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 id="2147483679" r:id="rId5"/>
  </p:sldMasterIdLst>
  <p:notesMasterIdLst>
    <p:notesMasterId r:id="rId36"/>
  </p:notesMasterIdLst>
  <p:sldIdLst>
    <p:sldId id="5932" r:id="rId6"/>
    <p:sldId id="411" r:id="rId7"/>
    <p:sldId id="384" r:id="rId8"/>
    <p:sldId id="2147309024" r:id="rId9"/>
    <p:sldId id="423" r:id="rId10"/>
    <p:sldId id="2147309027" r:id="rId11"/>
    <p:sldId id="2147309025" r:id="rId12"/>
    <p:sldId id="2147309026" r:id="rId13"/>
    <p:sldId id="2147309011" r:id="rId14"/>
    <p:sldId id="2147309012" r:id="rId15"/>
    <p:sldId id="2147309050" r:id="rId16"/>
    <p:sldId id="2147309015" r:id="rId17"/>
    <p:sldId id="2147309051" r:id="rId18"/>
    <p:sldId id="2147309016" r:id="rId19"/>
    <p:sldId id="2147309052" r:id="rId20"/>
    <p:sldId id="2147309053" r:id="rId21"/>
    <p:sldId id="2147309028" r:id="rId22"/>
    <p:sldId id="2147309018" r:id="rId23"/>
    <p:sldId id="2147309054" r:id="rId24"/>
    <p:sldId id="2147309043" r:id="rId25"/>
    <p:sldId id="2147309044" r:id="rId26"/>
    <p:sldId id="2147309049" r:id="rId27"/>
    <p:sldId id="2147309045" r:id="rId28"/>
    <p:sldId id="2147309046" r:id="rId29"/>
    <p:sldId id="256" r:id="rId30"/>
    <p:sldId id="2147309047" r:id="rId31"/>
    <p:sldId id="2147309048" r:id="rId32"/>
    <p:sldId id="2147309034" r:id="rId33"/>
    <p:sldId id="426" r:id="rId34"/>
    <p:sldId id="391" r:id="rId3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10-19T19:00:28.960"/>
    <p1510:client id="{1220A706-548B-4173-8324-33EE7960CEEA}" v="12" dt="2026-10-19T19:04:18.9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ata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svg"/><Relationship Id="rId1" Type="http://schemas.openxmlformats.org/officeDocument/2006/relationships/image" Target="../media/image51.svg"/><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svg"/><Relationship Id="rId1" Type="http://schemas.openxmlformats.org/officeDocument/2006/relationships/image" Target="../media/image51.svg"/><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B4C00F-A174-4208-93C4-27FD4285E35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17D5357-5D1B-4973-8A7A-2F742BD7EBBB}">
      <dgm:prSet custT="1"/>
      <dgm:spPr/>
      <dgm:t>
        <a:bodyPr/>
        <a:lstStyle/>
        <a:p>
          <a:pPr>
            <a:lnSpc>
              <a:spcPct val="100000"/>
            </a:lnSpc>
          </a:pPr>
          <a:r>
            <a:rPr lang="en-US" sz="1600"/>
            <a:t>Implement new accounting technologies and systems</a:t>
          </a:r>
        </a:p>
      </dgm:t>
    </dgm:pt>
    <dgm:pt modelId="{BA782C57-F099-4B6C-BDD8-21649A2CB700}" type="parTrans" cxnId="{1BE96E6E-E9AB-4ACE-90ED-06157C4F9CF4}">
      <dgm:prSet/>
      <dgm:spPr/>
      <dgm:t>
        <a:bodyPr/>
        <a:lstStyle/>
        <a:p>
          <a:endParaRPr lang="en-US"/>
        </a:p>
      </dgm:t>
    </dgm:pt>
    <dgm:pt modelId="{94AE4EEA-692B-4CA8-94CE-86FA7A19F99B}" type="sibTrans" cxnId="{1BE96E6E-E9AB-4ACE-90ED-06157C4F9CF4}">
      <dgm:prSet/>
      <dgm:spPr/>
      <dgm:t>
        <a:bodyPr/>
        <a:lstStyle/>
        <a:p>
          <a:pPr>
            <a:lnSpc>
              <a:spcPct val="100000"/>
            </a:lnSpc>
          </a:pPr>
          <a:endParaRPr lang="en-US"/>
        </a:p>
      </dgm:t>
    </dgm:pt>
    <dgm:pt modelId="{8182A35E-F9BE-475D-BC9F-77325C503F9E}">
      <dgm:prSet custT="1"/>
      <dgm:spPr/>
      <dgm:t>
        <a:bodyPr/>
        <a:lstStyle/>
        <a:p>
          <a:pPr>
            <a:lnSpc>
              <a:spcPct val="100000"/>
            </a:lnSpc>
          </a:pPr>
          <a:r>
            <a:rPr lang="en-US" sz="1600"/>
            <a:t>Communicate information to business owners and investors</a:t>
          </a:r>
        </a:p>
      </dgm:t>
    </dgm:pt>
    <dgm:pt modelId="{1D2A826E-673C-4E73-BAB3-CE48092BDBF7}" type="parTrans" cxnId="{34959E3B-B24E-4215-9B93-35D481B67A6A}">
      <dgm:prSet/>
      <dgm:spPr/>
      <dgm:t>
        <a:bodyPr/>
        <a:lstStyle/>
        <a:p>
          <a:endParaRPr lang="en-US"/>
        </a:p>
      </dgm:t>
    </dgm:pt>
    <dgm:pt modelId="{52BEB69A-9194-4B35-9416-89DAA13A0913}" type="sibTrans" cxnId="{34959E3B-B24E-4215-9B93-35D481B67A6A}">
      <dgm:prSet/>
      <dgm:spPr/>
      <dgm:t>
        <a:bodyPr/>
        <a:lstStyle/>
        <a:p>
          <a:pPr>
            <a:lnSpc>
              <a:spcPct val="100000"/>
            </a:lnSpc>
          </a:pPr>
          <a:endParaRPr lang="en-US"/>
        </a:p>
      </dgm:t>
    </dgm:pt>
    <dgm:pt modelId="{89D7C10B-5C5A-4335-989E-141356F545DF}">
      <dgm:prSet custT="1"/>
      <dgm:spPr/>
      <dgm:t>
        <a:bodyPr/>
        <a:lstStyle/>
        <a:p>
          <a:pPr>
            <a:lnSpc>
              <a:spcPct val="100000"/>
            </a:lnSpc>
          </a:pPr>
          <a:r>
            <a:rPr lang="en-US" sz="1600"/>
            <a:t>Analyze financial reports to evaluate business performance</a:t>
          </a:r>
        </a:p>
      </dgm:t>
    </dgm:pt>
    <dgm:pt modelId="{E38D58C0-A24E-4B8D-8D8D-2C69DEFDF8BC}" type="parTrans" cxnId="{FEEBA98F-610B-411D-85F4-1A2ADD0F2806}">
      <dgm:prSet/>
      <dgm:spPr/>
      <dgm:t>
        <a:bodyPr/>
        <a:lstStyle/>
        <a:p>
          <a:endParaRPr lang="en-US"/>
        </a:p>
      </dgm:t>
    </dgm:pt>
    <dgm:pt modelId="{1776F377-33D9-44D6-8990-BCC3101FE73C}" type="sibTrans" cxnId="{FEEBA98F-610B-411D-85F4-1A2ADD0F2806}">
      <dgm:prSet/>
      <dgm:spPr/>
      <dgm:t>
        <a:bodyPr/>
        <a:lstStyle/>
        <a:p>
          <a:pPr>
            <a:lnSpc>
              <a:spcPct val="100000"/>
            </a:lnSpc>
          </a:pPr>
          <a:endParaRPr lang="en-US"/>
        </a:p>
      </dgm:t>
    </dgm:pt>
    <dgm:pt modelId="{F28E9151-D884-4890-8A3E-91AA1D7CAE87}">
      <dgm:prSet custT="1"/>
      <dgm:spPr/>
      <dgm:t>
        <a:bodyPr/>
        <a:lstStyle/>
        <a:p>
          <a:pPr>
            <a:lnSpc>
              <a:spcPct val="100000"/>
            </a:lnSpc>
          </a:pPr>
          <a:r>
            <a:rPr lang="en-US" sz="1600"/>
            <a:t>Investigate potential fraud</a:t>
          </a:r>
        </a:p>
      </dgm:t>
    </dgm:pt>
    <dgm:pt modelId="{65392636-3B20-4879-8EA9-A19D94FB3909}" type="parTrans" cxnId="{45BAF894-53ED-42A9-AB47-4A0CFD0E1E90}">
      <dgm:prSet/>
      <dgm:spPr/>
      <dgm:t>
        <a:bodyPr/>
        <a:lstStyle/>
        <a:p>
          <a:endParaRPr lang="en-US"/>
        </a:p>
      </dgm:t>
    </dgm:pt>
    <dgm:pt modelId="{A79E8827-2F4B-45D2-9EAA-08E1D6136303}" type="sibTrans" cxnId="{45BAF894-53ED-42A9-AB47-4A0CFD0E1E90}">
      <dgm:prSet/>
      <dgm:spPr/>
      <dgm:t>
        <a:bodyPr/>
        <a:lstStyle/>
        <a:p>
          <a:endParaRPr lang="en-US"/>
        </a:p>
      </dgm:t>
    </dgm:pt>
    <dgm:pt modelId="{49288DC4-BEAB-47DF-9D79-554C0414E09A}" type="pres">
      <dgm:prSet presAssocID="{47B4C00F-A174-4208-93C4-27FD4285E356}" presName="root" presStyleCnt="0">
        <dgm:presLayoutVars>
          <dgm:dir/>
          <dgm:resizeHandles val="exact"/>
        </dgm:presLayoutVars>
      </dgm:prSet>
      <dgm:spPr/>
    </dgm:pt>
    <dgm:pt modelId="{CF302EE0-C38C-49E5-BF8D-D1B9B21D147E}" type="pres">
      <dgm:prSet presAssocID="{47B4C00F-A174-4208-93C4-27FD4285E356}" presName="container" presStyleCnt="0">
        <dgm:presLayoutVars>
          <dgm:dir/>
          <dgm:resizeHandles val="exact"/>
        </dgm:presLayoutVars>
      </dgm:prSet>
      <dgm:spPr/>
    </dgm:pt>
    <dgm:pt modelId="{72F09B0E-E78E-4F7D-9254-88D122392D68}" type="pres">
      <dgm:prSet presAssocID="{B17D5357-5D1B-4973-8A7A-2F742BD7EBBB}" presName="compNode" presStyleCnt="0"/>
      <dgm:spPr/>
    </dgm:pt>
    <dgm:pt modelId="{A23F212A-D35F-410C-8514-4BAA1D8B44C2}" type="pres">
      <dgm:prSet presAssocID="{B17D5357-5D1B-4973-8A7A-2F742BD7EBBB}" presName="iconBgRect" presStyleLbl="bgShp" presStyleIdx="0" presStyleCnt="4"/>
      <dgm:spPr/>
    </dgm:pt>
    <dgm:pt modelId="{A77A3AF8-0786-4443-A14D-280D055FDCEE}" type="pres">
      <dgm:prSet presAssocID="{B17D5357-5D1B-4973-8A7A-2F742BD7EBB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omputer"/>
        </a:ext>
      </dgm:extLst>
    </dgm:pt>
    <dgm:pt modelId="{4FE43CC0-B4B7-4CD1-918B-58053120259B}" type="pres">
      <dgm:prSet presAssocID="{B17D5357-5D1B-4973-8A7A-2F742BD7EBBB}" presName="spaceRect" presStyleCnt="0"/>
      <dgm:spPr/>
    </dgm:pt>
    <dgm:pt modelId="{1EF67B87-70FF-4AB6-BD5C-DCE64E91E7DD}" type="pres">
      <dgm:prSet presAssocID="{B17D5357-5D1B-4973-8A7A-2F742BD7EBBB}" presName="textRect" presStyleLbl="revTx" presStyleIdx="0" presStyleCnt="4">
        <dgm:presLayoutVars>
          <dgm:chMax val="1"/>
          <dgm:chPref val="1"/>
        </dgm:presLayoutVars>
      </dgm:prSet>
      <dgm:spPr/>
    </dgm:pt>
    <dgm:pt modelId="{A7C414F2-38D9-4C4A-89F3-03EA7E9BA8FC}" type="pres">
      <dgm:prSet presAssocID="{94AE4EEA-692B-4CA8-94CE-86FA7A19F99B}" presName="sibTrans" presStyleLbl="sibTrans2D1" presStyleIdx="0" presStyleCnt="0"/>
      <dgm:spPr/>
    </dgm:pt>
    <dgm:pt modelId="{89630363-16E3-43BB-A38A-052FBCC0CE4D}" type="pres">
      <dgm:prSet presAssocID="{8182A35E-F9BE-475D-BC9F-77325C503F9E}" presName="compNode" presStyleCnt="0"/>
      <dgm:spPr/>
    </dgm:pt>
    <dgm:pt modelId="{DCB55B5C-C03A-469F-9D0B-5A28B391A9C7}" type="pres">
      <dgm:prSet presAssocID="{8182A35E-F9BE-475D-BC9F-77325C503F9E}" presName="iconBgRect" presStyleLbl="bgShp" presStyleIdx="1" presStyleCnt="4"/>
      <dgm:spPr/>
    </dgm:pt>
    <dgm:pt modelId="{09CFF9BF-DB0F-467F-8857-F3D503C2DBB0}" type="pres">
      <dgm:prSet presAssocID="{8182A35E-F9BE-475D-BC9F-77325C503F9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eting"/>
        </a:ext>
      </dgm:extLst>
    </dgm:pt>
    <dgm:pt modelId="{BC4913E0-174A-4790-9FA0-3E0FA7DFA846}" type="pres">
      <dgm:prSet presAssocID="{8182A35E-F9BE-475D-BC9F-77325C503F9E}" presName="spaceRect" presStyleCnt="0"/>
      <dgm:spPr/>
    </dgm:pt>
    <dgm:pt modelId="{DF7A9340-5C88-45C2-82B1-D11221D5E00F}" type="pres">
      <dgm:prSet presAssocID="{8182A35E-F9BE-475D-BC9F-77325C503F9E}" presName="textRect" presStyleLbl="revTx" presStyleIdx="1" presStyleCnt="4">
        <dgm:presLayoutVars>
          <dgm:chMax val="1"/>
          <dgm:chPref val="1"/>
        </dgm:presLayoutVars>
      </dgm:prSet>
      <dgm:spPr/>
    </dgm:pt>
    <dgm:pt modelId="{270483CB-75DB-4F21-BB77-E2B2784B6849}" type="pres">
      <dgm:prSet presAssocID="{52BEB69A-9194-4B35-9416-89DAA13A0913}" presName="sibTrans" presStyleLbl="sibTrans2D1" presStyleIdx="0" presStyleCnt="0"/>
      <dgm:spPr/>
    </dgm:pt>
    <dgm:pt modelId="{F5983449-F484-44BC-AAFF-A31053AF2512}" type="pres">
      <dgm:prSet presAssocID="{89D7C10B-5C5A-4335-989E-141356F545DF}" presName="compNode" presStyleCnt="0"/>
      <dgm:spPr/>
    </dgm:pt>
    <dgm:pt modelId="{184D1782-CA72-4532-AB4A-7F1104A170C4}" type="pres">
      <dgm:prSet presAssocID="{89D7C10B-5C5A-4335-989E-141356F545DF}" presName="iconBgRect" presStyleLbl="bgShp" presStyleIdx="2" presStyleCnt="4"/>
      <dgm:spPr/>
    </dgm:pt>
    <dgm:pt modelId="{C49EBA17-B51C-46A8-8B9A-9D918E577A39}" type="pres">
      <dgm:prSet presAssocID="{89D7C10B-5C5A-4335-989E-141356F545D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ar chart"/>
        </a:ext>
      </dgm:extLst>
    </dgm:pt>
    <dgm:pt modelId="{BEE7EC32-391D-4D94-8708-145FCD91B2B7}" type="pres">
      <dgm:prSet presAssocID="{89D7C10B-5C5A-4335-989E-141356F545DF}" presName="spaceRect" presStyleCnt="0"/>
      <dgm:spPr/>
    </dgm:pt>
    <dgm:pt modelId="{F7081067-F311-433A-B39B-00F1CE9E53C3}" type="pres">
      <dgm:prSet presAssocID="{89D7C10B-5C5A-4335-989E-141356F545DF}" presName="textRect" presStyleLbl="revTx" presStyleIdx="2" presStyleCnt="4">
        <dgm:presLayoutVars>
          <dgm:chMax val="1"/>
          <dgm:chPref val="1"/>
        </dgm:presLayoutVars>
      </dgm:prSet>
      <dgm:spPr/>
    </dgm:pt>
    <dgm:pt modelId="{21AF196E-7821-4EAA-8601-E3DA36532433}" type="pres">
      <dgm:prSet presAssocID="{1776F377-33D9-44D6-8990-BCC3101FE73C}" presName="sibTrans" presStyleLbl="sibTrans2D1" presStyleIdx="0" presStyleCnt="0"/>
      <dgm:spPr/>
    </dgm:pt>
    <dgm:pt modelId="{BCC35D96-C43F-4E6B-94EE-CBF8B91534DB}" type="pres">
      <dgm:prSet presAssocID="{F28E9151-D884-4890-8A3E-91AA1D7CAE87}" presName="compNode" presStyleCnt="0"/>
      <dgm:spPr/>
    </dgm:pt>
    <dgm:pt modelId="{996B113B-6C38-4CBF-BB2D-7843C5AA1475}" type="pres">
      <dgm:prSet presAssocID="{F28E9151-D884-4890-8A3E-91AA1D7CAE87}" presName="iconBgRect" presStyleLbl="bgShp" presStyleIdx="3" presStyleCnt="4"/>
      <dgm:spPr/>
    </dgm:pt>
    <dgm:pt modelId="{AA469E7A-7B6D-433C-814B-7A67A173E0D3}" type="pres">
      <dgm:prSet presAssocID="{F28E9151-D884-4890-8A3E-91AA1D7CAE87}"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8D8B9B16-0B2B-4DA2-B918-0CCBB34B8871}" type="pres">
      <dgm:prSet presAssocID="{F28E9151-D884-4890-8A3E-91AA1D7CAE87}" presName="spaceRect" presStyleCnt="0"/>
      <dgm:spPr/>
    </dgm:pt>
    <dgm:pt modelId="{133A4726-BDF3-4F59-A627-FB67C827F801}" type="pres">
      <dgm:prSet presAssocID="{F28E9151-D884-4890-8A3E-91AA1D7CAE87}" presName="textRect" presStyleLbl="revTx" presStyleIdx="3" presStyleCnt="4">
        <dgm:presLayoutVars>
          <dgm:chMax val="1"/>
          <dgm:chPref val="1"/>
        </dgm:presLayoutVars>
      </dgm:prSet>
      <dgm:spPr/>
    </dgm:pt>
  </dgm:ptLst>
  <dgm:cxnLst>
    <dgm:cxn modelId="{70C9232E-4E87-46AE-8C5D-7A70C46E8134}" type="presOf" srcId="{1776F377-33D9-44D6-8990-BCC3101FE73C}" destId="{21AF196E-7821-4EAA-8601-E3DA36532433}" srcOrd="0" destOrd="0" presId="urn:microsoft.com/office/officeart/2018/2/layout/IconCircleList"/>
    <dgm:cxn modelId="{34959E3B-B24E-4215-9B93-35D481B67A6A}" srcId="{47B4C00F-A174-4208-93C4-27FD4285E356}" destId="{8182A35E-F9BE-475D-BC9F-77325C503F9E}" srcOrd="1" destOrd="0" parTransId="{1D2A826E-673C-4E73-BAB3-CE48092BDBF7}" sibTransId="{52BEB69A-9194-4B35-9416-89DAA13A0913}"/>
    <dgm:cxn modelId="{1BE96E6E-E9AB-4ACE-90ED-06157C4F9CF4}" srcId="{47B4C00F-A174-4208-93C4-27FD4285E356}" destId="{B17D5357-5D1B-4973-8A7A-2F742BD7EBBB}" srcOrd="0" destOrd="0" parTransId="{BA782C57-F099-4B6C-BDD8-21649A2CB700}" sibTransId="{94AE4EEA-692B-4CA8-94CE-86FA7A19F99B}"/>
    <dgm:cxn modelId="{8DF08C52-D1E1-47CE-BF74-ABA839B4D4DE}" type="presOf" srcId="{8182A35E-F9BE-475D-BC9F-77325C503F9E}" destId="{DF7A9340-5C88-45C2-82B1-D11221D5E00F}" srcOrd="0" destOrd="0" presId="urn:microsoft.com/office/officeart/2018/2/layout/IconCircleList"/>
    <dgm:cxn modelId="{A04FB97A-2025-45F0-808D-53EC9A93CB16}" type="presOf" srcId="{B17D5357-5D1B-4973-8A7A-2F742BD7EBBB}" destId="{1EF67B87-70FF-4AB6-BD5C-DCE64E91E7DD}" srcOrd="0" destOrd="0" presId="urn:microsoft.com/office/officeart/2018/2/layout/IconCircleList"/>
    <dgm:cxn modelId="{0E7FD886-9178-456E-B139-F69A754DBA78}" type="presOf" srcId="{94AE4EEA-692B-4CA8-94CE-86FA7A19F99B}" destId="{A7C414F2-38D9-4C4A-89F3-03EA7E9BA8FC}" srcOrd="0" destOrd="0" presId="urn:microsoft.com/office/officeart/2018/2/layout/IconCircleList"/>
    <dgm:cxn modelId="{FEEBA98F-610B-411D-85F4-1A2ADD0F2806}" srcId="{47B4C00F-A174-4208-93C4-27FD4285E356}" destId="{89D7C10B-5C5A-4335-989E-141356F545DF}" srcOrd="2" destOrd="0" parTransId="{E38D58C0-A24E-4B8D-8D8D-2C69DEFDF8BC}" sibTransId="{1776F377-33D9-44D6-8990-BCC3101FE73C}"/>
    <dgm:cxn modelId="{45BAF894-53ED-42A9-AB47-4A0CFD0E1E90}" srcId="{47B4C00F-A174-4208-93C4-27FD4285E356}" destId="{F28E9151-D884-4890-8A3E-91AA1D7CAE87}" srcOrd="3" destOrd="0" parTransId="{65392636-3B20-4879-8EA9-A19D94FB3909}" sibTransId="{A79E8827-2F4B-45D2-9EAA-08E1D6136303}"/>
    <dgm:cxn modelId="{3CFCF5B8-989E-47EC-A26E-06BC102EACAD}" type="presOf" srcId="{52BEB69A-9194-4B35-9416-89DAA13A0913}" destId="{270483CB-75DB-4F21-BB77-E2B2784B6849}" srcOrd="0" destOrd="0" presId="urn:microsoft.com/office/officeart/2018/2/layout/IconCircleList"/>
    <dgm:cxn modelId="{45D7DFEB-76EF-4FFC-B4BF-A6CDC72D66B8}" type="presOf" srcId="{47B4C00F-A174-4208-93C4-27FD4285E356}" destId="{49288DC4-BEAB-47DF-9D79-554C0414E09A}" srcOrd="0" destOrd="0" presId="urn:microsoft.com/office/officeart/2018/2/layout/IconCircleList"/>
    <dgm:cxn modelId="{99A9F1FB-E649-4394-9F8E-E7C0323BABA7}" type="presOf" srcId="{F28E9151-D884-4890-8A3E-91AA1D7CAE87}" destId="{133A4726-BDF3-4F59-A627-FB67C827F801}" srcOrd="0" destOrd="0" presId="urn:microsoft.com/office/officeart/2018/2/layout/IconCircleList"/>
    <dgm:cxn modelId="{5165ACFC-9D23-48C0-837B-EA33CA6B18A9}" type="presOf" srcId="{89D7C10B-5C5A-4335-989E-141356F545DF}" destId="{F7081067-F311-433A-B39B-00F1CE9E53C3}" srcOrd="0" destOrd="0" presId="urn:microsoft.com/office/officeart/2018/2/layout/IconCircleList"/>
    <dgm:cxn modelId="{124CD5AD-9901-4A10-83D3-058486D1DB41}" type="presParOf" srcId="{49288DC4-BEAB-47DF-9D79-554C0414E09A}" destId="{CF302EE0-C38C-49E5-BF8D-D1B9B21D147E}" srcOrd="0" destOrd="0" presId="urn:microsoft.com/office/officeart/2018/2/layout/IconCircleList"/>
    <dgm:cxn modelId="{A069B8B3-0D38-4688-84D5-6EB798559D36}" type="presParOf" srcId="{CF302EE0-C38C-49E5-BF8D-D1B9B21D147E}" destId="{72F09B0E-E78E-4F7D-9254-88D122392D68}" srcOrd="0" destOrd="0" presId="urn:microsoft.com/office/officeart/2018/2/layout/IconCircleList"/>
    <dgm:cxn modelId="{2295C30A-29FD-425B-BC9F-DED8DF675DEB}" type="presParOf" srcId="{72F09B0E-E78E-4F7D-9254-88D122392D68}" destId="{A23F212A-D35F-410C-8514-4BAA1D8B44C2}" srcOrd="0" destOrd="0" presId="urn:microsoft.com/office/officeart/2018/2/layout/IconCircleList"/>
    <dgm:cxn modelId="{4576009E-1181-4859-A10E-1F63128DBE7F}" type="presParOf" srcId="{72F09B0E-E78E-4F7D-9254-88D122392D68}" destId="{A77A3AF8-0786-4443-A14D-280D055FDCEE}" srcOrd="1" destOrd="0" presId="urn:microsoft.com/office/officeart/2018/2/layout/IconCircleList"/>
    <dgm:cxn modelId="{32F226F6-C6F5-43BE-A389-694623E34DBB}" type="presParOf" srcId="{72F09B0E-E78E-4F7D-9254-88D122392D68}" destId="{4FE43CC0-B4B7-4CD1-918B-58053120259B}" srcOrd="2" destOrd="0" presId="urn:microsoft.com/office/officeart/2018/2/layout/IconCircleList"/>
    <dgm:cxn modelId="{F1D2B6B8-6A48-4A0F-A795-892DDC2FC82B}" type="presParOf" srcId="{72F09B0E-E78E-4F7D-9254-88D122392D68}" destId="{1EF67B87-70FF-4AB6-BD5C-DCE64E91E7DD}" srcOrd="3" destOrd="0" presId="urn:microsoft.com/office/officeart/2018/2/layout/IconCircleList"/>
    <dgm:cxn modelId="{6D5D028D-40A5-4238-A382-8B2CD6D6379B}" type="presParOf" srcId="{CF302EE0-C38C-49E5-BF8D-D1B9B21D147E}" destId="{A7C414F2-38D9-4C4A-89F3-03EA7E9BA8FC}" srcOrd="1" destOrd="0" presId="urn:microsoft.com/office/officeart/2018/2/layout/IconCircleList"/>
    <dgm:cxn modelId="{39BF8166-4CF1-4F2A-8823-88B0105B1FD5}" type="presParOf" srcId="{CF302EE0-C38C-49E5-BF8D-D1B9B21D147E}" destId="{89630363-16E3-43BB-A38A-052FBCC0CE4D}" srcOrd="2" destOrd="0" presId="urn:microsoft.com/office/officeart/2018/2/layout/IconCircleList"/>
    <dgm:cxn modelId="{E4E7C906-DB67-49E3-A6FE-2889A6299043}" type="presParOf" srcId="{89630363-16E3-43BB-A38A-052FBCC0CE4D}" destId="{DCB55B5C-C03A-469F-9D0B-5A28B391A9C7}" srcOrd="0" destOrd="0" presId="urn:microsoft.com/office/officeart/2018/2/layout/IconCircleList"/>
    <dgm:cxn modelId="{9414DA93-671E-4F46-A7DD-3B06972BBD4C}" type="presParOf" srcId="{89630363-16E3-43BB-A38A-052FBCC0CE4D}" destId="{09CFF9BF-DB0F-467F-8857-F3D503C2DBB0}" srcOrd="1" destOrd="0" presId="urn:microsoft.com/office/officeart/2018/2/layout/IconCircleList"/>
    <dgm:cxn modelId="{9DCDA9C0-F03C-42D9-9B6F-6D99722A62ED}" type="presParOf" srcId="{89630363-16E3-43BB-A38A-052FBCC0CE4D}" destId="{BC4913E0-174A-4790-9FA0-3E0FA7DFA846}" srcOrd="2" destOrd="0" presId="urn:microsoft.com/office/officeart/2018/2/layout/IconCircleList"/>
    <dgm:cxn modelId="{1924C570-A1AB-4583-9E08-C5CE3C296849}" type="presParOf" srcId="{89630363-16E3-43BB-A38A-052FBCC0CE4D}" destId="{DF7A9340-5C88-45C2-82B1-D11221D5E00F}" srcOrd="3" destOrd="0" presId="urn:microsoft.com/office/officeart/2018/2/layout/IconCircleList"/>
    <dgm:cxn modelId="{C616C343-9BEE-472F-BFDB-C0E868139BDB}" type="presParOf" srcId="{CF302EE0-C38C-49E5-BF8D-D1B9B21D147E}" destId="{270483CB-75DB-4F21-BB77-E2B2784B6849}" srcOrd="3" destOrd="0" presId="urn:microsoft.com/office/officeart/2018/2/layout/IconCircleList"/>
    <dgm:cxn modelId="{095A69F1-1128-4868-B0EA-7BF885AF74CB}" type="presParOf" srcId="{CF302EE0-C38C-49E5-BF8D-D1B9B21D147E}" destId="{F5983449-F484-44BC-AAFF-A31053AF2512}" srcOrd="4" destOrd="0" presId="urn:microsoft.com/office/officeart/2018/2/layout/IconCircleList"/>
    <dgm:cxn modelId="{637F3172-2E0A-46D2-8E20-7C40C32BDC79}" type="presParOf" srcId="{F5983449-F484-44BC-AAFF-A31053AF2512}" destId="{184D1782-CA72-4532-AB4A-7F1104A170C4}" srcOrd="0" destOrd="0" presId="urn:microsoft.com/office/officeart/2018/2/layout/IconCircleList"/>
    <dgm:cxn modelId="{47005BCF-19F8-48A7-A5BE-BF8E501D3080}" type="presParOf" srcId="{F5983449-F484-44BC-AAFF-A31053AF2512}" destId="{C49EBA17-B51C-46A8-8B9A-9D918E577A39}" srcOrd="1" destOrd="0" presId="urn:microsoft.com/office/officeart/2018/2/layout/IconCircleList"/>
    <dgm:cxn modelId="{F61B1499-6B08-4733-B037-5242E60A08C4}" type="presParOf" srcId="{F5983449-F484-44BC-AAFF-A31053AF2512}" destId="{BEE7EC32-391D-4D94-8708-145FCD91B2B7}" srcOrd="2" destOrd="0" presId="urn:microsoft.com/office/officeart/2018/2/layout/IconCircleList"/>
    <dgm:cxn modelId="{06D4B817-3207-4887-B0BC-670FA30CD7CD}" type="presParOf" srcId="{F5983449-F484-44BC-AAFF-A31053AF2512}" destId="{F7081067-F311-433A-B39B-00F1CE9E53C3}" srcOrd="3" destOrd="0" presId="urn:microsoft.com/office/officeart/2018/2/layout/IconCircleList"/>
    <dgm:cxn modelId="{F000CDB8-9133-4597-A7D7-35DA010CC487}" type="presParOf" srcId="{CF302EE0-C38C-49E5-BF8D-D1B9B21D147E}" destId="{21AF196E-7821-4EAA-8601-E3DA36532433}" srcOrd="5" destOrd="0" presId="urn:microsoft.com/office/officeart/2018/2/layout/IconCircleList"/>
    <dgm:cxn modelId="{128A3444-141E-4D52-A9AD-D20B1E173930}" type="presParOf" srcId="{CF302EE0-C38C-49E5-BF8D-D1B9B21D147E}" destId="{BCC35D96-C43F-4E6B-94EE-CBF8B91534DB}" srcOrd="6" destOrd="0" presId="urn:microsoft.com/office/officeart/2018/2/layout/IconCircleList"/>
    <dgm:cxn modelId="{8CD1CA12-0AFE-4D1D-885A-F187842A223B}" type="presParOf" srcId="{BCC35D96-C43F-4E6B-94EE-CBF8B91534DB}" destId="{996B113B-6C38-4CBF-BB2D-7843C5AA1475}" srcOrd="0" destOrd="0" presId="urn:microsoft.com/office/officeart/2018/2/layout/IconCircleList"/>
    <dgm:cxn modelId="{AD2CED74-4100-4505-895F-8E51918812ED}" type="presParOf" srcId="{BCC35D96-C43F-4E6B-94EE-CBF8B91534DB}" destId="{AA469E7A-7B6D-433C-814B-7A67A173E0D3}" srcOrd="1" destOrd="0" presId="urn:microsoft.com/office/officeart/2018/2/layout/IconCircleList"/>
    <dgm:cxn modelId="{9F51C96E-CA3C-44E3-A16D-FDEB7A94F756}" type="presParOf" srcId="{BCC35D96-C43F-4E6B-94EE-CBF8B91534DB}" destId="{8D8B9B16-0B2B-4DA2-B918-0CCBB34B8871}" srcOrd="2" destOrd="0" presId="urn:microsoft.com/office/officeart/2018/2/layout/IconCircleList"/>
    <dgm:cxn modelId="{DE35F0A0-EC09-4B0C-869F-F9C3E08261B2}" type="presParOf" srcId="{BCC35D96-C43F-4E6B-94EE-CBF8B91534DB}" destId="{133A4726-BDF3-4F59-A627-FB67C827F801}"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4FFC21-B4D6-4E28-8C21-E725360189DC}"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A16A6AD-2D00-444E-BFAD-7D19BE8D976C}">
      <dgm:prSet/>
      <dgm:spPr/>
      <dgm:t>
        <a:bodyPr/>
        <a:lstStyle/>
        <a:p>
          <a:r>
            <a:rPr lang="en-US" b="0" i="0" baseline="0">
              <a:latin typeface="Arial" panose="020B0604020202020204" pitchFamily="34" charset="0"/>
              <a:cs typeface="Arial" panose="020B0604020202020204" pitchFamily="34" charset="0"/>
            </a:rPr>
            <a:t>Are certified – CPA stands for Certified Public Accountant</a:t>
          </a:r>
          <a:endParaRPr lang="en-US">
            <a:latin typeface="Arial" panose="020B0604020202020204" pitchFamily="34" charset="0"/>
            <a:cs typeface="Arial" panose="020B0604020202020204" pitchFamily="34" charset="0"/>
          </a:endParaRPr>
        </a:p>
      </dgm:t>
    </dgm:pt>
    <dgm:pt modelId="{FC1D2C72-068A-4674-98D0-2377A1031227}" type="parTrans" cxnId="{DB816F6C-73BD-4232-990A-82EB5D9FB01C}">
      <dgm:prSet/>
      <dgm:spPr/>
      <dgm:t>
        <a:bodyPr/>
        <a:lstStyle/>
        <a:p>
          <a:endParaRPr lang="en-US"/>
        </a:p>
      </dgm:t>
    </dgm:pt>
    <dgm:pt modelId="{27DF7C80-B0DE-4B59-9809-25317D4AE96C}" type="sibTrans" cxnId="{DB816F6C-73BD-4232-990A-82EB5D9FB01C}">
      <dgm:prSet/>
      <dgm:spPr/>
      <dgm:t>
        <a:bodyPr/>
        <a:lstStyle/>
        <a:p>
          <a:endParaRPr lang="en-US"/>
        </a:p>
      </dgm:t>
    </dgm:pt>
    <dgm:pt modelId="{1170DAE0-3AE7-4BCE-A2E7-B3B5C5866D85}">
      <dgm:prSet/>
      <dgm:spPr/>
      <dgm:t>
        <a:bodyPr/>
        <a:lstStyle/>
        <a:p>
          <a:r>
            <a:rPr lang="en-US" b="0" i="0" baseline="0">
              <a:latin typeface="Arial" panose="020B0604020202020204" pitchFamily="34" charset="0"/>
              <a:cs typeface="Arial" panose="020B0604020202020204" pitchFamily="34" charset="0"/>
            </a:rPr>
            <a:t>Earn more throughout their career</a:t>
          </a:r>
          <a:endParaRPr lang="en-US">
            <a:latin typeface="Arial" panose="020B0604020202020204" pitchFamily="34" charset="0"/>
            <a:cs typeface="Arial" panose="020B0604020202020204" pitchFamily="34" charset="0"/>
          </a:endParaRPr>
        </a:p>
      </dgm:t>
    </dgm:pt>
    <dgm:pt modelId="{5C265695-13D0-497D-BF84-CD0146199D19}" type="parTrans" cxnId="{6EAE3A17-7B8A-4CB9-9A7E-4F22D86A3DAE}">
      <dgm:prSet/>
      <dgm:spPr/>
      <dgm:t>
        <a:bodyPr/>
        <a:lstStyle/>
        <a:p>
          <a:endParaRPr lang="en-US"/>
        </a:p>
      </dgm:t>
    </dgm:pt>
    <dgm:pt modelId="{E7B31D8A-C0E2-4664-BF2D-8191DA78EA14}" type="sibTrans" cxnId="{6EAE3A17-7B8A-4CB9-9A7E-4F22D86A3DAE}">
      <dgm:prSet/>
      <dgm:spPr/>
      <dgm:t>
        <a:bodyPr/>
        <a:lstStyle/>
        <a:p>
          <a:endParaRPr lang="en-US"/>
        </a:p>
      </dgm:t>
    </dgm:pt>
    <dgm:pt modelId="{8E777D16-EFA9-409D-853C-3770728D4C68}">
      <dgm:prSet/>
      <dgm:spPr/>
      <dgm:t>
        <a:bodyPr/>
        <a:lstStyle/>
        <a:p>
          <a:r>
            <a:rPr lang="en-US" b="0" i="0" baseline="0">
              <a:latin typeface="Arial" panose="020B0604020202020204" pitchFamily="34" charset="0"/>
              <a:cs typeface="Arial" panose="020B0604020202020204" pitchFamily="34" charset="0"/>
            </a:rPr>
            <a:t>Garner more trust and respect</a:t>
          </a:r>
          <a:endParaRPr lang="en-US">
            <a:latin typeface="Arial" panose="020B0604020202020204" pitchFamily="34" charset="0"/>
            <a:cs typeface="Arial" panose="020B0604020202020204" pitchFamily="34" charset="0"/>
          </a:endParaRPr>
        </a:p>
      </dgm:t>
    </dgm:pt>
    <dgm:pt modelId="{AE20A7C8-D0DA-405D-B4EB-D537B37BE4B3}" type="parTrans" cxnId="{8F38487E-7618-4806-B657-08C707480A6F}">
      <dgm:prSet/>
      <dgm:spPr/>
      <dgm:t>
        <a:bodyPr/>
        <a:lstStyle/>
        <a:p>
          <a:endParaRPr lang="en-US"/>
        </a:p>
      </dgm:t>
    </dgm:pt>
    <dgm:pt modelId="{168F64C0-2863-4961-A144-73195AE28CB8}" type="sibTrans" cxnId="{8F38487E-7618-4806-B657-08C707480A6F}">
      <dgm:prSet/>
      <dgm:spPr/>
      <dgm:t>
        <a:bodyPr/>
        <a:lstStyle/>
        <a:p>
          <a:endParaRPr lang="en-US"/>
        </a:p>
      </dgm:t>
    </dgm:pt>
    <dgm:pt modelId="{E58B1364-C6BD-48CD-A538-C704272C88E1}">
      <dgm:prSet/>
      <dgm:spPr/>
      <dgm:t>
        <a:bodyPr/>
        <a:lstStyle/>
        <a:p>
          <a:r>
            <a:rPr lang="en-US" b="0" i="0" baseline="0">
              <a:latin typeface="Arial" panose="020B0604020202020204" pitchFamily="34" charset="0"/>
              <a:cs typeface="Arial" panose="020B0604020202020204" pitchFamily="34" charset="0"/>
            </a:rPr>
            <a:t>Experience greater job security</a:t>
          </a:r>
          <a:endParaRPr lang="en-US">
            <a:latin typeface="Arial" panose="020B0604020202020204" pitchFamily="34" charset="0"/>
            <a:cs typeface="Arial" panose="020B0604020202020204" pitchFamily="34" charset="0"/>
          </a:endParaRPr>
        </a:p>
      </dgm:t>
    </dgm:pt>
    <dgm:pt modelId="{C819B736-6412-41BA-84A3-95E5C7AE02D8}" type="parTrans" cxnId="{3E786F7C-94C7-421F-9CBC-0C38D6285ECD}">
      <dgm:prSet/>
      <dgm:spPr/>
      <dgm:t>
        <a:bodyPr/>
        <a:lstStyle/>
        <a:p>
          <a:endParaRPr lang="en-US"/>
        </a:p>
      </dgm:t>
    </dgm:pt>
    <dgm:pt modelId="{2E426205-BD8E-4AF8-A453-F10F22648A27}" type="sibTrans" cxnId="{3E786F7C-94C7-421F-9CBC-0C38D6285ECD}">
      <dgm:prSet/>
      <dgm:spPr/>
      <dgm:t>
        <a:bodyPr/>
        <a:lstStyle/>
        <a:p>
          <a:endParaRPr lang="en-US"/>
        </a:p>
      </dgm:t>
    </dgm:pt>
    <dgm:pt modelId="{064EED63-5310-4718-B8FE-963883D59587}">
      <dgm:prSet/>
      <dgm:spPr/>
      <dgm:t>
        <a:bodyPr/>
        <a:lstStyle/>
        <a:p>
          <a:r>
            <a:rPr lang="en-US" b="0" i="0" baseline="0">
              <a:latin typeface="Arial" panose="020B0604020202020204" pitchFamily="34" charset="0"/>
              <a:cs typeface="Arial" panose="020B0604020202020204" pitchFamily="34" charset="0"/>
            </a:rPr>
            <a:t>Can become even more specialized</a:t>
          </a:r>
          <a:endParaRPr lang="en-US">
            <a:latin typeface="Arial" panose="020B0604020202020204" pitchFamily="34" charset="0"/>
            <a:cs typeface="Arial" panose="020B0604020202020204" pitchFamily="34" charset="0"/>
          </a:endParaRPr>
        </a:p>
      </dgm:t>
    </dgm:pt>
    <dgm:pt modelId="{8FBA305E-7C9F-40A2-B701-38217274BD9C}" type="parTrans" cxnId="{8789BD68-AE34-400A-A2CA-3D1B9C3062B1}">
      <dgm:prSet/>
      <dgm:spPr/>
      <dgm:t>
        <a:bodyPr/>
        <a:lstStyle/>
        <a:p>
          <a:endParaRPr lang="en-US"/>
        </a:p>
      </dgm:t>
    </dgm:pt>
    <dgm:pt modelId="{6A51DC9D-09A7-47FE-8C10-E54C0FAAB6D1}" type="sibTrans" cxnId="{8789BD68-AE34-400A-A2CA-3D1B9C3062B1}">
      <dgm:prSet/>
      <dgm:spPr/>
      <dgm:t>
        <a:bodyPr/>
        <a:lstStyle/>
        <a:p>
          <a:endParaRPr lang="en-US"/>
        </a:p>
      </dgm:t>
    </dgm:pt>
    <dgm:pt modelId="{675518AF-E5B1-467C-8742-D84B60E7B84A}">
      <dgm:prSet/>
      <dgm:spPr/>
      <dgm:t>
        <a:bodyPr/>
        <a:lstStyle/>
        <a:p>
          <a:r>
            <a:rPr lang="en-US" b="0" i="0" baseline="0">
              <a:latin typeface="Arial" panose="020B0604020202020204" pitchFamily="34" charset="0"/>
              <a:cs typeface="Arial" panose="020B0604020202020204" pitchFamily="34" charset="0"/>
            </a:rPr>
            <a:t>Take on highly valued, consulting roles</a:t>
          </a:r>
          <a:endParaRPr lang="en-US">
            <a:latin typeface="Arial" panose="020B0604020202020204" pitchFamily="34" charset="0"/>
            <a:cs typeface="Arial" panose="020B0604020202020204" pitchFamily="34" charset="0"/>
          </a:endParaRPr>
        </a:p>
      </dgm:t>
    </dgm:pt>
    <dgm:pt modelId="{0DA52C71-A266-40C5-AD7B-61B56568A733}" type="parTrans" cxnId="{5A75B3F9-B56A-493C-A093-A069423B205E}">
      <dgm:prSet/>
      <dgm:spPr/>
      <dgm:t>
        <a:bodyPr/>
        <a:lstStyle/>
        <a:p>
          <a:endParaRPr lang="en-US"/>
        </a:p>
      </dgm:t>
    </dgm:pt>
    <dgm:pt modelId="{387B4188-E1E5-4B68-8028-B07DF60384FE}" type="sibTrans" cxnId="{5A75B3F9-B56A-493C-A093-A069423B205E}">
      <dgm:prSet/>
      <dgm:spPr/>
      <dgm:t>
        <a:bodyPr/>
        <a:lstStyle/>
        <a:p>
          <a:endParaRPr lang="en-US"/>
        </a:p>
      </dgm:t>
    </dgm:pt>
    <dgm:pt modelId="{BED52BE9-8504-4321-B0A9-52BED8EBE3B8}" type="pres">
      <dgm:prSet presAssocID="{F94FFC21-B4D6-4E28-8C21-E725360189DC}" presName="root" presStyleCnt="0">
        <dgm:presLayoutVars>
          <dgm:dir/>
          <dgm:resizeHandles val="exact"/>
        </dgm:presLayoutVars>
      </dgm:prSet>
      <dgm:spPr/>
    </dgm:pt>
    <dgm:pt modelId="{B615B6C0-B156-4574-9BE7-82B738884FB4}" type="pres">
      <dgm:prSet presAssocID="{F94FFC21-B4D6-4E28-8C21-E725360189DC}" presName="container" presStyleCnt="0">
        <dgm:presLayoutVars>
          <dgm:dir/>
          <dgm:resizeHandles val="exact"/>
        </dgm:presLayoutVars>
      </dgm:prSet>
      <dgm:spPr/>
    </dgm:pt>
    <dgm:pt modelId="{6491F5E7-9CB1-4D81-A4B1-7CC7227AF77B}" type="pres">
      <dgm:prSet presAssocID="{2A16A6AD-2D00-444E-BFAD-7D19BE8D976C}" presName="compNode" presStyleCnt="0"/>
      <dgm:spPr/>
    </dgm:pt>
    <dgm:pt modelId="{619176A8-1869-4AC5-8E13-A3757C6DCA4D}" type="pres">
      <dgm:prSet presAssocID="{2A16A6AD-2D00-444E-BFAD-7D19BE8D976C}" presName="iconBgRect" presStyleLbl="bgShp" presStyleIdx="0" presStyleCnt="6"/>
      <dgm:spPr/>
    </dgm:pt>
    <dgm:pt modelId="{E5116B31-243F-4F18-9C15-ACBBD0FB93B3}" type="pres">
      <dgm:prSet presAssocID="{2A16A6AD-2D00-444E-BFAD-7D19BE8D976C}"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iploma Roll"/>
        </a:ext>
      </dgm:extLst>
    </dgm:pt>
    <dgm:pt modelId="{876B02F6-934C-4555-967F-6B77B3A1895A}" type="pres">
      <dgm:prSet presAssocID="{2A16A6AD-2D00-444E-BFAD-7D19BE8D976C}" presName="spaceRect" presStyleCnt="0"/>
      <dgm:spPr/>
    </dgm:pt>
    <dgm:pt modelId="{F81A3433-3231-46E6-BDB7-B516B6E8A5A8}" type="pres">
      <dgm:prSet presAssocID="{2A16A6AD-2D00-444E-BFAD-7D19BE8D976C}" presName="textRect" presStyleLbl="revTx" presStyleIdx="0" presStyleCnt="6">
        <dgm:presLayoutVars>
          <dgm:chMax val="1"/>
          <dgm:chPref val="1"/>
        </dgm:presLayoutVars>
      </dgm:prSet>
      <dgm:spPr/>
    </dgm:pt>
    <dgm:pt modelId="{601365EF-3FF3-488B-A2F4-7844AC1C4339}" type="pres">
      <dgm:prSet presAssocID="{27DF7C80-B0DE-4B59-9809-25317D4AE96C}" presName="sibTrans" presStyleLbl="sibTrans2D1" presStyleIdx="0" presStyleCnt="0"/>
      <dgm:spPr/>
    </dgm:pt>
    <dgm:pt modelId="{30675EF8-25EC-45EF-82CE-645275640CAD}" type="pres">
      <dgm:prSet presAssocID="{1170DAE0-3AE7-4BCE-A2E7-B3B5C5866D85}" presName="compNode" presStyleCnt="0"/>
      <dgm:spPr/>
    </dgm:pt>
    <dgm:pt modelId="{D3BEB0C8-458E-414A-8509-6D8E50B17E40}" type="pres">
      <dgm:prSet presAssocID="{1170DAE0-3AE7-4BCE-A2E7-B3B5C5866D85}" presName="iconBgRect" presStyleLbl="bgShp" presStyleIdx="1" presStyleCnt="6"/>
      <dgm:spPr/>
    </dgm:pt>
    <dgm:pt modelId="{15DA7F5B-9731-4E49-83D8-88BB9B09B555}" type="pres">
      <dgm:prSet presAssocID="{1170DAE0-3AE7-4BCE-A2E7-B3B5C5866D85}"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4F4320DA-4CEB-4505-8CCA-DD0DDE3D41E1}" type="pres">
      <dgm:prSet presAssocID="{1170DAE0-3AE7-4BCE-A2E7-B3B5C5866D85}" presName="spaceRect" presStyleCnt="0"/>
      <dgm:spPr/>
    </dgm:pt>
    <dgm:pt modelId="{8B80E4A6-D130-456E-AD40-845BFA009684}" type="pres">
      <dgm:prSet presAssocID="{1170DAE0-3AE7-4BCE-A2E7-B3B5C5866D85}" presName="textRect" presStyleLbl="revTx" presStyleIdx="1" presStyleCnt="6">
        <dgm:presLayoutVars>
          <dgm:chMax val="1"/>
          <dgm:chPref val="1"/>
        </dgm:presLayoutVars>
      </dgm:prSet>
      <dgm:spPr/>
    </dgm:pt>
    <dgm:pt modelId="{A2095994-C896-431B-9300-C84B084882A8}" type="pres">
      <dgm:prSet presAssocID="{E7B31D8A-C0E2-4664-BF2D-8191DA78EA14}" presName="sibTrans" presStyleLbl="sibTrans2D1" presStyleIdx="0" presStyleCnt="0"/>
      <dgm:spPr/>
    </dgm:pt>
    <dgm:pt modelId="{94129958-C06F-4712-ACB3-F4FC5C38AD2B}" type="pres">
      <dgm:prSet presAssocID="{8E777D16-EFA9-409D-853C-3770728D4C68}" presName="compNode" presStyleCnt="0"/>
      <dgm:spPr/>
    </dgm:pt>
    <dgm:pt modelId="{910DAA6E-8B41-4502-A338-9EEBB283596B}" type="pres">
      <dgm:prSet presAssocID="{8E777D16-EFA9-409D-853C-3770728D4C68}" presName="iconBgRect" presStyleLbl="bgShp" presStyleIdx="2" presStyleCnt="6"/>
      <dgm:spPr/>
    </dgm:pt>
    <dgm:pt modelId="{8C94479D-12D0-4BC0-BA7C-B2D46A9008EC}" type="pres">
      <dgm:prSet presAssocID="{8E777D16-EFA9-409D-853C-3770728D4C68}"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andshake"/>
        </a:ext>
      </dgm:extLst>
    </dgm:pt>
    <dgm:pt modelId="{2C6C2470-1989-4963-B4C5-80F07D4731F1}" type="pres">
      <dgm:prSet presAssocID="{8E777D16-EFA9-409D-853C-3770728D4C68}" presName="spaceRect" presStyleCnt="0"/>
      <dgm:spPr/>
    </dgm:pt>
    <dgm:pt modelId="{5F97FCFC-2567-48D4-B727-CFB6A4987CCA}" type="pres">
      <dgm:prSet presAssocID="{8E777D16-EFA9-409D-853C-3770728D4C68}" presName="textRect" presStyleLbl="revTx" presStyleIdx="2" presStyleCnt="6">
        <dgm:presLayoutVars>
          <dgm:chMax val="1"/>
          <dgm:chPref val="1"/>
        </dgm:presLayoutVars>
      </dgm:prSet>
      <dgm:spPr/>
    </dgm:pt>
    <dgm:pt modelId="{4BF3F6CB-E415-4E51-B430-F6FEAD2A858E}" type="pres">
      <dgm:prSet presAssocID="{168F64C0-2863-4961-A144-73195AE28CB8}" presName="sibTrans" presStyleLbl="sibTrans2D1" presStyleIdx="0" presStyleCnt="0"/>
      <dgm:spPr/>
    </dgm:pt>
    <dgm:pt modelId="{E3CFD83B-E036-49EE-8958-FA044C74784C}" type="pres">
      <dgm:prSet presAssocID="{E58B1364-C6BD-48CD-A538-C704272C88E1}" presName="compNode" presStyleCnt="0"/>
      <dgm:spPr/>
    </dgm:pt>
    <dgm:pt modelId="{F5F9F89C-65B0-4065-AFCE-C14FD2BF1DD0}" type="pres">
      <dgm:prSet presAssocID="{E58B1364-C6BD-48CD-A538-C704272C88E1}" presName="iconBgRect" presStyleLbl="bgShp" presStyleIdx="3" presStyleCnt="6"/>
      <dgm:spPr/>
    </dgm:pt>
    <dgm:pt modelId="{9FDA1829-3D7A-416F-9E55-D5E466A7153C}" type="pres">
      <dgm:prSet presAssocID="{E58B1364-C6BD-48CD-A538-C704272C88E1}"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ck"/>
        </a:ext>
      </dgm:extLst>
    </dgm:pt>
    <dgm:pt modelId="{39E305E6-6D4D-430E-A82C-7BFA2893C1FE}" type="pres">
      <dgm:prSet presAssocID="{E58B1364-C6BD-48CD-A538-C704272C88E1}" presName="spaceRect" presStyleCnt="0"/>
      <dgm:spPr/>
    </dgm:pt>
    <dgm:pt modelId="{DFAFFF91-B753-43C8-AC82-D5021529F81F}" type="pres">
      <dgm:prSet presAssocID="{E58B1364-C6BD-48CD-A538-C704272C88E1}" presName="textRect" presStyleLbl="revTx" presStyleIdx="3" presStyleCnt="6">
        <dgm:presLayoutVars>
          <dgm:chMax val="1"/>
          <dgm:chPref val="1"/>
        </dgm:presLayoutVars>
      </dgm:prSet>
      <dgm:spPr/>
    </dgm:pt>
    <dgm:pt modelId="{EBD327D1-6A1F-4263-A372-C2F5ABF6427F}" type="pres">
      <dgm:prSet presAssocID="{2E426205-BD8E-4AF8-A453-F10F22648A27}" presName="sibTrans" presStyleLbl="sibTrans2D1" presStyleIdx="0" presStyleCnt="0"/>
      <dgm:spPr/>
    </dgm:pt>
    <dgm:pt modelId="{8F642CA7-D469-49BF-B161-88EECB4568C0}" type="pres">
      <dgm:prSet presAssocID="{064EED63-5310-4718-B8FE-963883D59587}" presName="compNode" presStyleCnt="0"/>
      <dgm:spPr/>
    </dgm:pt>
    <dgm:pt modelId="{B9A8E52C-59D6-42B8-AE0B-F7090916E2A2}" type="pres">
      <dgm:prSet presAssocID="{064EED63-5310-4718-B8FE-963883D59587}" presName="iconBgRect" presStyleLbl="bgShp" presStyleIdx="4" presStyleCnt="6"/>
      <dgm:spPr/>
    </dgm:pt>
    <dgm:pt modelId="{3850A55B-87E7-4B25-9181-2EC80D3AE239}" type="pres">
      <dgm:prSet presAssocID="{064EED63-5310-4718-B8FE-963883D59587}"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OilRig"/>
        </a:ext>
      </dgm:extLst>
    </dgm:pt>
    <dgm:pt modelId="{3E40D09B-5535-4C16-A6E1-14A41FA3F45B}" type="pres">
      <dgm:prSet presAssocID="{064EED63-5310-4718-B8FE-963883D59587}" presName="spaceRect" presStyleCnt="0"/>
      <dgm:spPr/>
    </dgm:pt>
    <dgm:pt modelId="{5203D908-C140-473C-A4A9-AC43365488B8}" type="pres">
      <dgm:prSet presAssocID="{064EED63-5310-4718-B8FE-963883D59587}" presName="textRect" presStyleLbl="revTx" presStyleIdx="4" presStyleCnt="6">
        <dgm:presLayoutVars>
          <dgm:chMax val="1"/>
          <dgm:chPref val="1"/>
        </dgm:presLayoutVars>
      </dgm:prSet>
      <dgm:spPr/>
    </dgm:pt>
    <dgm:pt modelId="{39C24F3E-5816-4364-A280-961DD37EBC29}" type="pres">
      <dgm:prSet presAssocID="{6A51DC9D-09A7-47FE-8C10-E54C0FAAB6D1}" presName="sibTrans" presStyleLbl="sibTrans2D1" presStyleIdx="0" presStyleCnt="0"/>
      <dgm:spPr/>
    </dgm:pt>
    <dgm:pt modelId="{FF05CD72-68EF-47A1-85FD-137F8AC2B20D}" type="pres">
      <dgm:prSet presAssocID="{675518AF-E5B1-467C-8742-D84B60E7B84A}" presName="compNode" presStyleCnt="0"/>
      <dgm:spPr/>
    </dgm:pt>
    <dgm:pt modelId="{A4564BA1-2D9F-4799-A089-DFF0D4A6DCAD}" type="pres">
      <dgm:prSet presAssocID="{675518AF-E5B1-467C-8742-D84B60E7B84A}" presName="iconBgRect" presStyleLbl="bgShp" presStyleIdx="5" presStyleCnt="6"/>
      <dgm:spPr/>
    </dgm:pt>
    <dgm:pt modelId="{D759A6A0-FDF5-4F34-B914-BD7D960F8481}" type="pres">
      <dgm:prSet presAssocID="{675518AF-E5B1-467C-8742-D84B60E7B84A}"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ffice Worker"/>
        </a:ext>
      </dgm:extLst>
    </dgm:pt>
    <dgm:pt modelId="{B31754E9-E1A3-45E6-89A1-316C673FCE4E}" type="pres">
      <dgm:prSet presAssocID="{675518AF-E5B1-467C-8742-D84B60E7B84A}" presName="spaceRect" presStyleCnt="0"/>
      <dgm:spPr/>
    </dgm:pt>
    <dgm:pt modelId="{7B1C5CF2-0A16-4B11-BF9D-DD8A07BA8AD6}" type="pres">
      <dgm:prSet presAssocID="{675518AF-E5B1-467C-8742-D84B60E7B84A}" presName="textRect" presStyleLbl="revTx" presStyleIdx="5" presStyleCnt="6">
        <dgm:presLayoutVars>
          <dgm:chMax val="1"/>
          <dgm:chPref val="1"/>
        </dgm:presLayoutVars>
      </dgm:prSet>
      <dgm:spPr/>
    </dgm:pt>
  </dgm:ptLst>
  <dgm:cxnLst>
    <dgm:cxn modelId="{B0E93E09-E193-4058-8B46-169A0E5EA79B}" type="presOf" srcId="{675518AF-E5B1-467C-8742-D84B60E7B84A}" destId="{7B1C5CF2-0A16-4B11-BF9D-DD8A07BA8AD6}" srcOrd="0" destOrd="0" presId="urn:microsoft.com/office/officeart/2018/2/layout/IconCircleList"/>
    <dgm:cxn modelId="{0C56B40A-8AA6-4542-8668-DEA7955AFBF9}" type="presOf" srcId="{6A51DC9D-09A7-47FE-8C10-E54C0FAAB6D1}" destId="{39C24F3E-5816-4364-A280-961DD37EBC29}" srcOrd="0" destOrd="0" presId="urn:microsoft.com/office/officeart/2018/2/layout/IconCircleList"/>
    <dgm:cxn modelId="{3EB5990D-7CEB-4CEA-9D7A-7C4C5A5B54C2}" type="presOf" srcId="{1170DAE0-3AE7-4BCE-A2E7-B3B5C5866D85}" destId="{8B80E4A6-D130-456E-AD40-845BFA009684}" srcOrd="0" destOrd="0" presId="urn:microsoft.com/office/officeart/2018/2/layout/IconCircleList"/>
    <dgm:cxn modelId="{6EAE3A17-7B8A-4CB9-9A7E-4F22D86A3DAE}" srcId="{F94FFC21-B4D6-4E28-8C21-E725360189DC}" destId="{1170DAE0-3AE7-4BCE-A2E7-B3B5C5866D85}" srcOrd="1" destOrd="0" parTransId="{5C265695-13D0-497D-BF84-CD0146199D19}" sibTransId="{E7B31D8A-C0E2-4664-BF2D-8191DA78EA14}"/>
    <dgm:cxn modelId="{632AF261-282C-41F0-A2BF-00D72A788B58}" type="presOf" srcId="{F94FFC21-B4D6-4E28-8C21-E725360189DC}" destId="{BED52BE9-8504-4321-B0A9-52BED8EBE3B8}" srcOrd="0" destOrd="0" presId="urn:microsoft.com/office/officeart/2018/2/layout/IconCircleList"/>
    <dgm:cxn modelId="{82715866-EA02-4FE9-AA5D-8249B23A5DAF}" type="presOf" srcId="{27DF7C80-B0DE-4B59-9809-25317D4AE96C}" destId="{601365EF-3FF3-488B-A2F4-7844AC1C4339}" srcOrd="0" destOrd="0" presId="urn:microsoft.com/office/officeart/2018/2/layout/IconCircleList"/>
    <dgm:cxn modelId="{8789BD68-AE34-400A-A2CA-3D1B9C3062B1}" srcId="{F94FFC21-B4D6-4E28-8C21-E725360189DC}" destId="{064EED63-5310-4718-B8FE-963883D59587}" srcOrd="4" destOrd="0" parTransId="{8FBA305E-7C9F-40A2-B701-38217274BD9C}" sibTransId="{6A51DC9D-09A7-47FE-8C10-E54C0FAAB6D1}"/>
    <dgm:cxn modelId="{DB816F6C-73BD-4232-990A-82EB5D9FB01C}" srcId="{F94FFC21-B4D6-4E28-8C21-E725360189DC}" destId="{2A16A6AD-2D00-444E-BFAD-7D19BE8D976C}" srcOrd="0" destOrd="0" parTransId="{FC1D2C72-068A-4674-98D0-2377A1031227}" sibTransId="{27DF7C80-B0DE-4B59-9809-25317D4AE96C}"/>
    <dgm:cxn modelId="{30C13D74-A28A-4620-BCF1-5904368B6C37}" type="presOf" srcId="{2A16A6AD-2D00-444E-BFAD-7D19BE8D976C}" destId="{F81A3433-3231-46E6-BDB7-B516B6E8A5A8}" srcOrd="0" destOrd="0" presId="urn:microsoft.com/office/officeart/2018/2/layout/IconCircleList"/>
    <dgm:cxn modelId="{E2BDE878-6D2F-4B2C-BE37-7FCF6D8CD574}" type="presOf" srcId="{E58B1364-C6BD-48CD-A538-C704272C88E1}" destId="{DFAFFF91-B753-43C8-AC82-D5021529F81F}" srcOrd="0" destOrd="0" presId="urn:microsoft.com/office/officeart/2018/2/layout/IconCircleList"/>
    <dgm:cxn modelId="{3E786F7C-94C7-421F-9CBC-0C38D6285ECD}" srcId="{F94FFC21-B4D6-4E28-8C21-E725360189DC}" destId="{E58B1364-C6BD-48CD-A538-C704272C88E1}" srcOrd="3" destOrd="0" parTransId="{C819B736-6412-41BA-84A3-95E5C7AE02D8}" sibTransId="{2E426205-BD8E-4AF8-A453-F10F22648A27}"/>
    <dgm:cxn modelId="{8F38487E-7618-4806-B657-08C707480A6F}" srcId="{F94FFC21-B4D6-4E28-8C21-E725360189DC}" destId="{8E777D16-EFA9-409D-853C-3770728D4C68}" srcOrd="2" destOrd="0" parTransId="{AE20A7C8-D0DA-405D-B4EB-D537B37BE4B3}" sibTransId="{168F64C0-2863-4961-A144-73195AE28CB8}"/>
    <dgm:cxn modelId="{1707B091-6A52-448E-970F-A0ED3454CD75}" type="presOf" srcId="{064EED63-5310-4718-B8FE-963883D59587}" destId="{5203D908-C140-473C-A4A9-AC43365488B8}" srcOrd="0" destOrd="0" presId="urn:microsoft.com/office/officeart/2018/2/layout/IconCircleList"/>
    <dgm:cxn modelId="{91ABCA99-1B71-465E-9FFD-FD1700157851}" type="presOf" srcId="{2E426205-BD8E-4AF8-A453-F10F22648A27}" destId="{EBD327D1-6A1F-4263-A372-C2F5ABF6427F}" srcOrd="0" destOrd="0" presId="urn:microsoft.com/office/officeart/2018/2/layout/IconCircleList"/>
    <dgm:cxn modelId="{3B2AD59A-74AB-4425-98AB-BFDDB20FB588}" type="presOf" srcId="{168F64C0-2863-4961-A144-73195AE28CB8}" destId="{4BF3F6CB-E415-4E51-B430-F6FEAD2A858E}" srcOrd="0" destOrd="0" presId="urn:microsoft.com/office/officeart/2018/2/layout/IconCircleList"/>
    <dgm:cxn modelId="{189AABA1-0A9E-4BB6-BD0F-F0358A105EAE}" type="presOf" srcId="{E7B31D8A-C0E2-4664-BF2D-8191DA78EA14}" destId="{A2095994-C896-431B-9300-C84B084882A8}" srcOrd="0" destOrd="0" presId="urn:microsoft.com/office/officeart/2018/2/layout/IconCircleList"/>
    <dgm:cxn modelId="{75F942C5-A94F-4B94-8F6B-A09B4A9B2115}" type="presOf" srcId="{8E777D16-EFA9-409D-853C-3770728D4C68}" destId="{5F97FCFC-2567-48D4-B727-CFB6A4987CCA}" srcOrd="0" destOrd="0" presId="urn:microsoft.com/office/officeart/2018/2/layout/IconCircleList"/>
    <dgm:cxn modelId="{5A75B3F9-B56A-493C-A093-A069423B205E}" srcId="{F94FFC21-B4D6-4E28-8C21-E725360189DC}" destId="{675518AF-E5B1-467C-8742-D84B60E7B84A}" srcOrd="5" destOrd="0" parTransId="{0DA52C71-A266-40C5-AD7B-61B56568A733}" sibTransId="{387B4188-E1E5-4B68-8028-B07DF60384FE}"/>
    <dgm:cxn modelId="{777BD1CB-FDC5-4D8A-9E97-69059C4256E2}" type="presParOf" srcId="{BED52BE9-8504-4321-B0A9-52BED8EBE3B8}" destId="{B615B6C0-B156-4574-9BE7-82B738884FB4}" srcOrd="0" destOrd="0" presId="urn:microsoft.com/office/officeart/2018/2/layout/IconCircleList"/>
    <dgm:cxn modelId="{7AFED08F-1A70-415E-A1F3-AA74E4364A58}" type="presParOf" srcId="{B615B6C0-B156-4574-9BE7-82B738884FB4}" destId="{6491F5E7-9CB1-4D81-A4B1-7CC7227AF77B}" srcOrd="0" destOrd="0" presId="urn:microsoft.com/office/officeart/2018/2/layout/IconCircleList"/>
    <dgm:cxn modelId="{70D7F4B4-6EAE-494E-8078-B3A983B96838}" type="presParOf" srcId="{6491F5E7-9CB1-4D81-A4B1-7CC7227AF77B}" destId="{619176A8-1869-4AC5-8E13-A3757C6DCA4D}" srcOrd="0" destOrd="0" presId="urn:microsoft.com/office/officeart/2018/2/layout/IconCircleList"/>
    <dgm:cxn modelId="{F1443493-5938-4A26-B34F-82818EA86A3C}" type="presParOf" srcId="{6491F5E7-9CB1-4D81-A4B1-7CC7227AF77B}" destId="{E5116B31-243F-4F18-9C15-ACBBD0FB93B3}" srcOrd="1" destOrd="0" presId="urn:microsoft.com/office/officeart/2018/2/layout/IconCircleList"/>
    <dgm:cxn modelId="{B3E64774-28C7-4A43-B356-00BBCF90F767}" type="presParOf" srcId="{6491F5E7-9CB1-4D81-A4B1-7CC7227AF77B}" destId="{876B02F6-934C-4555-967F-6B77B3A1895A}" srcOrd="2" destOrd="0" presId="urn:microsoft.com/office/officeart/2018/2/layout/IconCircleList"/>
    <dgm:cxn modelId="{11B18B40-F1AA-4A03-94E7-680C49CCB0C1}" type="presParOf" srcId="{6491F5E7-9CB1-4D81-A4B1-7CC7227AF77B}" destId="{F81A3433-3231-46E6-BDB7-B516B6E8A5A8}" srcOrd="3" destOrd="0" presId="urn:microsoft.com/office/officeart/2018/2/layout/IconCircleList"/>
    <dgm:cxn modelId="{391C107F-4562-47B0-ACF3-46A18BE13820}" type="presParOf" srcId="{B615B6C0-B156-4574-9BE7-82B738884FB4}" destId="{601365EF-3FF3-488B-A2F4-7844AC1C4339}" srcOrd="1" destOrd="0" presId="urn:microsoft.com/office/officeart/2018/2/layout/IconCircleList"/>
    <dgm:cxn modelId="{71D6478A-1C14-4496-AE8F-60FBB8B86D4B}" type="presParOf" srcId="{B615B6C0-B156-4574-9BE7-82B738884FB4}" destId="{30675EF8-25EC-45EF-82CE-645275640CAD}" srcOrd="2" destOrd="0" presId="urn:microsoft.com/office/officeart/2018/2/layout/IconCircleList"/>
    <dgm:cxn modelId="{0FE7ACC8-8E00-42A4-9DCE-017088FDCF1E}" type="presParOf" srcId="{30675EF8-25EC-45EF-82CE-645275640CAD}" destId="{D3BEB0C8-458E-414A-8509-6D8E50B17E40}" srcOrd="0" destOrd="0" presId="urn:microsoft.com/office/officeart/2018/2/layout/IconCircleList"/>
    <dgm:cxn modelId="{7F35D7F3-0945-4302-9E08-7EC1CD0510A9}" type="presParOf" srcId="{30675EF8-25EC-45EF-82CE-645275640CAD}" destId="{15DA7F5B-9731-4E49-83D8-88BB9B09B555}" srcOrd="1" destOrd="0" presId="urn:microsoft.com/office/officeart/2018/2/layout/IconCircleList"/>
    <dgm:cxn modelId="{B66940FC-AA96-4A2B-BAD7-4572FB11FC43}" type="presParOf" srcId="{30675EF8-25EC-45EF-82CE-645275640CAD}" destId="{4F4320DA-4CEB-4505-8CCA-DD0DDE3D41E1}" srcOrd="2" destOrd="0" presId="urn:microsoft.com/office/officeart/2018/2/layout/IconCircleList"/>
    <dgm:cxn modelId="{10C7BD2C-CEE6-4576-89DF-077B1271D33A}" type="presParOf" srcId="{30675EF8-25EC-45EF-82CE-645275640CAD}" destId="{8B80E4A6-D130-456E-AD40-845BFA009684}" srcOrd="3" destOrd="0" presId="urn:microsoft.com/office/officeart/2018/2/layout/IconCircleList"/>
    <dgm:cxn modelId="{EB482C6D-0FBC-4CAD-A7AD-9C4B5F52A608}" type="presParOf" srcId="{B615B6C0-B156-4574-9BE7-82B738884FB4}" destId="{A2095994-C896-431B-9300-C84B084882A8}" srcOrd="3" destOrd="0" presId="urn:microsoft.com/office/officeart/2018/2/layout/IconCircleList"/>
    <dgm:cxn modelId="{11E6295A-19F4-46B2-8683-32CB9DCE4AF4}" type="presParOf" srcId="{B615B6C0-B156-4574-9BE7-82B738884FB4}" destId="{94129958-C06F-4712-ACB3-F4FC5C38AD2B}" srcOrd="4" destOrd="0" presId="urn:microsoft.com/office/officeart/2018/2/layout/IconCircleList"/>
    <dgm:cxn modelId="{5FE321F8-C8E7-4C9F-9E00-93DC8A79B696}" type="presParOf" srcId="{94129958-C06F-4712-ACB3-F4FC5C38AD2B}" destId="{910DAA6E-8B41-4502-A338-9EEBB283596B}" srcOrd="0" destOrd="0" presId="urn:microsoft.com/office/officeart/2018/2/layout/IconCircleList"/>
    <dgm:cxn modelId="{0F9690B6-3F73-4B10-A859-E6CC78473BEE}" type="presParOf" srcId="{94129958-C06F-4712-ACB3-F4FC5C38AD2B}" destId="{8C94479D-12D0-4BC0-BA7C-B2D46A9008EC}" srcOrd="1" destOrd="0" presId="urn:microsoft.com/office/officeart/2018/2/layout/IconCircleList"/>
    <dgm:cxn modelId="{51C3C843-1137-4D15-BEE1-7E490E60E1F6}" type="presParOf" srcId="{94129958-C06F-4712-ACB3-F4FC5C38AD2B}" destId="{2C6C2470-1989-4963-B4C5-80F07D4731F1}" srcOrd="2" destOrd="0" presId="urn:microsoft.com/office/officeart/2018/2/layout/IconCircleList"/>
    <dgm:cxn modelId="{E08282EB-8562-4EFA-9A11-A8CC0566A05E}" type="presParOf" srcId="{94129958-C06F-4712-ACB3-F4FC5C38AD2B}" destId="{5F97FCFC-2567-48D4-B727-CFB6A4987CCA}" srcOrd="3" destOrd="0" presId="urn:microsoft.com/office/officeart/2018/2/layout/IconCircleList"/>
    <dgm:cxn modelId="{50EB2D16-9D64-47C6-A1E3-6382A4F5747A}" type="presParOf" srcId="{B615B6C0-B156-4574-9BE7-82B738884FB4}" destId="{4BF3F6CB-E415-4E51-B430-F6FEAD2A858E}" srcOrd="5" destOrd="0" presId="urn:microsoft.com/office/officeart/2018/2/layout/IconCircleList"/>
    <dgm:cxn modelId="{CF0EDB2F-8E48-4D58-8303-C673DE705041}" type="presParOf" srcId="{B615B6C0-B156-4574-9BE7-82B738884FB4}" destId="{E3CFD83B-E036-49EE-8958-FA044C74784C}" srcOrd="6" destOrd="0" presId="urn:microsoft.com/office/officeart/2018/2/layout/IconCircleList"/>
    <dgm:cxn modelId="{30134FC8-0970-41E3-A336-38489D81ABDB}" type="presParOf" srcId="{E3CFD83B-E036-49EE-8958-FA044C74784C}" destId="{F5F9F89C-65B0-4065-AFCE-C14FD2BF1DD0}" srcOrd="0" destOrd="0" presId="urn:microsoft.com/office/officeart/2018/2/layout/IconCircleList"/>
    <dgm:cxn modelId="{150017A9-A8F7-4B16-A8FC-0636AB996B7F}" type="presParOf" srcId="{E3CFD83B-E036-49EE-8958-FA044C74784C}" destId="{9FDA1829-3D7A-416F-9E55-D5E466A7153C}" srcOrd="1" destOrd="0" presId="urn:microsoft.com/office/officeart/2018/2/layout/IconCircleList"/>
    <dgm:cxn modelId="{C517A33F-984F-40AC-956D-9EA351004DD4}" type="presParOf" srcId="{E3CFD83B-E036-49EE-8958-FA044C74784C}" destId="{39E305E6-6D4D-430E-A82C-7BFA2893C1FE}" srcOrd="2" destOrd="0" presId="urn:microsoft.com/office/officeart/2018/2/layout/IconCircleList"/>
    <dgm:cxn modelId="{7034E24F-9E8A-47B7-9A76-CD3E138958CA}" type="presParOf" srcId="{E3CFD83B-E036-49EE-8958-FA044C74784C}" destId="{DFAFFF91-B753-43C8-AC82-D5021529F81F}" srcOrd="3" destOrd="0" presId="urn:microsoft.com/office/officeart/2018/2/layout/IconCircleList"/>
    <dgm:cxn modelId="{330DC15F-A3CF-4D0C-B744-356ED1E46E7B}" type="presParOf" srcId="{B615B6C0-B156-4574-9BE7-82B738884FB4}" destId="{EBD327D1-6A1F-4263-A372-C2F5ABF6427F}" srcOrd="7" destOrd="0" presId="urn:microsoft.com/office/officeart/2018/2/layout/IconCircleList"/>
    <dgm:cxn modelId="{4D3EB3E9-24F2-4C8B-AA5F-9C8623C9C2F3}" type="presParOf" srcId="{B615B6C0-B156-4574-9BE7-82B738884FB4}" destId="{8F642CA7-D469-49BF-B161-88EECB4568C0}" srcOrd="8" destOrd="0" presId="urn:microsoft.com/office/officeart/2018/2/layout/IconCircleList"/>
    <dgm:cxn modelId="{40C7769D-6522-4BD2-8119-839BDADC8B7E}" type="presParOf" srcId="{8F642CA7-D469-49BF-B161-88EECB4568C0}" destId="{B9A8E52C-59D6-42B8-AE0B-F7090916E2A2}" srcOrd="0" destOrd="0" presId="urn:microsoft.com/office/officeart/2018/2/layout/IconCircleList"/>
    <dgm:cxn modelId="{EC66F068-69CF-4E37-A34A-8ADE890EA8C2}" type="presParOf" srcId="{8F642CA7-D469-49BF-B161-88EECB4568C0}" destId="{3850A55B-87E7-4B25-9181-2EC80D3AE239}" srcOrd="1" destOrd="0" presId="urn:microsoft.com/office/officeart/2018/2/layout/IconCircleList"/>
    <dgm:cxn modelId="{2855569B-3F12-403C-8211-7CAAADAD4829}" type="presParOf" srcId="{8F642CA7-D469-49BF-B161-88EECB4568C0}" destId="{3E40D09B-5535-4C16-A6E1-14A41FA3F45B}" srcOrd="2" destOrd="0" presId="urn:microsoft.com/office/officeart/2018/2/layout/IconCircleList"/>
    <dgm:cxn modelId="{022D771A-FCFC-4671-B7EB-FEA9F2AB7CA9}" type="presParOf" srcId="{8F642CA7-D469-49BF-B161-88EECB4568C0}" destId="{5203D908-C140-473C-A4A9-AC43365488B8}" srcOrd="3" destOrd="0" presId="urn:microsoft.com/office/officeart/2018/2/layout/IconCircleList"/>
    <dgm:cxn modelId="{A2512985-7CCB-4401-9BDD-70B91976458A}" type="presParOf" srcId="{B615B6C0-B156-4574-9BE7-82B738884FB4}" destId="{39C24F3E-5816-4364-A280-961DD37EBC29}" srcOrd="9" destOrd="0" presId="urn:microsoft.com/office/officeart/2018/2/layout/IconCircleList"/>
    <dgm:cxn modelId="{1A3FD4A7-BFB6-4EED-86B7-8429FA86471D}" type="presParOf" srcId="{B615B6C0-B156-4574-9BE7-82B738884FB4}" destId="{FF05CD72-68EF-47A1-85FD-137F8AC2B20D}" srcOrd="10" destOrd="0" presId="urn:microsoft.com/office/officeart/2018/2/layout/IconCircleList"/>
    <dgm:cxn modelId="{D4F7E4C3-AA73-41D8-8189-E58FB200BB22}" type="presParOf" srcId="{FF05CD72-68EF-47A1-85FD-137F8AC2B20D}" destId="{A4564BA1-2D9F-4799-A089-DFF0D4A6DCAD}" srcOrd="0" destOrd="0" presId="urn:microsoft.com/office/officeart/2018/2/layout/IconCircleList"/>
    <dgm:cxn modelId="{6FE0C7A2-FD7A-435B-BB8D-FEF665F0822D}" type="presParOf" srcId="{FF05CD72-68EF-47A1-85FD-137F8AC2B20D}" destId="{D759A6A0-FDF5-4F34-B914-BD7D960F8481}" srcOrd="1" destOrd="0" presId="urn:microsoft.com/office/officeart/2018/2/layout/IconCircleList"/>
    <dgm:cxn modelId="{66183B11-3E05-40C6-A871-4C47106798AB}" type="presParOf" srcId="{FF05CD72-68EF-47A1-85FD-137F8AC2B20D}" destId="{B31754E9-E1A3-45E6-89A1-316C673FCE4E}" srcOrd="2" destOrd="0" presId="urn:microsoft.com/office/officeart/2018/2/layout/IconCircleList"/>
    <dgm:cxn modelId="{A8C73972-2E74-4D04-9D84-1FF51F3C2A58}" type="presParOf" srcId="{FF05CD72-68EF-47A1-85FD-137F8AC2B20D}" destId="{7B1C5CF2-0A16-4B11-BF9D-DD8A07BA8AD6}"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F212A-D35F-410C-8514-4BAA1D8B44C2}">
      <dsp:nvSpPr>
        <dsp:cNvPr id="0" name=""/>
        <dsp:cNvSpPr/>
      </dsp:nvSpPr>
      <dsp:spPr>
        <a:xfrm>
          <a:off x="57432" y="771391"/>
          <a:ext cx="724853" cy="7248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7A3AF8-0786-4443-A14D-280D055FDCEE}">
      <dsp:nvSpPr>
        <dsp:cNvPr id="0" name=""/>
        <dsp:cNvSpPr/>
      </dsp:nvSpPr>
      <dsp:spPr>
        <a:xfrm>
          <a:off x="209651" y="923610"/>
          <a:ext cx="420414" cy="4204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F67B87-70FF-4AB6-BD5C-DCE64E91E7DD}">
      <dsp:nvSpPr>
        <dsp:cNvPr id="0" name=""/>
        <dsp:cNvSpPr/>
      </dsp:nvSpPr>
      <dsp:spPr>
        <a:xfrm>
          <a:off x="937611" y="771391"/>
          <a:ext cx="1708582" cy="724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Implement new accounting technologies and systems</a:t>
          </a:r>
        </a:p>
      </dsp:txBody>
      <dsp:txXfrm>
        <a:off x="937611" y="771391"/>
        <a:ext cx="1708582" cy="724853"/>
      </dsp:txXfrm>
    </dsp:sp>
    <dsp:sp modelId="{DCB55B5C-C03A-469F-9D0B-5A28B391A9C7}">
      <dsp:nvSpPr>
        <dsp:cNvPr id="0" name=""/>
        <dsp:cNvSpPr/>
      </dsp:nvSpPr>
      <dsp:spPr>
        <a:xfrm>
          <a:off x="2943901" y="771391"/>
          <a:ext cx="724853" cy="7248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CFF9BF-DB0F-467F-8857-F3D503C2DBB0}">
      <dsp:nvSpPr>
        <dsp:cNvPr id="0" name=""/>
        <dsp:cNvSpPr/>
      </dsp:nvSpPr>
      <dsp:spPr>
        <a:xfrm>
          <a:off x="3096121" y="923610"/>
          <a:ext cx="420414" cy="4204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7A9340-5C88-45C2-82B1-D11221D5E00F}">
      <dsp:nvSpPr>
        <dsp:cNvPr id="0" name=""/>
        <dsp:cNvSpPr/>
      </dsp:nvSpPr>
      <dsp:spPr>
        <a:xfrm>
          <a:off x="3824080" y="771391"/>
          <a:ext cx="1708582" cy="724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Communicate information to business owners and investors</a:t>
          </a:r>
        </a:p>
      </dsp:txBody>
      <dsp:txXfrm>
        <a:off x="3824080" y="771391"/>
        <a:ext cx="1708582" cy="724853"/>
      </dsp:txXfrm>
    </dsp:sp>
    <dsp:sp modelId="{184D1782-CA72-4532-AB4A-7F1104A170C4}">
      <dsp:nvSpPr>
        <dsp:cNvPr id="0" name=""/>
        <dsp:cNvSpPr/>
      </dsp:nvSpPr>
      <dsp:spPr>
        <a:xfrm>
          <a:off x="57432" y="2109164"/>
          <a:ext cx="724853" cy="7248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9EBA17-B51C-46A8-8B9A-9D918E577A39}">
      <dsp:nvSpPr>
        <dsp:cNvPr id="0" name=""/>
        <dsp:cNvSpPr/>
      </dsp:nvSpPr>
      <dsp:spPr>
        <a:xfrm>
          <a:off x="209651" y="2261384"/>
          <a:ext cx="420414" cy="4204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081067-F311-433A-B39B-00F1CE9E53C3}">
      <dsp:nvSpPr>
        <dsp:cNvPr id="0" name=""/>
        <dsp:cNvSpPr/>
      </dsp:nvSpPr>
      <dsp:spPr>
        <a:xfrm>
          <a:off x="937611" y="2109164"/>
          <a:ext cx="1708582" cy="724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Analyze financial reports to evaluate business performance</a:t>
          </a:r>
        </a:p>
      </dsp:txBody>
      <dsp:txXfrm>
        <a:off x="937611" y="2109164"/>
        <a:ext cx="1708582" cy="724853"/>
      </dsp:txXfrm>
    </dsp:sp>
    <dsp:sp modelId="{996B113B-6C38-4CBF-BB2D-7843C5AA1475}">
      <dsp:nvSpPr>
        <dsp:cNvPr id="0" name=""/>
        <dsp:cNvSpPr/>
      </dsp:nvSpPr>
      <dsp:spPr>
        <a:xfrm>
          <a:off x="2943901" y="2109164"/>
          <a:ext cx="724853" cy="7248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469E7A-7B6D-433C-814B-7A67A173E0D3}">
      <dsp:nvSpPr>
        <dsp:cNvPr id="0" name=""/>
        <dsp:cNvSpPr/>
      </dsp:nvSpPr>
      <dsp:spPr>
        <a:xfrm>
          <a:off x="3096121" y="2261384"/>
          <a:ext cx="420414" cy="4204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3A4726-BDF3-4F59-A627-FB67C827F801}">
      <dsp:nvSpPr>
        <dsp:cNvPr id="0" name=""/>
        <dsp:cNvSpPr/>
      </dsp:nvSpPr>
      <dsp:spPr>
        <a:xfrm>
          <a:off x="3824080" y="2109164"/>
          <a:ext cx="1708582" cy="724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Investigate potential fraud</a:t>
          </a:r>
        </a:p>
      </dsp:txBody>
      <dsp:txXfrm>
        <a:off x="3824080" y="2109164"/>
        <a:ext cx="1708582" cy="7248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176A8-1869-4AC5-8E13-A3757C6DCA4D}">
      <dsp:nvSpPr>
        <dsp:cNvPr id="0" name=""/>
        <dsp:cNvSpPr/>
      </dsp:nvSpPr>
      <dsp:spPr>
        <a:xfrm>
          <a:off x="253938" y="522146"/>
          <a:ext cx="917359" cy="91735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116B31-243F-4F18-9C15-ACBBD0FB93B3}">
      <dsp:nvSpPr>
        <dsp:cNvPr id="0" name=""/>
        <dsp:cNvSpPr/>
      </dsp:nvSpPr>
      <dsp:spPr>
        <a:xfrm>
          <a:off x="446584" y="714792"/>
          <a:ext cx="532068" cy="5320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1A3433-3231-46E6-BDB7-B516B6E8A5A8}">
      <dsp:nvSpPr>
        <dsp:cNvPr id="0" name=""/>
        <dsp:cNvSpPr/>
      </dsp:nvSpPr>
      <dsp:spPr>
        <a:xfrm>
          <a:off x="1367875" y="522146"/>
          <a:ext cx="2162347" cy="917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rial" panose="020B0604020202020204" pitchFamily="34" charset="0"/>
              <a:cs typeface="Arial" panose="020B0604020202020204" pitchFamily="34" charset="0"/>
            </a:rPr>
            <a:t>Are certified – CPA stands for Certified Public Accountant</a:t>
          </a:r>
          <a:endParaRPr lang="en-US" sz="2000" kern="1200">
            <a:latin typeface="Arial" panose="020B0604020202020204" pitchFamily="34" charset="0"/>
            <a:cs typeface="Arial" panose="020B0604020202020204" pitchFamily="34" charset="0"/>
          </a:endParaRPr>
        </a:p>
      </dsp:txBody>
      <dsp:txXfrm>
        <a:off x="1367875" y="522146"/>
        <a:ext cx="2162347" cy="917359"/>
      </dsp:txXfrm>
    </dsp:sp>
    <dsp:sp modelId="{D3BEB0C8-458E-414A-8509-6D8E50B17E40}">
      <dsp:nvSpPr>
        <dsp:cNvPr id="0" name=""/>
        <dsp:cNvSpPr/>
      </dsp:nvSpPr>
      <dsp:spPr>
        <a:xfrm>
          <a:off x="3906995" y="522146"/>
          <a:ext cx="917359" cy="91735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DA7F5B-9731-4E49-83D8-88BB9B09B555}">
      <dsp:nvSpPr>
        <dsp:cNvPr id="0" name=""/>
        <dsp:cNvSpPr/>
      </dsp:nvSpPr>
      <dsp:spPr>
        <a:xfrm>
          <a:off x="4099641" y="714792"/>
          <a:ext cx="532068" cy="5320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80E4A6-D130-456E-AD40-845BFA009684}">
      <dsp:nvSpPr>
        <dsp:cNvPr id="0" name=""/>
        <dsp:cNvSpPr/>
      </dsp:nvSpPr>
      <dsp:spPr>
        <a:xfrm>
          <a:off x="5020932" y="522146"/>
          <a:ext cx="2162347" cy="917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rial" panose="020B0604020202020204" pitchFamily="34" charset="0"/>
              <a:cs typeface="Arial" panose="020B0604020202020204" pitchFamily="34" charset="0"/>
            </a:rPr>
            <a:t>Earn more throughout their career</a:t>
          </a:r>
          <a:endParaRPr lang="en-US" sz="2000" kern="1200">
            <a:latin typeface="Arial" panose="020B0604020202020204" pitchFamily="34" charset="0"/>
            <a:cs typeface="Arial" panose="020B0604020202020204" pitchFamily="34" charset="0"/>
          </a:endParaRPr>
        </a:p>
      </dsp:txBody>
      <dsp:txXfrm>
        <a:off x="5020932" y="522146"/>
        <a:ext cx="2162347" cy="917359"/>
      </dsp:txXfrm>
    </dsp:sp>
    <dsp:sp modelId="{910DAA6E-8B41-4502-A338-9EEBB283596B}">
      <dsp:nvSpPr>
        <dsp:cNvPr id="0" name=""/>
        <dsp:cNvSpPr/>
      </dsp:nvSpPr>
      <dsp:spPr>
        <a:xfrm>
          <a:off x="7560052" y="522146"/>
          <a:ext cx="917359" cy="91735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94479D-12D0-4BC0-BA7C-B2D46A9008EC}">
      <dsp:nvSpPr>
        <dsp:cNvPr id="0" name=""/>
        <dsp:cNvSpPr/>
      </dsp:nvSpPr>
      <dsp:spPr>
        <a:xfrm>
          <a:off x="7752698" y="714792"/>
          <a:ext cx="532068" cy="5320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97FCFC-2567-48D4-B727-CFB6A4987CCA}">
      <dsp:nvSpPr>
        <dsp:cNvPr id="0" name=""/>
        <dsp:cNvSpPr/>
      </dsp:nvSpPr>
      <dsp:spPr>
        <a:xfrm>
          <a:off x="8673989" y="522146"/>
          <a:ext cx="2162347" cy="917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rial" panose="020B0604020202020204" pitchFamily="34" charset="0"/>
              <a:cs typeface="Arial" panose="020B0604020202020204" pitchFamily="34" charset="0"/>
            </a:rPr>
            <a:t>Garner more trust and respect</a:t>
          </a:r>
          <a:endParaRPr lang="en-US" sz="2000" kern="1200">
            <a:latin typeface="Arial" panose="020B0604020202020204" pitchFamily="34" charset="0"/>
            <a:cs typeface="Arial" panose="020B0604020202020204" pitchFamily="34" charset="0"/>
          </a:endParaRPr>
        </a:p>
      </dsp:txBody>
      <dsp:txXfrm>
        <a:off x="8673989" y="522146"/>
        <a:ext cx="2162347" cy="917359"/>
      </dsp:txXfrm>
    </dsp:sp>
    <dsp:sp modelId="{F5F9F89C-65B0-4065-AFCE-C14FD2BF1DD0}">
      <dsp:nvSpPr>
        <dsp:cNvPr id="0" name=""/>
        <dsp:cNvSpPr/>
      </dsp:nvSpPr>
      <dsp:spPr>
        <a:xfrm>
          <a:off x="253938" y="2029183"/>
          <a:ext cx="917359" cy="91735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DA1829-3D7A-416F-9E55-D5E466A7153C}">
      <dsp:nvSpPr>
        <dsp:cNvPr id="0" name=""/>
        <dsp:cNvSpPr/>
      </dsp:nvSpPr>
      <dsp:spPr>
        <a:xfrm>
          <a:off x="446584" y="2221829"/>
          <a:ext cx="532068" cy="5320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AFFF91-B753-43C8-AC82-D5021529F81F}">
      <dsp:nvSpPr>
        <dsp:cNvPr id="0" name=""/>
        <dsp:cNvSpPr/>
      </dsp:nvSpPr>
      <dsp:spPr>
        <a:xfrm>
          <a:off x="1367875" y="2029183"/>
          <a:ext cx="2162347" cy="917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rial" panose="020B0604020202020204" pitchFamily="34" charset="0"/>
              <a:cs typeface="Arial" panose="020B0604020202020204" pitchFamily="34" charset="0"/>
            </a:rPr>
            <a:t>Experience greater job security</a:t>
          </a:r>
          <a:endParaRPr lang="en-US" sz="2000" kern="1200">
            <a:latin typeface="Arial" panose="020B0604020202020204" pitchFamily="34" charset="0"/>
            <a:cs typeface="Arial" panose="020B0604020202020204" pitchFamily="34" charset="0"/>
          </a:endParaRPr>
        </a:p>
      </dsp:txBody>
      <dsp:txXfrm>
        <a:off x="1367875" y="2029183"/>
        <a:ext cx="2162347" cy="917359"/>
      </dsp:txXfrm>
    </dsp:sp>
    <dsp:sp modelId="{B9A8E52C-59D6-42B8-AE0B-F7090916E2A2}">
      <dsp:nvSpPr>
        <dsp:cNvPr id="0" name=""/>
        <dsp:cNvSpPr/>
      </dsp:nvSpPr>
      <dsp:spPr>
        <a:xfrm>
          <a:off x="3906995" y="2029183"/>
          <a:ext cx="917359" cy="917359"/>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50A55B-87E7-4B25-9181-2EC80D3AE239}">
      <dsp:nvSpPr>
        <dsp:cNvPr id="0" name=""/>
        <dsp:cNvSpPr/>
      </dsp:nvSpPr>
      <dsp:spPr>
        <a:xfrm>
          <a:off x="4099641" y="2221829"/>
          <a:ext cx="532068" cy="5320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03D908-C140-473C-A4A9-AC43365488B8}">
      <dsp:nvSpPr>
        <dsp:cNvPr id="0" name=""/>
        <dsp:cNvSpPr/>
      </dsp:nvSpPr>
      <dsp:spPr>
        <a:xfrm>
          <a:off x="5020932" y="2029183"/>
          <a:ext cx="2162347" cy="917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rial" panose="020B0604020202020204" pitchFamily="34" charset="0"/>
              <a:cs typeface="Arial" panose="020B0604020202020204" pitchFamily="34" charset="0"/>
            </a:rPr>
            <a:t>Can become even more specialized</a:t>
          </a:r>
          <a:endParaRPr lang="en-US" sz="2000" kern="1200">
            <a:latin typeface="Arial" panose="020B0604020202020204" pitchFamily="34" charset="0"/>
            <a:cs typeface="Arial" panose="020B0604020202020204" pitchFamily="34" charset="0"/>
          </a:endParaRPr>
        </a:p>
      </dsp:txBody>
      <dsp:txXfrm>
        <a:off x="5020932" y="2029183"/>
        <a:ext cx="2162347" cy="917359"/>
      </dsp:txXfrm>
    </dsp:sp>
    <dsp:sp modelId="{A4564BA1-2D9F-4799-A089-DFF0D4A6DCAD}">
      <dsp:nvSpPr>
        <dsp:cNvPr id="0" name=""/>
        <dsp:cNvSpPr/>
      </dsp:nvSpPr>
      <dsp:spPr>
        <a:xfrm>
          <a:off x="7560052" y="2029183"/>
          <a:ext cx="917359" cy="91735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59A6A0-FDF5-4F34-B914-BD7D960F8481}">
      <dsp:nvSpPr>
        <dsp:cNvPr id="0" name=""/>
        <dsp:cNvSpPr/>
      </dsp:nvSpPr>
      <dsp:spPr>
        <a:xfrm>
          <a:off x="7752698" y="2221829"/>
          <a:ext cx="532068" cy="5320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1C5CF2-0A16-4B11-BF9D-DD8A07BA8AD6}">
      <dsp:nvSpPr>
        <dsp:cNvPr id="0" name=""/>
        <dsp:cNvSpPr/>
      </dsp:nvSpPr>
      <dsp:spPr>
        <a:xfrm>
          <a:off x="8673989" y="2029183"/>
          <a:ext cx="2162347" cy="917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b="0" i="0" kern="1200" baseline="0">
              <a:latin typeface="Arial" panose="020B0604020202020204" pitchFamily="34" charset="0"/>
              <a:cs typeface="Arial" panose="020B0604020202020204" pitchFamily="34" charset="0"/>
            </a:rPr>
            <a:t>Take on highly valued, consulting roles</a:t>
          </a:r>
          <a:endParaRPr lang="en-US" sz="2000" kern="1200">
            <a:latin typeface="Arial" panose="020B0604020202020204" pitchFamily="34" charset="0"/>
            <a:cs typeface="Arial" panose="020B0604020202020204" pitchFamily="34" charset="0"/>
          </a:endParaRPr>
        </a:p>
      </dsp:txBody>
      <dsp:txXfrm>
        <a:off x="8673989" y="2029183"/>
        <a:ext cx="2162347" cy="91735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28948D74-3328-4134-B2D5-6C94B0F7B9EA}" type="datetimeFigureOut">
              <a:rPr lang="en-US" smtClean="0"/>
              <a:t>10/21/2026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9FA0DA7F-3772-43C4-A476-5AD3D6561BE4}" type="slidenum">
              <a:rPr lang="en-US" smtClean="0"/>
              <a:t>‹#›</a:t>
            </a:fld>
            <a:endParaRPr lang="en-US"/>
          </a:p>
        </p:txBody>
      </p:sp>
    </p:spTree>
    <p:extLst>
      <p:ext uri="{BB962C8B-B14F-4D97-AF65-F5344CB8AC3E}">
        <p14:creationId xmlns:p14="http://schemas.microsoft.com/office/powerpoint/2010/main" val="4199562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90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67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you think the heart of a business is? – Ask for a few responses from students.</a:t>
            </a:r>
          </a:p>
          <a:p>
            <a:endParaRPr lang="en-US"/>
          </a:p>
          <a:p>
            <a:r>
              <a:rPr lang="en-US"/>
              <a:t>Would you agree with what’s on the slide? Anything I’m missing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It’s time to introduce yourself and share your story! The bullet points are available as prompts to share why you chose accounting and your journey thus far. </a:t>
            </a:r>
          </a:p>
          <a:p>
            <a:endParaRPr lang="en-US"/>
          </a:p>
          <a:p>
            <a:r>
              <a:rPr lang="en-US" b="1"/>
              <a:t>**Update this slide with picture(s) of yourself, name, title, company and bulleted information you would like to share. </a:t>
            </a:r>
          </a:p>
          <a:p>
            <a:r>
              <a:rPr lang="en-US" b="1"/>
              <a:t>Presenter Tip: </a:t>
            </a:r>
            <a:r>
              <a:rPr lang="en-US" sz="1800" b="0">
                <a:solidFill>
                  <a:srgbClr val="2F5496"/>
                </a:solidFill>
                <a:effectLst/>
                <a:latin typeface="Calibri" panose="020F0502020204030204" pitchFamily="34" charset="0"/>
              </a:rPr>
              <a:t>Use this slide to i</a:t>
            </a:r>
            <a:r>
              <a:rPr lang="en-US" sz="1800" b="0">
                <a:solidFill>
                  <a:srgbClr val="2F5496"/>
                </a:solidFill>
                <a:effectLst/>
                <a:latin typeface="Calibri" panose="020F0502020204030204" pitchFamily="34" charset="0"/>
                <a:ea typeface="Times New Roman" panose="02020603050405020304" pitchFamily="18" charset="0"/>
              </a:rPr>
              <a:t>n</a:t>
            </a:r>
            <a:r>
              <a:rPr lang="en-US" sz="180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189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I have worked &lt;insert companies you have worked in&gt;, accountants work in all types of organizations. Several of these names should look familiar to you.</a:t>
            </a:r>
            <a:endParaRPr lang="en-US">
              <a:cs typeface="Calibri"/>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Presenter Tip: </a:t>
            </a:r>
            <a:r>
              <a:rPr lang="en-US"/>
              <a:t>Take a moment to highlight companies/industries specific to your state or area and explain how an accountant helps those companies. And add your own firm’s name above!</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State Tip: </a:t>
            </a:r>
            <a:r>
              <a:rPr lang="en-US" b="0"/>
              <a:t>Update the company </a:t>
            </a:r>
            <a:r>
              <a:rPr lang="en-US"/>
              <a:t>names</a:t>
            </a:r>
            <a:r>
              <a:rPr lang="en-US" b="0"/>
              <a:t> to highlight local start-ups, firms, etc.</a:t>
            </a:r>
            <a:endParaRPr lang="en-US" b="1"/>
          </a:p>
          <a:p>
            <a:endParaRPr lang="en-US"/>
          </a:p>
          <a:p>
            <a:r>
              <a:rPr lang="en-US" b="1"/>
              <a:t>Organizations listed above:</a:t>
            </a:r>
          </a:p>
          <a:p>
            <a:r>
              <a:rPr lang="en-US" b="1"/>
              <a:t>Start-Ups: </a:t>
            </a:r>
            <a:r>
              <a:rPr lang="en-US"/>
              <a:t>1047 Games, </a:t>
            </a:r>
            <a:r>
              <a:rPr lang="en-US" err="1"/>
              <a:t>Weav</a:t>
            </a:r>
            <a:r>
              <a:rPr lang="en-US"/>
              <a:t> (fintech startup), and </a:t>
            </a:r>
            <a:r>
              <a:rPr lang="en-US" err="1"/>
              <a:t>Symbrosia</a:t>
            </a:r>
            <a:r>
              <a:rPr lang="en-US"/>
              <a:t> (solving climate change) were all featured on Forbes 30 under 30</a:t>
            </a:r>
          </a:p>
          <a:p>
            <a:r>
              <a:rPr lang="en-US" b="1"/>
              <a:t>Nonprofits: </a:t>
            </a:r>
            <a:r>
              <a:rPr lang="en-US"/>
              <a:t>Habitat for Humanity, Smithsonian and World Central Kitchen</a:t>
            </a:r>
          </a:p>
          <a:p>
            <a:r>
              <a:rPr lang="en-US" b="1"/>
              <a:t>Companies of all Sizes: </a:t>
            </a:r>
            <a:r>
              <a:rPr lang="en-US"/>
              <a:t>Apple, Ikea, Bank of America, Zappos, </a:t>
            </a:r>
            <a:r>
              <a:rPr lang="en-US" err="1"/>
              <a:t>Everlight</a:t>
            </a:r>
            <a:r>
              <a:rPr lang="en-US"/>
              <a:t> Solar</a:t>
            </a:r>
            <a:endParaRPr lang="en-US">
              <a:cs typeface="Calibri"/>
            </a:endParaRPr>
          </a:p>
          <a:p>
            <a:r>
              <a:rPr lang="en-US" b="1"/>
              <a:t>Governments: </a:t>
            </a:r>
            <a:r>
              <a:rPr lang="en-US"/>
              <a:t>Along with City Governments, there’s the FBI, NASA, and Military</a:t>
            </a:r>
          </a:p>
          <a:p>
            <a:r>
              <a:rPr lang="en-US" b="1"/>
              <a:t>Sports &amp; Entertainment: </a:t>
            </a:r>
            <a:r>
              <a:rPr lang="en-US"/>
              <a:t>NFL, TikTok, Disney (and the new Disney+) and Netflix</a:t>
            </a:r>
          </a:p>
          <a:p>
            <a:r>
              <a:rPr lang="en-US" b="1"/>
              <a:t>Accounting &amp; Consulting Firms: </a:t>
            </a:r>
            <a:r>
              <a:rPr lang="en-US"/>
              <a:t>Local, Regional, National and International</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08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Now that we’ve reviewed the benefits of working in accounting, let’s talk about what accountants do.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30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Presenter Tip: </a:t>
            </a:r>
            <a:r>
              <a:rPr lang="en-US" b="0"/>
              <a:t>Share more about your role and some of your typical responsibilities, while relaying it in a way that high school students will understand. </a:t>
            </a:r>
            <a:endParaRPr lang="en-US" b="1"/>
          </a:p>
        </p:txBody>
      </p:sp>
      <p:sp>
        <p:nvSpPr>
          <p:cNvPr id="4" name="Slide Number Placeholder 3"/>
          <p:cNvSpPr>
            <a:spLocks noGrp="1"/>
          </p:cNvSpPr>
          <p:nvPr>
            <p:ph type="sldNum" sz="quarter" idx="5"/>
          </p:nvPr>
        </p:nvSpPr>
        <p:spPr/>
        <p:txBody>
          <a:bodyPr/>
          <a:lstStyle/>
          <a:p>
            <a:fld id="{1983A999-5E0E-42CA-8400-604AE921FF7C}" type="slidenum">
              <a:rPr lang="en-US" smtClean="0"/>
              <a:t>7</a:t>
            </a:fld>
            <a:endParaRPr lang="en-US"/>
          </a:p>
        </p:txBody>
      </p:sp>
    </p:spTree>
    <p:extLst>
      <p:ext uri="{BB962C8B-B14F-4D97-AF65-F5344CB8AC3E}">
        <p14:creationId xmlns:p14="http://schemas.microsoft.com/office/powerpoint/2010/main" val="1293372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Now that I know the skills you have,  let me ask you this. Have you thought about what are you looking for in a future career? &lt;ask the students&gt;</a:t>
            </a:r>
          </a:p>
          <a:p>
            <a:pPr marL="0" marR="0">
              <a:spcBef>
                <a:spcPts val="0"/>
              </a:spcBef>
              <a:spcAft>
                <a:spcPts val="0"/>
              </a:spcAft>
            </a:pPr>
            <a:r>
              <a:rPr lang="en-US" sz="1800">
                <a:effectLst/>
                <a:latin typeface="Calibri" panose="020F0502020204030204" pitchFamily="34" charset="0"/>
                <a:ea typeface="Calibri" panose="020F0502020204030204" pitchFamily="34" charset="0"/>
              </a:rPr>
              <a:t>If they answer: What if I told you that you could do all of that with accounting?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rPr>
              <a:t>If they don’t answer, ask: </a:t>
            </a:r>
            <a:r>
              <a:rPr lang="en-US" sz="1800">
                <a:effectLst/>
                <a:latin typeface="Calibri" panose="020F0502020204030204" pitchFamily="34" charset="0"/>
                <a:ea typeface="Calibri" panose="020F0502020204030204" pitchFamily="34" charset="0"/>
                <a:cs typeface="Times New Roman" panose="02020603050405020304" pitchFamily="18" charset="0"/>
              </a:rPr>
              <a:t>Who has the coolest job in your family?...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effectLst/>
                <a:latin typeface="Calibri" panose="020F0502020204030204" pitchFamily="34" charset="0"/>
                <a:ea typeface="Calibri" panose="020F0502020204030204" pitchFamily="34" charset="0"/>
                <a:cs typeface="Times New Roman" panose="02020603050405020304" pitchFamily="18" charset="0"/>
              </a:rPr>
              <a:t>Presenter Tip: </a:t>
            </a:r>
            <a:r>
              <a:rPr lang="en-US" sz="1800" b="0">
                <a:effectLst/>
                <a:latin typeface="Calibri" panose="020F0502020204030204" pitchFamily="34" charset="0"/>
                <a:ea typeface="Calibri" panose="020F0502020204030204" pitchFamily="34" charset="0"/>
                <a:cs typeface="Times New Roman" panose="02020603050405020304" pitchFamily="18" charset="0"/>
              </a:rPr>
              <a:t>A student might answer here that they are interested in becoming an artist, or something unrelated to business or accounting. No matter the career a student may say they want to pursue, point out how a background in accounting can help them. For example, as an artist you want to make sure that you’re bringing in more money than you’re spending on supplies in order to continue pursuing your passion. Learning about accounting and how businesses work will help you succeed in your career.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46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Whether you’re interested in making money, owning a business, traveling, or making an impact in the world, Accounting can give you that and more! Let’s explore a few of these. Where would you like to start?</a:t>
            </a:r>
          </a:p>
          <a:p>
            <a:endParaRPr lang="en-US"/>
          </a:p>
          <a:p>
            <a:r>
              <a:rPr lang="en-US" b="1"/>
              <a:t>Presenter Tip: </a:t>
            </a:r>
            <a:r>
              <a:rPr lang="en-US" b="0"/>
              <a:t>C</a:t>
            </a:r>
            <a:r>
              <a:rPr lang="en-US" sz="1800">
                <a:effectLst/>
                <a:latin typeface="Calibri" panose="020F0502020204030204" pitchFamily="34" charset="0"/>
                <a:ea typeface="Calibri" panose="020F0502020204030204" pitchFamily="34" charset="0"/>
              </a:rPr>
              <a:t>lick on an icon to advance to that slide and learn more. From there, click on the back arrow to take you to back to this slide, where you can choose another option. When you’re ready to advance the presentation, click the forward arrow above.</a:t>
            </a:r>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993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FFFF"/>
                </a:solidFill>
                <a:latin typeface="Arial" panose="020B0604020202020204" pitchFamily="34" charset="0"/>
                <a:cs typeface="Arial" panose="020B0604020202020204" pitchFamily="34" charset="0"/>
              </a:rPr>
              <a:t>No matter the size of the company, accountants help organizations meet their goals by protecting financial resources.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595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introduce Ryan to you.</a:t>
            </a:r>
          </a:p>
          <a:p>
            <a:endParaRPr lang="en-US"/>
          </a:p>
          <a:p>
            <a:r>
              <a:rPr lang="en-US"/>
              <a:t>Ryan is a member of TXCPA and TXCPA Permian Basin. He’s served on various committees and in state and chapter leadership roles. </a:t>
            </a:r>
          </a:p>
          <a:p>
            <a:endParaRPr lang="en-US"/>
          </a:p>
          <a:p>
            <a:r>
              <a:rPr lang="en-US"/>
              <a:t>He is the Chief Financial Officer for Shenandoah Petroleum Corporation, where he’s worked since 2009.</a:t>
            </a:r>
          </a:p>
          <a:p>
            <a:endParaRPr lang="en-US"/>
          </a:p>
          <a:p>
            <a:r>
              <a:rPr lang="en-US"/>
              <a:t>As CFO, Ryan has many responsibilities including: managing an accounting team, information technology, and human resources; service as liaison to the corporation’s banks and insurance brokers; managing internal controls, and oversight of payroll, revenue distribution and accounts payable.</a:t>
            </a:r>
          </a:p>
          <a:p>
            <a:endParaRPr lang="en-US"/>
          </a:p>
          <a:p>
            <a:r>
              <a:rPr lang="en-US"/>
              <a:t>Prior to moving into a corporate accounting and finance role, Ryan worked for a public accounting firm. </a:t>
            </a:r>
          </a:p>
          <a:p>
            <a:endParaRPr lang="en-US"/>
          </a:p>
          <a:p>
            <a:r>
              <a:rPr lang="en-US"/>
              <a:t>Ryan has his CPA and his </a:t>
            </a:r>
            <a:r>
              <a:rPr lang="en-US" err="1"/>
              <a:t>CGMA</a:t>
            </a:r>
            <a:r>
              <a:rPr lang="en-US"/>
              <a:t>, certified global management accountant, credentials.</a:t>
            </a:r>
          </a:p>
          <a:p>
            <a:endParaRPr lang="en-US"/>
          </a:p>
          <a:p>
            <a:r>
              <a:rPr lang="en-US"/>
              <a:t>He attended Abilene Christian University, where he was active in many campus organizations and received a scholarship from the TXCPA Abilene Chapter.</a:t>
            </a:r>
          </a:p>
          <a:p>
            <a:endParaRPr lang="en-US"/>
          </a:p>
          <a:p>
            <a:r>
              <a:rPr lang="en-US"/>
              <a:t>Ryan balances his work as CFO with various community service volunteer roles, a running hobby, and lots of quality time with his four kids and wife Lisa. They love to attend Comic Con events as a family. Another fun fact about Ryan is that he often has his tweets featured on Jimmy Fallon – he’s fun and clever!</a:t>
            </a:r>
          </a:p>
          <a:p>
            <a:endParaRPr lang="en-US"/>
          </a:p>
          <a:p>
            <a:endParaRPr lang="en-US"/>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72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FFFF"/>
                </a:solidFill>
                <a:latin typeface="+mn-lt"/>
                <a:cs typeface="Arial" panose="020B0604020202020204" pitchFamily="34" charset="0"/>
              </a:rPr>
              <a:t>Like Ryan, many accountants give back to their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FFFFFF"/>
              </a:solidFill>
              <a:latin typeface="+mn-lt"/>
              <a:cs typeface="Arial" panose="020B0604020202020204" pitchFamily="34" charset="0"/>
            </a:endParaRPr>
          </a:p>
          <a:p>
            <a:r>
              <a:rPr lang="en-US" b="1">
                <a:highlight>
                  <a:srgbClr val="FFFF00"/>
                </a:highlight>
                <a:latin typeface="+mn-lt"/>
              </a:rPr>
              <a:t>Presenter Tip: </a:t>
            </a:r>
            <a:r>
              <a:rPr lang="en-US" b="0">
                <a:highlight>
                  <a:srgbClr val="FFFF00"/>
                </a:highlight>
                <a:latin typeface="+mn-lt"/>
              </a:rPr>
              <a:t>If you are involved with a local charity, share your experience here!</a:t>
            </a:r>
          </a:p>
          <a:p>
            <a:endParaRPr lang="en-US" b="0">
              <a:highlight>
                <a:srgbClr val="FFFF00"/>
              </a:highligh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FFFF"/>
                </a:solidFill>
                <a:latin typeface="+mn-lt"/>
                <a:cs typeface="Arial" panose="020B0604020202020204" pitchFamily="34" charset="0"/>
              </a:rPr>
              <a:t>A new field in accounting gives us another way to make an impact.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FFFFFF"/>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FFFF"/>
                </a:solidFill>
                <a:latin typeface="+mn-lt"/>
                <a:cs typeface="Arial" panose="020B0604020202020204" pitchFamily="34" charset="0"/>
              </a:rPr>
              <a:t>Those working in </a:t>
            </a:r>
            <a:r>
              <a:rPr lang="en-US" sz="1200" err="1">
                <a:solidFill>
                  <a:srgbClr val="FFFFFF"/>
                </a:solidFill>
                <a:latin typeface="+mn-lt"/>
                <a:cs typeface="Arial" panose="020B0604020202020204" pitchFamily="34" charset="0"/>
              </a:rPr>
              <a:t>ESG</a:t>
            </a:r>
            <a:r>
              <a:rPr lang="en-US" sz="1200">
                <a:solidFill>
                  <a:srgbClr val="FFFFFF"/>
                </a:solidFill>
                <a:latin typeface="+mn-lt"/>
                <a:cs typeface="Arial" panose="020B0604020202020204" pitchFamily="34" charset="0"/>
              </a:rPr>
              <a:t>, environmental, social, and governance reporting, ensure companies are complying with federal laws and regulations that hold them accountable to the world around them.</a:t>
            </a:r>
          </a:p>
          <a:p>
            <a:endParaRPr lang="en-US" b="1">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529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my colleague and friend, Omar.</a:t>
            </a:r>
          </a:p>
          <a:p>
            <a:endParaRPr lang="en-US"/>
          </a:p>
          <a:p>
            <a:r>
              <a:rPr lang="en-US"/>
              <a:t>Omar is based in El Paso and serves as the Director of Sustainability Reporting and Assurance at PwC.</a:t>
            </a:r>
          </a:p>
          <a:p>
            <a:endParaRPr lang="en-US"/>
          </a:p>
          <a:p>
            <a:r>
              <a:rPr lang="en-US"/>
              <a:t>Not only is he working in one of the newest areas in our profession and society, but he also has the flexibility to work fully remote from El Paso and be close to his family and present for his young children and wife.</a:t>
            </a:r>
          </a:p>
          <a:p>
            <a:endParaRPr lang="en-US"/>
          </a:p>
          <a:p>
            <a:r>
              <a:rPr lang="en-US"/>
              <a:t>Omar loves to play hard and work hard.</a:t>
            </a:r>
          </a:p>
          <a:p>
            <a:endParaRPr lang="en-US"/>
          </a:p>
          <a:p>
            <a:r>
              <a:rPr lang="en-US"/>
              <a:t>He started his career in industry, working as a director for catholic church.</a:t>
            </a:r>
          </a:p>
          <a:p>
            <a:endParaRPr lang="en-US"/>
          </a:p>
          <a:p>
            <a:r>
              <a:rPr lang="en-US"/>
              <a:t>Omar then moved into auditing in a public accounting firm, moving to a large regional firm, and then Big 4 accounting firms.</a:t>
            </a:r>
          </a:p>
          <a:p>
            <a:endParaRPr lang="en-US"/>
          </a:p>
          <a:p>
            <a:r>
              <a:rPr lang="en-US"/>
              <a:t>He started working in the sustainability space in 2021 and often presents on the topic to help others in accounting learn more about this growing service area.</a:t>
            </a:r>
          </a:p>
          <a:p>
            <a:endParaRPr lang="en-US"/>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565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2F5496"/>
                </a:solidFill>
                <a:effectLst/>
                <a:latin typeface="+mn-lt"/>
                <a:ea typeface="Times New Roman" panose="02020603050405020304" pitchFamily="18" charset="0"/>
              </a:rPr>
              <a:t>Like Omar teaches others in the accounting profession, some CPAs teach in the classroom, to help pave the way for others coming behind them.</a:t>
            </a:r>
            <a:endParaRPr lang="en-US" sz="120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8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Meet Tracie.</a:t>
            </a:r>
          </a:p>
          <a:p>
            <a:endParaRPr lang="en-US"/>
          </a:p>
          <a:p>
            <a:r>
              <a:rPr lang="en-US"/>
              <a:t>Tracie is the accounting program chair for Franklin University in Ohio. Like Omar, she does this in a fully remote capacity. </a:t>
            </a:r>
          </a:p>
          <a:p>
            <a:br>
              <a:rPr lang="en-US"/>
            </a:br>
            <a:r>
              <a:rPr lang="en-US"/>
              <a:t>Tracie is based in Austin but also owns a home in Colorado where she spends part of the year. She teaches virtual courses to accounting students, has authored textbooks, and speaks frequently on issues impacting the number of students entering the profession.</a:t>
            </a:r>
          </a:p>
          <a:p>
            <a:endParaRPr lang="en-US"/>
          </a:p>
          <a:p>
            <a:r>
              <a:rPr lang="en-US"/>
              <a:t>Tracie has been an instructor and professor at two- and four-year colleges for many years, and she also spent part of her career working as a tax associate at one of the Big 4 accounting firms.</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485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effectLst/>
                <a:latin typeface="+mn-lt"/>
                <a:ea typeface="Times New Roman" panose="02020603050405020304" pitchFamily="18" charset="0"/>
              </a:rPr>
              <a:t>Tracie has the opportunity to travel seasonally while working. Some CPAs travel the world for work and play.</a:t>
            </a:r>
          </a:p>
          <a:p>
            <a:endParaRPr lang="en-GB" sz="1200">
              <a:effectLst/>
              <a:latin typeface="+mn-lt"/>
              <a:ea typeface="Times New Roman" panose="02020603050405020304" pitchFamily="18" charset="0"/>
            </a:endParaRPr>
          </a:p>
          <a:p>
            <a:r>
              <a:rPr lang="en-GB" sz="1200">
                <a:effectLst/>
                <a:latin typeface="+mn-lt"/>
                <a:ea typeface="Times New Roman" panose="02020603050405020304" pitchFamily="18" charset="0"/>
              </a:rPr>
              <a:t>Accounting careers provide work flexibility, with many companies offering the ability to work remotely, even worldwide!</a:t>
            </a:r>
          </a:p>
          <a:p>
            <a:endParaRPr lang="en-GB" sz="1200">
              <a:effectLst/>
              <a:latin typeface="+mn-lt"/>
              <a:ea typeface="Times New Roman" panose="02020603050405020304" pitchFamily="18" charset="0"/>
            </a:endParaRPr>
          </a:p>
          <a:p>
            <a:r>
              <a:rPr lang="en-GB" sz="1200" b="1">
                <a:effectLst/>
                <a:latin typeface="+mn-lt"/>
                <a:ea typeface="Times New Roman" panose="02020603050405020304" pitchFamily="18" charset="0"/>
              </a:rPr>
              <a:t>Presenter Tip: </a:t>
            </a:r>
            <a:r>
              <a:rPr lang="en-GB" sz="1200" b="0">
                <a:effectLst/>
                <a:latin typeface="+mn-lt"/>
                <a:ea typeface="Times New Roman" panose="02020603050405020304" pitchFamily="18" charset="0"/>
              </a:rPr>
              <a:t>If you have had the opportunity to travel for work, share your experience here!</a:t>
            </a:r>
          </a:p>
          <a:p>
            <a:endParaRPr lang="en-GB" sz="1200" b="0">
              <a:effectLst/>
              <a:latin typeface="+mn-lt"/>
              <a:ea typeface="Times New Roman" panose="02020603050405020304" pitchFamily="18" charset="0"/>
            </a:endParaRPr>
          </a:p>
          <a:p>
            <a:endParaRPr lang="en-GB" sz="1800" b="1">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731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my friend and a former TXCPA Chair Sheila.</a:t>
            </a:r>
          </a:p>
          <a:p>
            <a:endParaRPr lang="en-US"/>
          </a:p>
          <a:p>
            <a:r>
              <a:rPr lang="en-US"/>
              <a:t>Sheila is a very accomplished leader in our profession. She just became a Partner Emeritus and Senior Advisor for Crowe and is building a consulting practice now.</a:t>
            </a:r>
          </a:p>
          <a:p>
            <a:endParaRPr lang="en-US"/>
          </a:p>
          <a:p>
            <a:r>
              <a:rPr lang="en-US"/>
              <a:t>Sheila also loves to work and play hard. You can find her traveling coast to coast and overseas – for work and for fun.</a:t>
            </a:r>
          </a:p>
          <a:p>
            <a:endParaRPr lang="en-US"/>
          </a:p>
          <a:p>
            <a:r>
              <a:rPr lang="en-US"/>
              <a:t>She has two sons, one who just graduated with accounting degree from UT and one in high school, and she speaks often of the importance of work/life integration.</a:t>
            </a:r>
          </a:p>
          <a:p>
            <a:endParaRPr lang="en-US"/>
          </a:p>
          <a:p>
            <a:r>
              <a:rPr lang="en-US"/>
              <a:t>Sheila came to the US as an international student and navigating an incredibly successful path in accounting. </a:t>
            </a:r>
          </a:p>
          <a:p>
            <a:endParaRPr lang="en-US"/>
          </a:p>
          <a:p>
            <a:r>
              <a:rPr lang="en-US"/>
              <a:t>She started in public accounting in auditing and has held roles from senior manager to managing partner and CEO. She also served as Crowe’s Chief Diversity, Equity, and Inclusion Officer. </a:t>
            </a:r>
          </a:p>
          <a:p>
            <a:endParaRPr lang="en-US"/>
          </a:p>
          <a:p>
            <a:r>
              <a:rPr lang="en-US"/>
              <a:t>You see she has several credentials in addition to the CPA. Sheila is an attorney, certified in financial forensics, and a certified valuation analyst.</a:t>
            </a:r>
          </a:p>
          <a:p>
            <a:endParaRPr lang="en-US"/>
          </a:p>
          <a:p>
            <a:endParaRPr lang="en-US"/>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169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Sheila is an excellent example of professional growth – taking her career to incredible places.</a:t>
            </a:r>
          </a:p>
          <a:p>
            <a:endParaRPr lang="en-US"/>
          </a:p>
          <a:p>
            <a:r>
              <a:rPr lang="en-US"/>
              <a:t>Your career growth is in your hands. As a CPA you can go into any industry and change your path at any time. As the world changes and businesses evolve, there are many opportunities for training and growth.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238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That brings us to the last colleague’s story that I’ll share today. This is Billy.</a:t>
            </a:r>
          </a:p>
          <a:p>
            <a:endParaRPr lang="en-US"/>
          </a:p>
          <a:p>
            <a:r>
              <a:rPr lang="en-US"/>
              <a:t>Billy is a CPA and a managing partner for a firm with offices in Midland and here in Waco. </a:t>
            </a:r>
          </a:p>
          <a:p>
            <a:endParaRPr lang="en-US"/>
          </a:p>
          <a:p>
            <a:r>
              <a:rPr lang="en-US"/>
              <a:t>Maybe most importantly, Billy is a Baylor Bear.</a:t>
            </a:r>
          </a:p>
          <a:p>
            <a:endParaRPr lang="en-US"/>
          </a:p>
          <a:p>
            <a:r>
              <a:rPr lang="en-US"/>
              <a:t>His career took an early turn when he switched from biochemistry to accounting after realizing how much he had enjoyed bookkeeping in high school. </a:t>
            </a:r>
          </a:p>
          <a:p>
            <a:endParaRPr lang="en-US"/>
          </a:p>
          <a:p>
            <a:r>
              <a:rPr lang="en-US"/>
              <a:t>After earning a scholarship to Baylor, he graduated in Accounting and Financial Services and Planning and became a CPA.</a:t>
            </a:r>
          </a:p>
          <a:p>
            <a:endParaRPr lang="en-US"/>
          </a:p>
          <a:p>
            <a:r>
              <a:rPr lang="en-US"/>
              <a:t>His career has spanned public accounting with firms including KPMG and Weaver, industry experience at Basic Energy Services, and entrepreneurship, ultimately leading him to his role as managing partner of Kelley Dutton LLC.</a:t>
            </a:r>
          </a:p>
          <a:p>
            <a:endParaRPr lang="en-US"/>
          </a:p>
          <a:p>
            <a:r>
              <a:rPr lang="en-US"/>
              <a:t>Billy expanded from a technical accounting focus into leadership, business advising and helping family-owned businesses pursue long-term growth.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706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3302E"/>
                </a:solidFill>
                <a:effectLst/>
                <a:latin typeface="+mn-lt"/>
              </a:rPr>
              <a:t>All of these stories illustrate the variety of paths and possibilities in accounting.</a:t>
            </a:r>
          </a:p>
          <a:p>
            <a:endParaRPr lang="en-US" b="0" i="0">
              <a:solidFill>
                <a:srgbClr val="33302E"/>
              </a:solidFill>
              <a:effectLst/>
              <a:latin typeface="+mn-lt"/>
            </a:endParaRPr>
          </a:p>
          <a:p>
            <a:r>
              <a:rPr lang="en-US" b="0" i="0">
                <a:solidFill>
                  <a:srgbClr val="33302E"/>
                </a:solidFill>
                <a:effectLst/>
                <a:latin typeface="+mn-lt"/>
              </a:rPr>
              <a:t>And they all show how secure your career can be as an accounting graduate.</a:t>
            </a:r>
            <a:endParaRPr lang="en-US">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340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9"/>
        <p:cNvGrpSpPr/>
        <p:nvPr/>
      </p:nvGrpSpPr>
      <p:grpSpPr>
        <a:xfrm>
          <a:off x="0" y="0"/>
          <a:ext cx="0" cy="0"/>
          <a:chOff x="0" y="0"/>
          <a:chExt cx="0" cy="0"/>
        </a:xfrm>
      </p:grpSpPr>
      <p:sp>
        <p:nvSpPr>
          <p:cNvPr id="3990" name="Google Shape;39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1" name="Google Shape;399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a:latin typeface="+mn-lt"/>
                <a:ea typeface="Calibri" panose="020F0502020204030204" pitchFamily="34" charset="0"/>
                <a:cs typeface="Calibri" panose="020F0502020204030204" pitchFamily="34" charset="0"/>
              </a:rPr>
              <a:t>We’ve just met some CPAs with pretty cool jobs. These are just some of the other job titles you could have as an accountant.</a:t>
            </a:r>
          </a:p>
          <a:p>
            <a:pPr marL="0" lvl="0" indent="0" algn="l" rtl="0">
              <a:lnSpc>
                <a:spcPct val="100000"/>
              </a:lnSpc>
              <a:spcBef>
                <a:spcPts val="0"/>
              </a:spcBef>
              <a:spcAft>
                <a:spcPts val="0"/>
              </a:spcAft>
              <a:buSzPts val="1100"/>
              <a:buNone/>
            </a:pPr>
            <a:endParaRPr lang="en-US">
              <a:latin typeface="+mn-lt"/>
              <a:ea typeface="Calibri" panose="020F0502020204030204" pitchFamily="34" charset="0"/>
              <a:cs typeface="Calibri" panose="020F0502020204030204" pitchFamily="34" charset="0"/>
            </a:endParaRPr>
          </a:p>
          <a:p>
            <a:pPr marL="0" lvl="0" indent="0" algn="l" rtl="0">
              <a:lnSpc>
                <a:spcPct val="100000"/>
              </a:lnSpc>
              <a:spcBef>
                <a:spcPts val="0"/>
              </a:spcBef>
              <a:spcAft>
                <a:spcPts val="0"/>
              </a:spcAft>
              <a:buSzPts val="1100"/>
              <a:buNone/>
            </a:pPr>
            <a:r>
              <a:rPr lang="en-US" b="1">
                <a:latin typeface="+mn-lt"/>
                <a:ea typeface="Calibri" panose="020F0502020204030204" pitchFamily="34" charset="0"/>
                <a:cs typeface="Calibri" panose="020F0502020204030204" pitchFamily="34" charset="0"/>
              </a:rPr>
              <a:t>Presenter Tip: </a:t>
            </a:r>
            <a:r>
              <a:rPr lang="en-US" b="0">
                <a:latin typeface="+mn-lt"/>
                <a:ea typeface="Calibri" panose="020F0502020204030204" pitchFamily="34" charset="0"/>
                <a:cs typeface="Calibri" panose="020F0502020204030204" pitchFamily="34" charset="0"/>
              </a:rPr>
              <a:t>Share some of the various job titles you have held throughout your career, highlighting the progression or path changes you have made.</a:t>
            </a:r>
            <a:endParaRPr b="1">
              <a:latin typeface="+mn-lt"/>
              <a:ea typeface="Calibri" panose="020F0502020204030204" pitchFamily="34" charset="0"/>
              <a:cs typeface="Calibri" panose="020F0502020204030204" pitchFamily="34" charset="0"/>
            </a:endParaRPr>
          </a:p>
        </p:txBody>
      </p:sp>
      <p:sp>
        <p:nvSpPr>
          <p:cNvPr id="3992" name="Google Shape;399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57894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4EB78-9FD0-9BC2-70A5-F68AA9866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2CF21-0123-84A4-1F5A-1A48FCBF6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BDE666-A46C-FDB3-B0DD-8BE94675BD42}"/>
              </a:ext>
            </a:extLst>
          </p:cNvPr>
          <p:cNvSpPr>
            <a:spLocks noGrp="1"/>
          </p:cNvSpPr>
          <p:nvPr>
            <p:ph type="body" idx="1"/>
          </p:nvPr>
        </p:nvSpPr>
        <p:spPr/>
        <p:txBody>
          <a:bodyPr/>
          <a:lstStyle/>
          <a:p>
            <a:pPr marL="0" marR="0">
              <a:spcBef>
                <a:spcPts val="0"/>
              </a:spcBef>
              <a:spcAft>
                <a:spcPts val="0"/>
              </a:spcAft>
            </a:pP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A1D06AE-D70B-287F-D349-D075E16A2D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956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mn-lt"/>
                <a:ea typeface="Calibri" panose="020F0502020204030204" pitchFamily="34" charset="0"/>
                <a:cs typeface="Calibri" panose="020F0502020204030204" pitchFamily="34" charset="0"/>
              </a:rPr>
              <a:t>While all CPAs are accountants, not all accountants are CPAs. CPAs are accountants who are certified. CPA stands for Certified Public Accountant. A CPA is a trusted advisor to individuals, businesses, and other organizations, helping each achieve their financial dreams and goals. Whether advising businesses on multi-million-dollar acquisitions, auditing companies’ 401K plans, or helping people invest for retirement, a CPA’s adherence to a strict code of ethics along with accounting and finance expertise allows the public to put their trust in CPAs.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mn-lt"/>
                <a:ea typeface="Calibri" panose="020F0502020204030204" pitchFamily="34" charset="0"/>
                <a:cs typeface="Calibri" panose="020F0502020204030204" pitchFamily="34" charset="0"/>
              </a:rPr>
              <a:t>To become a CPA, they had to meet their state’s experience and education requirements, pass 4 sections of the CPA Exam and, in some states, complete an ethics requirement as well.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mn-lt"/>
                <a:ea typeface="Calibri" panose="020F0502020204030204" pitchFamily="34" charset="0"/>
                <a:cs typeface="Calibri" panose="020F0502020204030204" pitchFamily="34" charset="0"/>
              </a:rPr>
              <a:t>What does it take to be a CPA? Exact requirements vary by state, but essentially all CPAs need…</a:t>
            </a:r>
            <a:endParaRPr lang="en-US" sz="1200" i="1">
              <a:latin typeface="+mn-lt"/>
              <a:ea typeface="Calibri" panose="020F0502020204030204" pitchFamily="34" charset="0"/>
              <a:cs typeface="Calibri" panose="020F0502020204030204" pitchFamily="34" charset="0"/>
            </a:endParaRPr>
          </a:p>
          <a:p>
            <a:endParaRPr lang="en-US" sz="1200">
              <a:latin typeface="+mn-lt"/>
              <a:ea typeface="Calibri" panose="020F0502020204030204" pitchFamily="34" charset="0"/>
              <a:cs typeface="Calibri" panose="020F0502020204030204" pitchFamily="34" charset="0"/>
            </a:endParaRPr>
          </a:p>
          <a:p>
            <a:r>
              <a:rPr lang="en-US" sz="1200">
                <a:latin typeface="+mn-lt"/>
                <a:ea typeface="Calibri" panose="020F0502020204030204" pitchFamily="34" charset="0"/>
                <a:cs typeface="Calibri" panose="020F0502020204030204" pitchFamily="34" charset="0"/>
              </a:rPr>
              <a:t>The 4 E’s:</a:t>
            </a:r>
          </a:p>
          <a:p>
            <a:pPr marL="174296" indent="-174296">
              <a:buFont typeface="Arial" panose="020B0604020202020204" pitchFamily="34" charset="0"/>
              <a:buChar char="•"/>
            </a:pPr>
            <a:r>
              <a:rPr lang="en-US" sz="1200">
                <a:latin typeface="+mn-lt"/>
                <a:ea typeface="Calibri" panose="020F0502020204030204" pitchFamily="34" charset="0"/>
                <a:cs typeface="Calibri" panose="020F0502020204030204" pitchFamily="34" charset="0"/>
              </a:rPr>
              <a:t>Experience (1-2 years in most states)</a:t>
            </a:r>
          </a:p>
          <a:p>
            <a:pPr marL="174296" indent="-174296">
              <a:buFont typeface="Arial" panose="020B0604020202020204" pitchFamily="34" charset="0"/>
              <a:buChar char="•"/>
            </a:pPr>
            <a:r>
              <a:rPr lang="en-US" sz="1200">
                <a:latin typeface="+mn-lt"/>
                <a:ea typeface="Calibri" panose="020F0502020204030204" pitchFamily="34" charset="0"/>
                <a:cs typeface="Calibri" panose="020F0502020204030204" pitchFamily="34" charset="0"/>
              </a:rPr>
              <a:t>Education (150 hours – in Texas you can begin sitting for the CPA Exam at 120 hours while you finish your credits for licensure – and starting in August 2026 a pathway will be available for a bachelor’s + two years of relevant work experience)</a:t>
            </a:r>
          </a:p>
          <a:p>
            <a:pPr marL="174296" indent="-174296">
              <a:buFont typeface="Arial" panose="020B0604020202020204" pitchFamily="34" charset="0"/>
              <a:buChar char="•"/>
            </a:pPr>
            <a:r>
              <a:rPr lang="en-US" sz="1200">
                <a:latin typeface="+mn-lt"/>
                <a:ea typeface="Calibri" panose="020F0502020204030204" pitchFamily="34" charset="0"/>
                <a:cs typeface="Calibri" panose="020F0502020204030204" pitchFamily="34" charset="0"/>
              </a:rPr>
              <a:t>Examination (passing 3 core sections and your choice of a discipline)</a:t>
            </a:r>
          </a:p>
          <a:p>
            <a:pPr marL="174296" indent="-174296">
              <a:buFont typeface="Arial" panose="020B0604020202020204" pitchFamily="34" charset="0"/>
              <a:buChar char="•"/>
            </a:pPr>
            <a:r>
              <a:rPr lang="en-US" sz="1200">
                <a:latin typeface="+mn-lt"/>
                <a:ea typeface="Calibri" panose="020F0502020204030204" pitchFamily="34" charset="0"/>
                <a:cs typeface="Calibri" panose="020F0502020204030204" pitchFamily="34" charset="0"/>
              </a:rPr>
              <a:t>Ethics (Texas requires this, but some states do not require this)</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062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talk about the requirements that make you eligible to become a CPA. As of August 1 of this year, there was a new pathway to meet eligibility. You have two options for school to prep for being a CPA:</a:t>
            </a:r>
          </a:p>
          <a:p>
            <a:r>
              <a:rPr lang="en-US"/>
              <a:t>Pathway A Complete your Master's degree and one year of work experience.</a:t>
            </a:r>
          </a:p>
          <a:p>
            <a:r>
              <a:rPr lang="en-US"/>
              <a:t>Pathway B (New as of Aug 1, 2026): Complete a bachelor’s degree plus two years of work experience — no extra coursework required.</a:t>
            </a:r>
          </a:p>
          <a:p>
            <a:endParaRPr lang="en-US"/>
          </a:p>
          <a:p>
            <a:r>
              <a:rPr lang="en-US"/>
              <a:t>As you think about transferring and planning your courses, keep the rules in mind and start asking your future university how they’ll be preparing for these options.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mn-lt"/>
                <a:ea typeface="Calibri" panose="020F0502020204030204" pitchFamily="34" charset="0"/>
                <a:cs typeface="Calibri" panose="020F0502020204030204" pitchFamily="34" charset="0"/>
              </a:rPr>
              <a:t>So, could the CPA license be right for you? </a:t>
            </a:r>
          </a:p>
          <a:p>
            <a:endParaRPr lang="en-US" sz="1200">
              <a:latin typeface="+mn-lt"/>
              <a:ea typeface="Calibri" panose="020F0502020204030204" pitchFamily="34" charset="0"/>
              <a:cs typeface="Calibri" panose="020F0502020204030204" pitchFamily="34" charset="0"/>
            </a:endParaRPr>
          </a:p>
          <a:p>
            <a:r>
              <a:rPr lang="en-US" sz="1200" b="1">
                <a:latin typeface="+mn-lt"/>
                <a:ea typeface="Calibri" panose="020F0502020204030204" pitchFamily="34" charset="0"/>
                <a:cs typeface="Calibri" panose="020F0502020204030204" pitchFamily="34" charset="0"/>
              </a:rPr>
              <a:t>Presenter Tip: </a:t>
            </a:r>
            <a:r>
              <a:rPr lang="en-US" sz="1200">
                <a:latin typeface="+mn-lt"/>
                <a:ea typeface="Calibri" panose="020F0502020204030204" pitchFamily="34" charset="0"/>
                <a:cs typeface="Calibri" panose="020F0502020204030204" pitchFamily="34" charset="0"/>
              </a:rPr>
              <a:t>Make this part interactive and ask the students to raise their hand for each question they relate to.</a:t>
            </a:r>
          </a:p>
          <a:p>
            <a:endParaRPr lang="en-US" sz="1200">
              <a:latin typeface="+mn-lt"/>
              <a:ea typeface="Calibri" panose="020F0502020204030204" pitchFamily="34" charset="0"/>
              <a:cs typeface="Calibri" panose="020F0502020204030204" pitchFamily="34" charset="0"/>
            </a:endParaRPr>
          </a:p>
          <a:p>
            <a:r>
              <a:rPr lang="en-US" sz="1200">
                <a:latin typeface="+mn-lt"/>
                <a:ea typeface="Calibri" panose="020F0502020204030204" pitchFamily="34" charset="0"/>
                <a:cs typeface="Calibri" panose="020F0502020204030204" pitchFamily="34" charset="0"/>
              </a:rPr>
              <a:t>If this sounds like you, explore becoming licensed!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1067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mn-lt"/>
                <a:ea typeface="Calibri" panose="020F0502020204030204" pitchFamily="34" charset="0"/>
                <a:cs typeface="Calibri" panose="020F0502020204030204" pitchFamily="34" charset="0"/>
              </a:rPr>
              <a:t>College students are eligible for free TXCPA student membership.</a:t>
            </a:r>
          </a:p>
          <a:p>
            <a:endParaRPr lang="en-US" sz="1200" b="1">
              <a:solidFill>
                <a:srgbClr val="FFFFFF"/>
              </a:solidFill>
              <a:latin typeface="+mn-lt"/>
              <a:ea typeface="Calibri" panose="020F0502020204030204" pitchFamily="34" charset="0"/>
              <a:cs typeface="Calibri" panose="020F0502020204030204" pitchFamily="34" charset="0"/>
            </a:endParaRPr>
          </a:p>
          <a:p>
            <a:r>
              <a:rPr lang="en-US" sz="1200" b="0">
                <a:solidFill>
                  <a:srgbClr val="FFFFFF"/>
                </a:solidFill>
                <a:latin typeface="+mn-lt"/>
                <a:ea typeface="Calibri" panose="020F0502020204030204" pitchFamily="34" charset="0"/>
                <a:cs typeface="Calibri" panose="020F0502020204030204" pitchFamily="34" charset="0"/>
              </a:rPr>
              <a:t>We invite you to join and get engaged in TXCPA and the local chapter where you can learn more and meet other CPAs in our community.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433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we have two other engagement opportunities for student and candidate members.</a:t>
            </a:r>
          </a:p>
          <a:p>
            <a:endParaRPr lang="en-US"/>
          </a:p>
          <a:p>
            <a:r>
              <a:rPr lang="en-US"/>
              <a:t>Our Candidate Community is a members-only online forum where future CPAs can connect with each other and receive encouragement and advice from our community of members. You can review recent posts and add questions of your own.</a:t>
            </a:r>
          </a:p>
          <a:p>
            <a:endParaRPr lang="en-US"/>
          </a:p>
          <a:p>
            <a:r>
              <a:rPr lang="en-US"/>
              <a:t>Coming soon is our Mentor Match program where student and candidate members will have the opportunity to connect with a CPA mentor to ask questions, get advice, and build their networks. </a:t>
            </a:r>
          </a:p>
          <a:p>
            <a:endParaRPr lang="en-US"/>
          </a:p>
          <a:p>
            <a:r>
              <a:rPr lang="en-US"/>
              <a:t>Be sure you join TXCPA so you can get the latest updates as we continue to add value and benefits for our future CPAs!</a:t>
            </a:r>
          </a:p>
          <a:p>
            <a:endParaRPr lang="en-US"/>
          </a:p>
        </p:txBody>
      </p:sp>
      <p:sp>
        <p:nvSpPr>
          <p:cNvPr id="4" name="Slide Number Placeholder 3"/>
          <p:cNvSpPr>
            <a:spLocks noGrp="1"/>
          </p:cNvSpPr>
          <p:nvPr>
            <p:ph type="sldNum" sz="quarter" idx="5"/>
          </p:nvPr>
        </p:nvSpPr>
        <p:spPr/>
        <p:txBody>
          <a:bodyPr/>
          <a:lstStyle/>
          <a:p>
            <a:fld id="{9FA0DA7F-3772-43C4-A476-5AD3D6561BE4}" type="slidenum">
              <a:rPr lang="en-US" smtClean="0"/>
              <a:t>28</a:t>
            </a:fld>
            <a:endParaRPr lang="en-US"/>
          </a:p>
        </p:txBody>
      </p:sp>
    </p:spTree>
    <p:extLst>
      <p:ext uri="{BB962C8B-B14F-4D97-AF65-F5344CB8AC3E}">
        <p14:creationId xmlns:p14="http://schemas.microsoft.com/office/powerpoint/2010/main" val="33510946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this point, students can ask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9630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rPr>
              <a:t>Update this slide with your contact information as you close out the session. If you’re willing, suggest that students take down your information if they have any future questions.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31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603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9401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0079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541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2310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7705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6909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2981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7197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103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7522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14154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993763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1263231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Tree>
    <p:extLst>
      <p:ext uri="{BB962C8B-B14F-4D97-AF65-F5344CB8AC3E}">
        <p14:creationId xmlns:p14="http://schemas.microsoft.com/office/powerpoint/2010/main" val="222441356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p>
        </p:txBody>
      </p:sp>
    </p:spTree>
    <p:extLst>
      <p:ext uri="{BB962C8B-B14F-4D97-AF65-F5344CB8AC3E}">
        <p14:creationId xmlns:p14="http://schemas.microsoft.com/office/powerpoint/2010/main" val="424397226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676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006489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748621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013201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826136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740630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17289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0557850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1748932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197082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329238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18624" y="0"/>
            <a:ext cx="12173251" cy="6858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0" y="0"/>
            <a:ext cx="8660384" cy="6855968"/>
          </a:xfrm>
          <a:prstGeom prst="rect">
            <a:avLst/>
          </a:prstGeom>
        </p:spPr>
      </p:pic>
      <p:sp>
        <p:nvSpPr>
          <p:cNvPr id="18" name="bg object 18"/>
          <p:cNvSpPr/>
          <p:nvPr/>
        </p:nvSpPr>
        <p:spPr>
          <a:xfrm>
            <a:off x="-1" y="1899975"/>
            <a:ext cx="9246445" cy="4424680"/>
          </a:xfrm>
          <a:custGeom>
            <a:avLst/>
            <a:gdLst/>
            <a:ahLst/>
            <a:cxnLst/>
            <a:rect l="l" t="t" r="r" b="b"/>
            <a:pathLst>
              <a:path w="6934834" h="3318510">
                <a:moveTo>
                  <a:pt x="6934465" y="0"/>
                </a:moveTo>
                <a:lnTo>
                  <a:pt x="0" y="0"/>
                </a:lnTo>
                <a:lnTo>
                  <a:pt x="0" y="3318468"/>
                </a:lnTo>
                <a:lnTo>
                  <a:pt x="6934465" y="3318468"/>
                </a:lnTo>
                <a:lnTo>
                  <a:pt x="6934465" y="0"/>
                </a:lnTo>
                <a:close/>
              </a:path>
            </a:pathLst>
          </a:custGeom>
          <a:solidFill>
            <a:srgbClr val="72246C"/>
          </a:solidFill>
        </p:spPr>
        <p:txBody>
          <a:bodyPr wrap="square" lIns="0" tIns="0" rIns="0" bIns="0" rtlCol="0"/>
          <a:lstStyle/>
          <a:p>
            <a:endParaRPr sz="2400"/>
          </a:p>
        </p:txBody>
      </p:sp>
      <p:sp>
        <p:nvSpPr>
          <p:cNvPr id="2" name="Holder 2"/>
          <p:cNvSpPr>
            <a:spLocks noGrp="1"/>
          </p:cNvSpPr>
          <p:nvPr>
            <p:ph type="ctrTitle"/>
          </p:nvPr>
        </p:nvSpPr>
        <p:spPr>
          <a:xfrm>
            <a:off x="570632" y="2174916"/>
            <a:ext cx="11050733" cy="66826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53699" y="4808389"/>
            <a:ext cx="11084600" cy="315086"/>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03420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0"/>
        <p:cNvGrpSpPr/>
        <p:nvPr/>
      </p:nvGrpSpPr>
      <p:grpSpPr>
        <a:xfrm>
          <a:off x="0" y="0"/>
          <a:ext cx="0" cy="0"/>
          <a:chOff x="0" y="0"/>
          <a:chExt cx="0" cy="0"/>
        </a:xfrm>
      </p:grpSpPr>
      <p:sp>
        <p:nvSpPr>
          <p:cNvPr id="311" name="Google Shape;311;p5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2555176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2212883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893575069"/>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715" r:id="rId18"/>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9.jpeg"/><Relationship Id="rId11" Type="http://schemas.openxmlformats.org/officeDocument/2006/relationships/image" Target="../media/image23.jpeg"/><Relationship Id="rId5" Type="http://schemas.openxmlformats.org/officeDocument/2006/relationships/image" Target="../media/image18.jpeg"/><Relationship Id="rId10" Type="http://schemas.openxmlformats.org/officeDocument/2006/relationships/image" Target="../media/image22.jpeg"/><Relationship Id="rId4" Type="http://schemas.openxmlformats.org/officeDocument/2006/relationships/image" Target="../media/image17.jpeg"/><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slide" Target="slide9.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46.jpeg"/><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1.xml"/><Relationship Id="rId1" Type="http://schemas.openxmlformats.org/officeDocument/2006/relationships/slideLayout" Target="../slideLayouts/slideLayout29.xml"/><Relationship Id="rId5" Type="http://schemas.openxmlformats.org/officeDocument/2006/relationships/image" Target="../media/image4.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58.jpe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64.jpeg"/></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26.xml"/><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0.xml"/><Relationship Id="rId1" Type="http://schemas.openxmlformats.org/officeDocument/2006/relationships/slideLayout" Target="../slideLayouts/slideLayout23.xml"/><Relationship Id="rId4"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CD8917-F599-2A5F-498C-999692129CA9}"/>
              </a:ext>
            </a:extLst>
          </p:cNvPr>
          <p:cNvSpPr/>
          <p:nvPr/>
        </p:nvSpPr>
        <p:spPr>
          <a:xfrm>
            <a:off x="28672" y="0"/>
            <a:ext cx="12192000"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4183A45C-DF46-6AA5-051A-BA710A1950B0}"/>
              </a:ext>
            </a:extLst>
          </p:cNvPr>
          <p:cNvSpPr txBox="1"/>
          <p:nvPr/>
        </p:nvSpPr>
        <p:spPr>
          <a:xfrm>
            <a:off x="457200" y="0"/>
            <a:ext cx="11734800" cy="4385816"/>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Note for presenters:</a:t>
            </a:r>
            <a:endParaRPr kumimoji="0" lang="en-US" sz="4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This presentation is designed as an aid to help you share your career journey with students. </a:t>
            </a:r>
            <a:b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Please remember to keep the presentation conversational and get to know your audience!</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Personalize your presentation by:</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Updating slide 4 &amp; 28 </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with your personal information and fun picture prior to the presentation.</a:t>
            </a:r>
            <a:b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 typeface="+mj-lt"/>
              <a:buAutoNum type="arabicPeriod" startAt="2"/>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Making your time with the students fun by sharing your journey in a way they can understand. Remember these students have little experience in accounting. </a:t>
            </a:r>
            <a:b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 typeface="+mj-lt"/>
              <a:buAutoNum type="arabicPeriod" startAt="2"/>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Reviewing the Notes section of the slides for presenter tips and opportunities to engage the students.</a:t>
            </a:r>
          </a:p>
        </p:txBody>
      </p:sp>
    </p:spTree>
    <p:extLst>
      <p:ext uri="{BB962C8B-B14F-4D97-AF65-F5344CB8AC3E}">
        <p14:creationId xmlns:p14="http://schemas.microsoft.com/office/powerpoint/2010/main" val="131971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8"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0"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2"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14" name="Picture Placeholder 13" descr="Sea of hands in the middle">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0"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6203951" y="549275"/>
            <a:ext cx="5437187" cy="2986234"/>
          </a:xfrm>
        </p:spPr>
        <p:txBody>
          <a:bodyPr vert="horz" wrap="square" lIns="0" tIns="0" rIns="0" bIns="0" rtlCol="0" anchor="b" anchorCtr="0">
            <a:normAutofit/>
          </a:bodyPr>
          <a:lstStyle/>
          <a:p>
            <a:pPr>
              <a:lnSpc>
                <a:spcPct val="100000"/>
              </a:lnSpc>
            </a:pPr>
            <a:r>
              <a:rPr lang="en-US" sz="6400" kern="1200">
                <a:solidFill>
                  <a:schemeClr val="tx1"/>
                </a:solidFill>
                <a:latin typeface="Arial" panose="020B0604020202020204" pitchFamily="34" charset="0"/>
                <a:cs typeface="Arial" panose="020B0604020202020204" pitchFamily="34" charset="0"/>
              </a:rPr>
              <a:t>Let’s Talk Business</a:t>
            </a:r>
          </a:p>
        </p:txBody>
      </p:sp>
      <p:pic>
        <p:nvPicPr>
          <p:cNvPr id="5" name="Picture 4" descr="A black and white logo&#10;&#10;Description automatically generated">
            <a:extLst>
              <a:ext uri="{FF2B5EF4-FFF2-40B4-BE49-F238E27FC236}">
                <a16:creationId xmlns:a16="http://schemas.microsoft.com/office/drawing/2014/main" id="{DE5916CE-709B-6C4F-5D8D-FF45E8E825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2143" y="5460928"/>
            <a:ext cx="2514729" cy="1397072"/>
          </a:xfrm>
          <a:prstGeom prst="rect">
            <a:avLst/>
          </a:prstGeom>
        </p:spPr>
      </p:pic>
    </p:spTree>
    <p:extLst>
      <p:ext uri="{BB962C8B-B14F-4D97-AF65-F5344CB8AC3E}">
        <p14:creationId xmlns:p14="http://schemas.microsoft.com/office/powerpoint/2010/main" val="161952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268730" y="353501"/>
            <a:ext cx="10296208" cy="1246699"/>
          </a:xfrm>
        </p:spPr>
        <p:txBody>
          <a:bodyPr/>
          <a:lstStyle/>
          <a:p>
            <a:r>
              <a:rPr lang="en-US">
                <a:latin typeface="Arial" panose="020B0604020202020204" pitchFamily="34" charset="0"/>
                <a:cs typeface="Arial" panose="020B0604020202020204" pitchFamily="34" charset="0"/>
              </a:rPr>
              <a:t>At the heart of every business is…</a:t>
            </a:r>
          </a:p>
        </p:txBody>
      </p:sp>
      <p:pic>
        <p:nvPicPr>
          <p:cNvPr id="18" name="Picture Placeholder 17" descr="Mixed raced employees">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0" y="1600200"/>
            <a:ext cx="3054096" cy="3776472"/>
          </a:xfrm>
        </p:spPr>
      </p:pic>
      <p:pic>
        <p:nvPicPr>
          <p:cNvPr id="20" name="Picture Placeholder 19" descr="A delivery drone carrying a package inside a warehouse">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p:blipFill>
        <p:spPr>
          <a:xfrm>
            <a:off x="3054096" y="1600200"/>
            <a:ext cx="3054096" cy="3776472"/>
          </a:xfrm>
        </p:spPr>
      </p:pic>
      <p:pic>
        <p:nvPicPr>
          <p:cNvPr id="25" name="Picture Placeholder 24" descr="Video camera on stand recording man presenting and holding laptop with one hand">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p:blipFill>
        <p:spPr>
          <a:xfrm>
            <a:off x="9137904" y="1600200"/>
            <a:ext cx="3054096" cy="3776472"/>
          </a:xfrm>
        </p:spPr>
      </p:pic>
      <p:pic>
        <p:nvPicPr>
          <p:cNvPr id="23" name="Picture Placeholder 22" descr="Team of four people using computer in call center">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p:blipFill>
        <p:spPr>
          <a:xfrm>
            <a:off x="6083808" y="1600200"/>
            <a:ext cx="3054096" cy="3776472"/>
          </a:xfrm>
        </p:spPr>
      </p:pic>
      <p:sp>
        <p:nvSpPr>
          <p:cNvPr id="15" name="Text Placeholder 40">
            <a:extLst>
              <a:ext uri="{FF2B5EF4-FFF2-40B4-BE49-F238E27FC236}">
                <a16:creationId xmlns:a16="http://schemas.microsoft.com/office/drawing/2014/main" id="{1648A31F-2013-41F7-9749-9860BCAFCCCF}"/>
              </a:ext>
            </a:extLst>
          </p:cNvPr>
          <p:cNvSpPr txBox="1">
            <a:spLocks/>
          </p:cNvSpPr>
          <p:nvPr/>
        </p:nvSpPr>
        <p:spPr>
          <a:xfrm>
            <a:off x="268730"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People</a:t>
            </a:r>
          </a:p>
        </p:txBody>
      </p:sp>
      <p:sp>
        <p:nvSpPr>
          <p:cNvPr id="16" name="Text Placeholder 40">
            <a:extLst>
              <a:ext uri="{FF2B5EF4-FFF2-40B4-BE49-F238E27FC236}">
                <a16:creationId xmlns:a16="http://schemas.microsoft.com/office/drawing/2014/main" id="{91B4B70E-02FC-4D28-BC5A-1A0C537CD981}"/>
              </a:ext>
            </a:extLst>
          </p:cNvPr>
          <p:cNvSpPr txBox="1">
            <a:spLocks/>
          </p:cNvSpPr>
          <p:nvPr/>
        </p:nvSpPr>
        <p:spPr>
          <a:xfrm>
            <a:off x="3376231"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Products</a:t>
            </a:r>
          </a:p>
        </p:txBody>
      </p:sp>
      <p:sp>
        <p:nvSpPr>
          <p:cNvPr id="17" name="Text Placeholder 40">
            <a:extLst>
              <a:ext uri="{FF2B5EF4-FFF2-40B4-BE49-F238E27FC236}">
                <a16:creationId xmlns:a16="http://schemas.microsoft.com/office/drawing/2014/main" id="{8F1653C2-96AB-4AD2-BF0B-DE503FD786C0}"/>
              </a:ext>
            </a:extLst>
          </p:cNvPr>
          <p:cNvSpPr txBox="1">
            <a:spLocks/>
          </p:cNvSpPr>
          <p:nvPr/>
        </p:nvSpPr>
        <p:spPr>
          <a:xfrm>
            <a:off x="6405946" y="5691503"/>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Service</a:t>
            </a:r>
          </a:p>
        </p:txBody>
      </p:sp>
      <p:sp>
        <p:nvSpPr>
          <p:cNvPr id="19" name="Text Placeholder 40">
            <a:extLst>
              <a:ext uri="{FF2B5EF4-FFF2-40B4-BE49-F238E27FC236}">
                <a16:creationId xmlns:a16="http://schemas.microsoft.com/office/drawing/2014/main" id="{D4B50852-CD2E-48C2-B906-0AFA445FE725}"/>
              </a:ext>
            </a:extLst>
          </p:cNvPr>
          <p:cNvSpPr txBox="1">
            <a:spLocks/>
          </p:cNvSpPr>
          <p:nvPr/>
        </p:nvSpPr>
        <p:spPr>
          <a:xfrm>
            <a:off x="9460039" y="5691502"/>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Marketing</a:t>
            </a:r>
          </a:p>
        </p:txBody>
      </p:sp>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789614" y="50800"/>
            <a:ext cx="5411786" cy="1597498"/>
          </a:xfrm>
        </p:spPr>
        <p:txBody>
          <a:bodyPr anchor="b" anchorCtr="0">
            <a:normAutofit/>
          </a:bodyPr>
          <a:lstStyle/>
          <a:p>
            <a:r>
              <a:rPr lang="en-US">
                <a:latin typeface="Arial" panose="020B0604020202020204" pitchFamily="34" charset="0"/>
                <a:ea typeface="Roboto" panose="02000000000000000000" pitchFamily="2" charset="0"/>
                <a:cs typeface="Arial" panose="020B0604020202020204" pitchFamily="34" charset="0"/>
              </a:rPr>
              <a:t>Name</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789614" y="1826419"/>
            <a:ext cx="3565524" cy="865982"/>
          </a:xfrm>
        </p:spPr>
        <p:txBody>
          <a:bodyPr>
            <a:normAutofit/>
          </a:bodyPr>
          <a:lstStyle/>
          <a:p>
            <a:pPr>
              <a:spcBef>
                <a:spcPts val="0"/>
              </a:spcBef>
            </a:pPr>
            <a:r>
              <a:rPr lang="en-US">
                <a:latin typeface="Arial" panose="020B0604020202020204" pitchFamily="34" charset="0"/>
                <a:cs typeface="Arial" panose="020B0604020202020204" pitchFamily="34" charset="0"/>
              </a:rPr>
              <a:t>Title</a:t>
            </a:r>
          </a:p>
          <a:p>
            <a:pPr>
              <a:spcBef>
                <a:spcPts val="0"/>
              </a:spcBef>
            </a:pPr>
            <a:r>
              <a:rPr lang="en-US">
                <a:latin typeface="Arial" panose="020B0604020202020204" pitchFamily="34" charset="0"/>
                <a:cs typeface="Arial" panose="020B0604020202020204" pitchFamily="34" charset="0"/>
              </a:rPr>
              <a:t>Company</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176212" y="434975"/>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5789614" y="3299618"/>
            <a:ext cx="5564186" cy="2974182"/>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 first became interested in accounting when…</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My career started…</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And now I…Which means I...</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My favorite part of my job is…</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The coolest thing I’ve done as a CPA is…</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You might be surprised to learn I…</a:t>
            </a:r>
          </a:p>
        </p:txBody>
      </p:sp>
    </p:spTree>
    <p:extLst>
      <p:ext uri="{BB962C8B-B14F-4D97-AF65-F5344CB8AC3E}">
        <p14:creationId xmlns:p14="http://schemas.microsoft.com/office/powerpoint/2010/main" val="307190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Multicolored wires graphic">
            <a:extLst>
              <a:ext uri="{FF2B5EF4-FFF2-40B4-BE49-F238E27FC236}">
                <a16:creationId xmlns:a16="http://schemas.microsoft.com/office/drawing/2014/main" id="{B818955F-4C98-CDE7-98D2-C2236432715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101" y="0"/>
            <a:ext cx="12344400" cy="6858000"/>
          </a:xfrm>
          <a:prstGeom prst="rect">
            <a:avLst/>
          </a:prstGeom>
        </p:spPr>
      </p:pic>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a:latin typeface="Arial" panose="020B0604020202020204" pitchFamily="34" charset="0"/>
                <a:ea typeface="Roboto" panose="02000000000000000000" pitchFamily="2" charset="0"/>
                <a:cs typeface="Arial" panose="020B0604020202020204" pitchFamily="34" charset="0"/>
              </a:rPr>
              <a:t>Accountants work in all types of organizations</a:t>
            </a:r>
          </a:p>
        </p:txBody>
      </p:sp>
      <p:grpSp>
        <p:nvGrpSpPr>
          <p:cNvPr id="25" name="Group 24">
            <a:extLst>
              <a:ext uri="{FF2B5EF4-FFF2-40B4-BE49-F238E27FC236}">
                <a16:creationId xmlns:a16="http://schemas.microsoft.com/office/drawing/2014/main" id="{98F5A302-D10A-4C5C-BA6A-1D5DC964D32D}"/>
              </a:ext>
            </a:extLst>
          </p:cNvPr>
          <p:cNvGrpSpPr/>
          <p:nvPr/>
        </p:nvGrpSpPr>
        <p:grpSpPr>
          <a:xfrm>
            <a:off x="133037" y="2184400"/>
            <a:ext cx="1736616" cy="4082115"/>
            <a:chOff x="247337" y="2373640"/>
            <a:chExt cx="1473700" cy="3892875"/>
          </a:xfrm>
        </p:grpSpPr>
        <p:sp>
          <p:nvSpPr>
            <p:cNvPr id="4" name="Freeform: Shape 3">
              <a:extLst>
                <a:ext uri="{FF2B5EF4-FFF2-40B4-BE49-F238E27FC236}">
                  <a16:creationId xmlns:a16="http://schemas.microsoft.com/office/drawing/2014/main" id="{E8D5CE97-1203-4CAB-9036-9BED73C9C412}"/>
                </a:ext>
              </a:extLst>
            </p:cNvPr>
            <p:cNvSpPr/>
            <p:nvPr/>
          </p:nvSpPr>
          <p:spPr>
            <a:xfrm>
              <a:off x="2473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Entrepreneur/</a:t>
              </a:r>
              <a:b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Start-Ups</a:t>
              </a:r>
            </a:p>
          </p:txBody>
        </p:sp>
        <p:sp>
          <p:nvSpPr>
            <p:cNvPr id="6" name="Freeform: Shape 5">
              <a:extLst>
                <a:ext uri="{FF2B5EF4-FFF2-40B4-BE49-F238E27FC236}">
                  <a16:creationId xmlns:a16="http://schemas.microsoft.com/office/drawing/2014/main" id="{B926541C-BD77-4C31-99A5-22DE2FF00FBA}"/>
                </a:ext>
              </a:extLst>
            </p:cNvPr>
            <p:cNvSpPr/>
            <p:nvPr/>
          </p:nvSpPr>
          <p:spPr>
            <a:xfrm>
              <a:off x="247337" y="2973256"/>
              <a:ext cx="1473700" cy="3293259"/>
            </a:xfrm>
            <a:custGeom>
              <a:avLst/>
              <a:gdLst>
                <a:gd name="connsiteX0" fmla="*/ 0 w 1473700"/>
                <a:gd name="connsiteY0" fmla="*/ 0 h 3293259"/>
                <a:gd name="connsiteX1" fmla="*/ 1473700 w 1473700"/>
                <a:gd name="connsiteY1" fmla="*/ 0 h 3293259"/>
                <a:gd name="connsiteX2" fmla="*/ 1473700 w 1473700"/>
                <a:gd name="connsiteY2" fmla="*/ 3293259 h 3293259"/>
                <a:gd name="connsiteX3" fmla="*/ 0 w 1473700"/>
                <a:gd name="connsiteY3" fmla="*/ 3293259 h 3293259"/>
                <a:gd name="connsiteX4" fmla="*/ 0 w 1473700"/>
                <a:gd name="connsiteY4" fmla="*/ 0 h 32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3259">
                  <a:moveTo>
                    <a:pt x="0" y="0"/>
                  </a:moveTo>
                  <a:lnTo>
                    <a:pt x="1473700" y="0"/>
                  </a:lnTo>
                  <a:lnTo>
                    <a:pt x="1473700" y="3293259"/>
                  </a:lnTo>
                  <a:lnTo>
                    <a:pt x="0" y="329325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a:p>
              <a:pPr marL="285750" marR="0" lvl="1" indent="-285750" algn="l" defTabSz="2844800" rtl="0" eaLnBrk="1" fontAlgn="auto" latinLnBrk="0" hangingPunct="1">
                <a:lnSpc>
                  <a:spcPct val="90000"/>
                </a:lnSpc>
                <a:spcBef>
                  <a:spcPct val="0"/>
                </a:spcBef>
                <a:spcAft>
                  <a:spcPct val="15000"/>
                </a:spcAft>
                <a:buClrTx/>
                <a:buSzTx/>
                <a:buFontTx/>
                <a:buChar char="•"/>
                <a:tabLst/>
                <a:defRPr/>
              </a:pPr>
              <a:endParaRPr kumimoji="0" lang="en-US" sz="6400" b="1"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4" name="Group 23">
            <a:extLst>
              <a:ext uri="{FF2B5EF4-FFF2-40B4-BE49-F238E27FC236}">
                <a16:creationId xmlns:a16="http://schemas.microsoft.com/office/drawing/2014/main" id="{A7378511-F418-4A4F-98A9-EC1BEE4AF54F}"/>
              </a:ext>
            </a:extLst>
          </p:cNvPr>
          <p:cNvGrpSpPr/>
          <p:nvPr/>
        </p:nvGrpSpPr>
        <p:grpSpPr>
          <a:xfrm>
            <a:off x="2113860" y="2184400"/>
            <a:ext cx="1736616" cy="4073037"/>
            <a:chOff x="1927356" y="2373931"/>
            <a:chExt cx="1476131" cy="3883506"/>
          </a:xfrm>
        </p:grpSpPr>
        <p:sp>
          <p:nvSpPr>
            <p:cNvPr id="8" name="Freeform: Shape 7">
              <a:extLst>
                <a:ext uri="{FF2B5EF4-FFF2-40B4-BE49-F238E27FC236}">
                  <a16:creationId xmlns:a16="http://schemas.microsoft.com/office/drawing/2014/main" id="{A4C4E723-EDD3-4B26-BB92-6641018A71C2}"/>
                </a:ext>
              </a:extLst>
            </p:cNvPr>
            <p:cNvSpPr/>
            <p:nvPr/>
          </p:nvSpPr>
          <p:spPr>
            <a:xfrm>
              <a:off x="1927356"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1282147"/>
                <a:satOff val="1368"/>
                <a:lumOff val="425"/>
                <a:alphaOff val="0"/>
              </a:schemeClr>
            </a:lnRef>
            <a:fillRef idx="1">
              <a:schemeClr val="accent2">
                <a:hueOff val="1282147"/>
                <a:satOff val="1368"/>
                <a:lumOff val="425"/>
                <a:alphaOff val="0"/>
              </a:schemeClr>
            </a:fillRef>
            <a:effectRef idx="0">
              <a:schemeClr val="accent2">
                <a:hueOff val="1282147"/>
                <a:satOff val="1368"/>
                <a:lumOff val="425"/>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Nonprofits</a:t>
              </a:r>
            </a:p>
          </p:txBody>
        </p:sp>
        <p:sp>
          <p:nvSpPr>
            <p:cNvPr id="9" name="Freeform: Shape 8">
              <a:extLst>
                <a:ext uri="{FF2B5EF4-FFF2-40B4-BE49-F238E27FC236}">
                  <a16:creationId xmlns:a16="http://schemas.microsoft.com/office/drawing/2014/main" id="{6B090EFA-2E1A-43D4-AB55-E5D38E75C14E}"/>
                </a:ext>
              </a:extLst>
            </p:cNvPr>
            <p:cNvSpPr/>
            <p:nvPr/>
          </p:nvSpPr>
          <p:spPr>
            <a:xfrm>
              <a:off x="1929787" y="2965001"/>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1341026"/>
                <a:satOff val="2369"/>
                <a:lumOff val="218"/>
                <a:alphaOff val="0"/>
              </a:schemeClr>
            </a:lnRef>
            <a:fillRef idx="1">
              <a:schemeClr val="accent2">
                <a:tint val="40000"/>
                <a:alpha val="90000"/>
                <a:hueOff val="1341026"/>
                <a:satOff val="2369"/>
                <a:lumOff val="218"/>
                <a:alphaOff val="0"/>
              </a:schemeClr>
            </a:fillRef>
            <a:effectRef idx="0">
              <a:schemeClr val="accent2">
                <a:tint val="40000"/>
                <a:alpha val="90000"/>
                <a:hueOff val="1341026"/>
                <a:satOff val="2369"/>
                <a:lumOff val="21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2" name="Group 21">
            <a:extLst>
              <a:ext uri="{FF2B5EF4-FFF2-40B4-BE49-F238E27FC236}">
                <a16:creationId xmlns:a16="http://schemas.microsoft.com/office/drawing/2014/main" id="{EA90EC7E-8CF8-45B4-B4FA-EA4F5C97B9E8}"/>
              </a:ext>
            </a:extLst>
          </p:cNvPr>
          <p:cNvGrpSpPr/>
          <p:nvPr/>
        </p:nvGrpSpPr>
        <p:grpSpPr>
          <a:xfrm>
            <a:off x="6078070" y="2184400"/>
            <a:ext cx="1733600" cy="4066263"/>
            <a:chOff x="5286115" y="2373931"/>
            <a:chExt cx="1474977" cy="3876732"/>
          </a:xfrm>
        </p:grpSpPr>
        <p:sp>
          <p:nvSpPr>
            <p:cNvPr id="12" name="Freeform: Shape 11">
              <a:extLst>
                <a:ext uri="{FF2B5EF4-FFF2-40B4-BE49-F238E27FC236}">
                  <a16:creationId xmlns:a16="http://schemas.microsoft.com/office/drawing/2014/main" id="{531F040B-A748-4B62-BB5F-617926ACEBE0}"/>
                </a:ext>
              </a:extLst>
            </p:cNvPr>
            <p:cNvSpPr/>
            <p:nvPr/>
          </p:nvSpPr>
          <p:spPr>
            <a:xfrm>
              <a:off x="5287392"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3846440"/>
                <a:satOff val="4103"/>
                <a:lumOff val="1275"/>
                <a:alphaOff val="0"/>
              </a:schemeClr>
            </a:lnRef>
            <a:fillRef idx="1">
              <a:schemeClr val="accent2">
                <a:hueOff val="3846440"/>
                <a:satOff val="4103"/>
                <a:lumOff val="1275"/>
                <a:alphaOff val="0"/>
              </a:schemeClr>
            </a:fillRef>
            <a:effectRef idx="0">
              <a:schemeClr val="accent2">
                <a:hueOff val="3846440"/>
                <a:satOff val="4103"/>
                <a:lumOff val="1275"/>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Governments</a:t>
              </a:r>
            </a:p>
          </p:txBody>
        </p:sp>
        <p:sp>
          <p:nvSpPr>
            <p:cNvPr id="13" name="Freeform: Shape 12">
              <a:extLst>
                <a:ext uri="{FF2B5EF4-FFF2-40B4-BE49-F238E27FC236}">
                  <a16:creationId xmlns:a16="http://schemas.microsoft.com/office/drawing/2014/main" id="{C13FBF25-BEE7-478F-9AF3-F5152436D673}"/>
                </a:ext>
              </a:extLst>
            </p:cNvPr>
            <p:cNvSpPr/>
            <p:nvPr/>
          </p:nvSpPr>
          <p:spPr>
            <a:xfrm>
              <a:off x="5286115"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4023077"/>
                <a:satOff val="7106"/>
                <a:lumOff val="653"/>
                <a:alphaOff val="0"/>
              </a:schemeClr>
            </a:lnRef>
            <a:fillRef idx="1">
              <a:schemeClr val="accent2">
                <a:tint val="40000"/>
                <a:alpha val="90000"/>
                <a:hueOff val="4023077"/>
                <a:satOff val="7106"/>
                <a:lumOff val="653"/>
                <a:alphaOff val="0"/>
              </a:schemeClr>
            </a:fillRef>
            <a:effectRef idx="0">
              <a:schemeClr val="accent2">
                <a:tint val="40000"/>
                <a:alpha val="90000"/>
                <a:hueOff val="4023077"/>
                <a:satOff val="7106"/>
                <a:lumOff val="653"/>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a:p>
              <a:pPr marL="285750" marR="0" lvl="1" indent="-285750" algn="l" defTabSz="2844800" rtl="0" eaLnBrk="1" fontAlgn="auto" latinLnBrk="0" hangingPunct="1">
                <a:lnSpc>
                  <a:spcPct val="90000"/>
                </a:lnSpc>
                <a:spcBef>
                  <a:spcPct val="0"/>
                </a:spcBef>
                <a:spcAft>
                  <a:spcPct val="15000"/>
                </a:spcAft>
                <a:buClrTx/>
                <a:buSzTx/>
                <a:buFontTx/>
                <a:buChar char="•"/>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1" name="Group 20">
            <a:extLst>
              <a:ext uri="{FF2B5EF4-FFF2-40B4-BE49-F238E27FC236}">
                <a16:creationId xmlns:a16="http://schemas.microsoft.com/office/drawing/2014/main" id="{7E061AC4-A4EE-4D1A-876D-4FAB4AEF2823}"/>
              </a:ext>
            </a:extLst>
          </p:cNvPr>
          <p:cNvGrpSpPr/>
          <p:nvPr/>
        </p:nvGrpSpPr>
        <p:grpSpPr>
          <a:xfrm>
            <a:off x="8060169" y="2184400"/>
            <a:ext cx="1732099" cy="4065972"/>
            <a:chOff x="6936349" y="2373640"/>
            <a:chExt cx="1476488" cy="3876732"/>
          </a:xfrm>
        </p:grpSpPr>
        <p:sp>
          <p:nvSpPr>
            <p:cNvPr id="16" name="Freeform: Shape 15">
              <a:extLst>
                <a:ext uri="{FF2B5EF4-FFF2-40B4-BE49-F238E27FC236}">
                  <a16:creationId xmlns:a16="http://schemas.microsoft.com/office/drawing/2014/main" id="{09E8BAC4-DCCF-4D74-A798-70FA48B14807}"/>
                </a:ext>
              </a:extLst>
            </p:cNvPr>
            <p:cNvSpPr/>
            <p:nvPr/>
          </p:nvSpPr>
          <p:spPr>
            <a:xfrm>
              <a:off x="69391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6410733"/>
                <a:satOff val="6838"/>
                <a:lumOff val="2126"/>
                <a:alphaOff val="0"/>
              </a:schemeClr>
            </a:lnRef>
            <a:fillRef idx="1">
              <a:schemeClr val="accent2">
                <a:hueOff val="6410733"/>
                <a:satOff val="6838"/>
                <a:lumOff val="2126"/>
                <a:alphaOff val="0"/>
              </a:schemeClr>
            </a:fillRef>
            <a:effectRef idx="0">
              <a:schemeClr val="accent2">
                <a:hueOff val="6410733"/>
                <a:satOff val="6838"/>
                <a:lumOff val="2126"/>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Sports &amp; Entertainment</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Freeform: Shape 16">
              <a:extLst>
                <a:ext uri="{FF2B5EF4-FFF2-40B4-BE49-F238E27FC236}">
                  <a16:creationId xmlns:a16="http://schemas.microsoft.com/office/drawing/2014/main" id="{1537AEDC-6C6A-4DB5-BB2C-353FD6C3EBCA}"/>
                </a:ext>
              </a:extLst>
            </p:cNvPr>
            <p:cNvSpPr/>
            <p:nvPr/>
          </p:nvSpPr>
          <p:spPr>
            <a:xfrm>
              <a:off x="6936349" y="2957936"/>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6705128"/>
                <a:satOff val="11843"/>
                <a:lumOff val="1088"/>
                <a:alphaOff val="0"/>
              </a:schemeClr>
            </a:lnRef>
            <a:fillRef idx="1">
              <a:schemeClr val="accent2">
                <a:tint val="40000"/>
                <a:alpha val="90000"/>
                <a:hueOff val="6705128"/>
                <a:satOff val="11843"/>
                <a:lumOff val="1088"/>
                <a:alphaOff val="0"/>
              </a:schemeClr>
            </a:fillRef>
            <a:effectRef idx="0">
              <a:schemeClr val="accent2">
                <a:tint val="40000"/>
                <a:alpha val="90000"/>
                <a:hueOff val="6705128"/>
                <a:satOff val="11843"/>
                <a:lumOff val="108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0" name="Group 19">
            <a:extLst>
              <a:ext uri="{FF2B5EF4-FFF2-40B4-BE49-F238E27FC236}">
                <a16:creationId xmlns:a16="http://schemas.microsoft.com/office/drawing/2014/main" id="{2C7A6942-655D-4586-BC28-1731B37ABC36}"/>
              </a:ext>
            </a:extLst>
          </p:cNvPr>
          <p:cNvGrpSpPr/>
          <p:nvPr/>
        </p:nvGrpSpPr>
        <p:grpSpPr>
          <a:xfrm>
            <a:off x="10043781" y="2184400"/>
            <a:ext cx="2033919" cy="4065972"/>
            <a:chOff x="10158081" y="2395654"/>
            <a:chExt cx="1668071" cy="3870861"/>
          </a:xfrm>
        </p:grpSpPr>
        <p:sp>
          <p:nvSpPr>
            <p:cNvPr id="18" name="Freeform: Shape 17">
              <a:extLst>
                <a:ext uri="{FF2B5EF4-FFF2-40B4-BE49-F238E27FC236}">
                  <a16:creationId xmlns:a16="http://schemas.microsoft.com/office/drawing/2014/main" id="{84D1C554-B17C-4F7B-B552-1AF6FD756566}"/>
                </a:ext>
              </a:extLst>
            </p:cNvPr>
            <p:cNvSpPr/>
            <p:nvPr/>
          </p:nvSpPr>
          <p:spPr>
            <a:xfrm>
              <a:off x="10158837" y="2395654"/>
              <a:ext cx="1667315" cy="589480"/>
            </a:xfrm>
            <a:custGeom>
              <a:avLst/>
              <a:gdLst>
                <a:gd name="connsiteX0" fmla="*/ 0 w 1667315"/>
                <a:gd name="connsiteY0" fmla="*/ 0 h 589480"/>
                <a:gd name="connsiteX1" fmla="*/ 1667315 w 1667315"/>
                <a:gd name="connsiteY1" fmla="*/ 0 h 589480"/>
                <a:gd name="connsiteX2" fmla="*/ 1667315 w 1667315"/>
                <a:gd name="connsiteY2" fmla="*/ 589480 h 589480"/>
                <a:gd name="connsiteX3" fmla="*/ 0 w 1667315"/>
                <a:gd name="connsiteY3" fmla="*/ 589480 h 589480"/>
                <a:gd name="connsiteX4" fmla="*/ 0 w 1667315"/>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15" h="589480">
                  <a:moveTo>
                    <a:pt x="0" y="0"/>
                  </a:moveTo>
                  <a:lnTo>
                    <a:pt x="1667315" y="0"/>
                  </a:lnTo>
                  <a:lnTo>
                    <a:pt x="1667315" y="589480"/>
                  </a:lnTo>
                  <a:lnTo>
                    <a:pt x="0" y="589480"/>
                  </a:lnTo>
                  <a:lnTo>
                    <a:pt x="0" y="0"/>
                  </a:lnTo>
                  <a:close/>
                </a:path>
              </a:pathLst>
            </a:custGeom>
          </p:spPr>
          <p:style>
            <a:lnRef idx="2">
              <a:schemeClr val="accent2">
                <a:hueOff val="7692880"/>
                <a:satOff val="8205"/>
                <a:lumOff val="2551"/>
                <a:alphaOff val="0"/>
              </a:schemeClr>
            </a:lnRef>
            <a:fillRef idx="1">
              <a:schemeClr val="accent2">
                <a:hueOff val="7692880"/>
                <a:satOff val="8205"/>
                <a:lumOff val="2551"/>
                <a:alphaOff val="0"/>
              </a:schemeClr>
            </a:fillRef>
            <a:effectRef idx="0">
              <a:schemeClr val="accent2">
                <a:hueOff val="7692880"/>
                <a:satOff val="8205"/>
                <a:lumOff val="2551"/>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Accounting &amp; </a:t>
              </a:r>
              <a:b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Consulting Firms</a:t>
              </a:r>
            </a:p>
          </p:txBody>
        </p:sp>
        <p:sp>
          <p:nvSpPr>
            <p:cNvPr id="19" name="Freeform: Shape 18">
              <a:extLst>
                <a:ext uri="{FF2B5EF4-FFF2-40B4-BE49-F238E27FC236}">
                  <a16:creationId xmlns:a16="http://schemas.microsoft.com/office/drawing/2014/main" id="{291FC2DF-CE01-4FF5-A1FB-2AC2795BA262}"/>
                </a:ext>
              </a:extLst>
            </p:cNvPr>
            <p:cNvSpPr/>
            <p:nvPr/>
          </p:nvSpPr>
          <p:spPr>
            <a:xfrm>
              <a:off x="10158081" y="2974079"/>
              <a:ext cx="1664677" cy="3292436"/>
            </a:xfrm>
            <a:custGeom>
              <a:avLst/>
              <a:gdLst>
                <a:gd name="connsiteX0" fmla="*/ 0 w 1664677"/>
                <a:gd name="connsiteY0" fmla="*/ 0 h 3343485"/>
                <a:gd name="connsiteX1" fmla="*/ 1664677 w 1664677"/>
                <a:gd name="connsiteY1" fmla="*/ 0 h 3343485"/>
                <a:gd name="connsiteX2" fmla="*/ 1664677 w 1664677"/>
                <a:gd name="connsiteY2" fmla="*/ 3343485 h 3343485"/>
                <a:gd name="connsiteX3" fmla="*/ 0 w 1664677"/>
                <a:gd name="connsiteY3" fmla="*/ 3343485 h 3343485"/>
                <a:gd name="connsiteX4" fmla="*/ 0 w 1664677"/>
                <a:gd name="connsiteY4" fmla="*/ 0 h 334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677" h="3343485">
                  <a:moveTo>
                    <a:pt x="0" y="0"/>
                  </a:moveTo>
                  <a:lnTo>
                    <a:pt x="1664677" y="0"/>
                  </a:lnTo>
                  <a:lnTo>
                    <a:pt x="1664677" y="3343485"/>
                  </a:lnTo>
                  <a:lnTo>
                    <a:pt x="0" y="3343485"/>
                  </a:lnTo>
                  <a:lnTo>
                    <a:pt x="0" y="0"/>
                  </a:lnTo>
                  <a:close/>
                </a:path>
              </a:pathLst>
            </a:custGeom>
          </p:spPr>
          <p:style>
            <a:lnRef idx="2">
              <a:schemeClr val="accent2">
                <a:tint val="40000"/>
                <a:alpha val="90000"/>
                <a:hueOff val="8046153"/>
                <a:satOff val="14212"/>
                <a:lumOff val="1305"/>
                <a:alphaOff val="0"/>
              </a:schemeClr>
            </a:lnRef>
            <a:fillRef idx="1">
              <a:schemeClr val="accent2">
                <a:tint val="40000"/>
                <a:alpha val="90000"/>
                <a:hueOff val="8046153"/>
                <a:satOff val="14212"/>
                <a:lumOff val="1305"/>
                <a:alphaOff val="0"/>
              </a:schemeClr>
            </a:fillRef>
            <a:effectRef idx="0">
              <a:schemeClr val="accent2">
                <a:tint val="40000"/>
                <a:alpha val="90000"/>
                <a:hueOff val="8046153"/>
                <a:satOff val="14212"/>
                <a:lumOff val="130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3" name="Group 22">
            <a:extLst>
              <a:ext uri="{FF2B5EF4-FFF2-40B4-BE49-F238E27FC236}">
                <a16:creationId xmlns:a16="http://schemas.microsoft.com/office/drawing/2014/main" id="{0316634C-2D2F-4C02-AF72-F99787991C76}"/>
              </a:ext>
            </a:extLst>
          </p:cNvPr>
          <p:cNvGrpSpPr/>
          <p:nvPr/>
        </p:nvGrpSpPr>
        <p:grpSpPr>
          <a:xfrm>
            <a:off x="4097114" y="2184400"/>
            <a:ext cx="1733756" cy="4066263"/>
            <a:chOff x="3607374" y="2373931"/>
            <a:chExt cx="1473833" cy="3876732"/>
          </a:xfrm>
        </p:grpSpPr>
        <p:sp>
          <p:nvSpPr>
            <p:cNvPr id="10" name="Freeform: Shape 9">
              <a:extLst>
                <a:ext uri="{FF2B5EF4-FFF2-40B4-BE49-F238E27FC236}">
                  <a16:creationId xmlns:a16="http://schemas.microsoft.com/office/drawing/2014/main" id="{449B0636-151A-4882-9A71-929167E59E2F}"/>
                </a:ext>
              </a:extLst>
            </p:cNvPr>
            <p:cNvSpPr/>
            <p:nvPr/>
          </p:nvSpPr>
          <p:spPr>
            <a:xfrm>
              <a:off x="3607374"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2564293"/>
                <a:satOff val="2735"/>
                <a:lumOff val="850"/>
                <a:alphaOff val="0"/>
              </a:schemeClr>
            </a:lnRef>
            <a:fillRef idx="1">
              <a:schemeClr val="accent2">
                <a:hueOff val="2564293"/>
                <a:satOff val="2735"/>
                <a:lumOff val="850"/>
                <a:alphaOff val="0"/>
              </a:schemeClr>
            </a:fillRef>
            <a:effectRef idx="0">
              <a:schemeClr val="accent2">
                <a:hueOff val="2564293"/>
                <a:satOff val="2735"/>
                <a:lumOff val="850"/>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Companies of all Sizes</a:t>
              </a:r>
            </a:p>
          </p:txBody>
        </p:sp>
        <p:sp>
          <p:nvSpPr>
            <p:cNvPr id="11" name="Freeform: Shape 10">
              <a:extLst>
                <a:ext uri="{FF2B5EF4-FFF2-40B4-BE49-F238E27FC236}">
                  <a16:creationId xmlns:a16="http://schemas.microsoft.com/office/drawing/2014/main" id="{08820A47-A19A-4133-BC4B-0A366399A484}"/>
                </a:ext>
              </a:extLst>
            </p:cNvPr>
            <p:cNvSpPr/>
            <p:nvPr/>
          </p:nvSpPr>
          <p:spPr>
            <a:xfrm>
              <a:off x="3607507"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2682051"/>
                <a:satOff val="4737"/>
                <a:lumOff val="435"/>
                <a:alphaOff val="0"/>
              </a:schemeClr>
            </a:lnRef>
            <a:fillRef idx="1">
              <a:schemeClr val="accent2">
                <a:tint val="40000"/>
                <a:alpha val="90000"/>
                <a:hueOff val="2682051"/>
                <a:satOff val="4737"/>
                <a:lumOff val="435"/>
                <a:alphaOff val="0"/>
              </a:schemeClr>
            </a:fillRef>
            <a:effectRef idx="0">
              <a:schemeClr val="accent2">
                <a:tint val="40000"/>
                <a:alpha val="90000"/>
                <a:hueOff val="2682051"/>
                <a:satOff val="4737"/>
                <a:lumOff val="43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sp>
        <p:nvSpPr>
          <p:cNvPr id="3" name="TextBox 2">
            <a:extLst>
              <a:ext uri="{FF2B5EF4-FFF2-40B4-BE49-F238E27FC236}">
                <a16:creationId xmlns:a16="http://schemas.microsoft.com/office/drawing/2014/main" id="{6437625D-2FA8-8D1B-8CC2-A9AD24064325}"/>
              </a:ext>
            </a:extLst>
          </p:cNvPr>
          <p:cNvSpPr txBox="1"/>
          <p:nvPr/>
        </p:nvSpPr>
        <p:spPr>
          <a:xfrm>
            <a:off x="10150392" y="3048000"/>
            <a:ext cx="184801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Local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National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International</a:t>
            </a:r>
          </a:p>
        </p:txBody>
      </p:sp>
      <p:sp>
        <p:nvSpPr>
          <p:cNvPr id="5" name="TextBox 4">
            <a:extLst>
              <a:ext uri="{FF2B5EF4-FFF2-40B4-BE49-F238E27FC236}">
                <a16:creationId xmlns:a16="http://schemas.microsoft.com/office/drawing/2014/main" id="{E766A5EF-133F-6138-E6E4-9E7E5D7CF55B}"/>
              </a:ext>
            </a:extLst>
          </p:cNvPr>
          <p:cNvSpPr txBox="1"/>
          <p:nvPr/>
        </p:nvSpPr>
        <p:spPr>
          <a:xfrm>
            <a:off x="158830" y="3048000"/>
            <a:ext cx="16591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1047 Games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Weav</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Symbrosia</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625025B-C146-53F3-45E8-A722C97AF122}"/>
              </a:ext>
            </a:extLst>
          </p:cNvPr>
          <p:cNvSpPr txBox="1"/>
          <p:nvPr/>
        </p:nvSpPr>
        <p:spPr>
          <a:xfrm>
            <a:off x="2174442" y="3048000"/>
            <a:ext cx="17984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Habitat for Humanity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Smithsonian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World Central Kitchen</a:t>
            </a:r>
          </a:p>
        </p:txBody>
      </p:sp>
      <p:sp>
        <p:nvSpPr>
          <p:cNvPr id="14" name="TextBox 13">
            <a:extLst>
              <a:ext uri="{FF2B5EF4-FFF2-40B4-BE49-F238E27FC236}">
                <a16:creationId xmlns:a16="http://schemas.microsoft.com/office/drawing/2014/main" id="{3775BB9C-03C8-A686-AD87-201006C1CF3F}"/>
              </a:ext>
            </a:extLst>
          </p:cNvPr>
          <p:cNvSpPr txBox="1"/>
          <p:nvPr/>
        </p:nvSpPr>
        <p:spPr>
          <a:xfrm>
            <a:off x="4129546" y="3047999"/>
            <a:ext cx="165919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Apple</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Ikea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Bank of America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Zappos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Everlight</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Solar</a:t>
            </a:r>
          </a:p>
        </p:txBody>
      </p:sp>
      <p:sp>
        <p:nvSpPr>
          <p:cNvPr id="15" name="TextBox 14">
            <a:extLst>
              <a:ext uri="{FF2B5EF4-FFF2-40B4-BE49-F238E27FC236}">
                <a16:creationId xmlns:a16="http://schemas.microsoft.com/office/drawing/2014/main" id="{B9A4A05B-8F13-0B2F-5BF2-0EBB8F1835F8}"/>
              </a:ext>
            </a:extLst>
          </p:cNvPr>
          <p:cNvSpPr txBox="1"/>
          <p:nvPr/>
        </p:nvSpPr>
        <p:spPr>
          <a:xfrm>
            <a:off x="6107347" y="3048000"/>
            <a:ext cx="179045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City Government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FBI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NASA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Military</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AD9A3A8E-8886-16BE-05C5-E3FEF4799B5D}"/>
              </a:ext>
            </a:extLst>
          </p:cNvPr>
          <p:cNvSpPr txBox="1"/>
          <p:nvPr/>
        </p:nvSpPr>
        <p:spPr>
          <a:xfrm>
            <a:off x="8172121" y="3047999"/>
            <a:ext cx="165919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NFL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TikTok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Disney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Netflix</a:t>
            </a:r>
          </a:p>
        </p:txBody>
      </p:sp>
    </p:spTree>
    <p:extLst>
      <p:ext uri="{BB962C8B-B14F-4D97-AF65-F5344CB8AC3E}">
        <p14:creationId xmlns:p14="http://schemas.microsoft.com/office/powerpoint/2010/main" val="1432576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peed lines technology abstract">
            <a:extLst>
              <a:ext uri="{FF2B5EF4-FFF2-40B4-BE49-F238E27FC236}">
                <a16:creationId xmlns:a16="http://schemas.microsoft.com/office/drawing/2014/main" id="{EBC93A16-D43B-4A21-89FB-A9740C62C01E}"/>
              </a:ext>
            </a:extLst>
          </p:cNvPr>
          <p:cNvPicPr>
            <a:picLocks noChangeAspect="1"/>
          </p:cNvPicPr>
          <p:nvPr/>
        </p:nvPicPr>
        <p:blipFill>
          <a:blip r:embed="rId3" cstate="screen">
            <a:alphaModFix amt="3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fontScale="90000"/>
          </a:bodyPr>
          <a:lstStyle/>
          <a:p>
            <a:r>
              <a:rPr lang="en-US">
                <a:latin typeface="Arial" panose="020B0604020202020204" pitchFamily="34" charset="0"/>
                <a:ea typeface="Roboto" panose="02000000000000000000" pitchFamily="2" charset="0"/>
                <a:cs typeface="Arial" panose="020B0604020202020204" pitchFamily="34" charset="0"/>
              </a:rPr>
              <a:t>Accountants work with data and people.</a:t>
            </a:r>
            <a:br>
              <a:rPr lang="en-US">
                <a:latin typeface="Arial" panose="020B0604020202020204" pitchFamily="34" charset="0"/>
                <a:ea typeface="Roboto" panose="02000000000000000000" pitchFamily="2" charset="0"/>
                <a:cs typeface="Arial" panose="020B0604020202020204" pitchFamily="34" charset="0"/>
              </a:rPr>
            </a:br>
            <a:r>
              <a:rPr lang="en-US">
                <a:latin typeface="Arial" panose="020B0604020202020204" pitchFamily="34" charset="0"/>
                <a:ea typeface="Roboto" panose="02000000000000000000" pitchFamily="2" charset="0"/>
                <a:cs typeface="Arial" panose="020B0604020202020204" pitchFamily="34" charset="0"/>
              </a:rPr>
              <a:t>They drive business decisions and strategy.</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a:latin typeface="Arial" panose="020B0604020202020204" pitchFamily="34" charset="0"/>
                <a:cs typeface="Arial" panose="020B0604020202020204" pitchFamily="34" charset="0"/>
              </a:rPr>
              <a:t>Typical responsibilities</a:t>
            </a:r>
          </a:p>
        </p:txBody>
      </p:sp>
      <p:graphicFrame>
        <p:nvGraphicFramePr>
          <p:cNvPr id="31" name="Content Placeholder 9">
            <a:extLst>
              <a:ext uri="{FF2B5EF4-FFF2-40B4-BE49-F238E27FC236}">
                <a16:creationId xmlns:a16="http://schemas.microsoft.com/office/drawing/2014/main" id="{2B09CE9B-B6F4-BF00-9B02-C8429D749E4F}"/>
              </a:ext>
            </a:extLst>
          </p:cNvPr>
          <p:cNvGraphicFramePr>
            <a:graphicFrameLocks noGrp="1"/>
          </p:cNvGraphicFramePr>
          <p:nvPr>
            <p:ph sz="half" idx="2"/>
            <p:extLst>
              <p:ext uri="{D42A27DB-BD31-4B8C-83A1-F6EECF244321}">
                <p14:modId xmlns:p14="http://schemas.microsoft.com/office/powerpoint/2010/main" val="931679260"/>
              </p:ext>
            </p:extLst>
          </p:nvPr>
        </p:nvGraphicFramePr>
        <p:xfrm>
          <a:off x="373487" y="2337516"/>
          <a:ext cx="5590096" cy="36054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395512" y="2749491"/>
            <a:ext cx="5710295" cy="3683506"/>
          </a:xfrm>
        </p:spPr>
        <p:txBody>
          <a:bodyPr/>
          <a:lstStyle/>
          <a:p>
            <a:r>
              <a:rPr lang="en-US" sz="2000">
                <a:solidFill>
                  <a:srgbClr val="FFFFFF"/>
                </a:solidFill>
                <a:latin typeface="Arial" panose="020B0604020202020204" pitchFamily="34" charset="0"/>
                <a:cs typeface="Arial" panose="020B0604020202020204" pitchFamily="34" charset="0"/>
              </a:rPr>
              <a:t>Confirm financial laws and </a:t>
            </a:r>
            <a:br>
              <a:rPr lang="en-US" sz="2000">
                <a:solidFill>
                  <a:srgbClr val="FFFFFF"/>
                </a:solidFill>
                <a:latin typeface="Arial" panose="020B0604020202020204" pitchFamily="34" charset="0"/>
                <a:cs typeface="Arial" panose="020B0604020202020204" pitchFamily="34" charset="0"/>
              </a:rPr>
            </a:br>
            <a:r>
              <a:rPr lang="en-US" sz="2000">
                <a:solidFill>
                  <a:srgbClr val="FFFFFF"/>
                </a:solidFill>
                <a:latin typeface="Arial" panose="020B0604020202020204" pitchFamily="34" charset="0"/>
                <a:cs typeface="Arial" panose="020B0604020202020204" pitchFamily="34" charset="0"/>
              </a:rPr>
              <a:t>regulations are followed</a:t>
            </a:r>
          </a:p>
          <a:p>
            <a:r>
              <a:rPr lang="en-US" sz="2000">
                <a:solidFill>
                  <a:srgbClr val="FFFFFF"/>
                </a:solidFill>
                <a:latin typeface="Arial" panose="020B0604020202020204" pitchFamily="34" charset="0"/>
                <a:cs typeface="Arial" panose="020B0604020202020204" pitchFamily="34" charset="0"/>
              </a:rPr>
              <a:t>Advise clients on taxes</a:t>
            </a:r>
          </a:p>
          <a:p>
            <a:r>
              <a:rPr lang="en-US" sz="2000">
                <a:solidFill>
                  <a:srgbClr val="FFFFFF"/>
                </a:solidFill>
                <a:latin typeface="Arial" panose="020B0604020202020204" pitchFamily="34" charset="0"/>
                <a:cs typeface="Arial" panose="020B0604020202020204" pitchFamily="34" charset="0"/>
              </a:rPr>
              <a:t>Help companies thrive in times of uncertainty</a:t>
            </a:r>
          </a:p>
          <a:p>
            <a:r>
              <a:rPr lang="en-US" sz="2000">
                <a:solidFill>
                  <a:srgbClr val="FFFFFF"/>
                </a:solidFill>
                <a:latin typeface="Arial" panose="020B0604020202020204" pitchFamily="34" charset="0"/>
                <a:cs typeface="Arial" panose="020B0604020202020204" pitchFamily="34" charset="0"/>
              </a:rPr>
              <a:t>Ensure organizations are environmentally and socially responsible</a:t>
            </a:r>
          </a:p>
          <a:p>
            <a:endParaRPr lang="en-US" sz="2000">
              <a:solidFill>
                <a:srgbClr val="FFFFFF"/>
              </a:solidFill>
            </a:endParaRP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36B252DE-AEEE-E0D9-2BAC-0D52C75E8F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76705" y="5800641"/>
            <a:ext cx="1829102" cy="1016168"/>
          </a:xfrm>
          <a:prstGeom prst="rect">
            <a:avLst/>
          </a:prstGeom>
        </p:spPr>
      </p:pic>
    </p:spTree>
    <p:extLst>
      <p:ext uri="{BB962C8B-B14F-4D97-AF65-F5344CB8AC3E}">
        <p14:creationId xmlns:p14="http://schemas.microsoft.com/office/powerpoint/2010/main" val="3891345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ircles pattern abstract background">
            <a:extLst>
              <a:ext uri="{FF2B5EF4-FFF2-40B4-BE49-F238E27FC236}">
                <a16:creationId xmlns:a16="http://schemas.microsoft.com/office/drawing/2014/main" id="{2F27C838-34AE-31C8-70B1-61BCFB772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a:latin typeface="Arial" panose="020B0604020202020204" pitchFamily="34" charset="0"/>
                <a:ea typeface="Roboto" panose="02000000000000000000" pitchFamily="2" charset="0"/>
                <a:cs typeface="Arial" panose="020B0604020202020204" pitchFamily="34" charset="0"/>
              </a:rPr>
              <a:t>What does my role in accounting </a:t>
            </a:r>
            <a:br>
              <a:rPr lang="en-US">
                <a:latin typeface="Arial" panose="020B0604020202020204" pitchFamily="34" charset="0"/>
                <a:ea typeface="Roboto" panose="02000000000000000000" pitchFamily="2" charset="0"/>
                <a:cs typeface="Arial" panose="020B0604020202020204" pitchFamily="34" charset="0"/>
              </a:rPr>
            </a:br>
            <a:r>
              <a:rPr lang="en-US">
                <a:latin typeface="Arial" panose="020B0604020202020204" pitchFamily="34" charset="0"/>
                <a:ea typeface="Roboto" panose="02000000000000000000" pitchFamily="2" charset="0"/>
                <a:cs typeface="Arial" panose="020B0604020202020204" pitchFamily="34" charset="0"/>
              </a:rPr>
              <a:t>look like?</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a:latin typeface="Arial" panose="020B0604020202020204" pitchFamily="34" charset="0"/>
                <a:cs typeface="Arial" panose="020B0604020202020204" pitchFamily="34" charset="0"/>
              </a:rPr>
              <a:t>Typical DAY /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990078" y="2611860"/>
            <a:ext cx="6575643" cy="3515555"/>
          </a:xfrm>
          <a:noFill/>
        </p:spPr>
        <p:txBody>
          <a:bodyPr/>
          <a:lstStyle/>
          <a:p>
            <a:r>
              <a:rPr lang="en-US" sz="2800">
                <a:solidFill>
                  <a:srgbClr val="F6F5F6"/>
                </a:solidFill>
                <a:latin typeface="Arial" panose="020B0604020202020204" pitchFamily="34" charset="0"/>
                <a:cs typeface="Arial" panose="020B0604020202020204" pitchFamily="34" charset="0"/>
              </a:rPr>
              <a:t>My first job out of college was…</a:t>
            </a:r>
          </a:p>
          <a:p>
            <a:r>
              <a:rPr lang="en-US" sz="2800">
                <a:solidFill>
                  <a:srgbClr val="F6F5F6"/>
                </a:solidFill>
                <a:latin typeface="Arial" panose="020B0604020202020204" pitchFamily="34" charset="0"/>
                <a:cs typeface="Arial" panose="020B0604020202020204" pitchFamily="34" charset="0"/>
              </a:rPr>
              <a:t>This means I…</a:t>
            </a:r>
          </a:p>
          <a:p>
            <a:r>
              <a:rPr lang="en-US" sz="2800">
                <a:solidFill>
                  <a:srgbClr val="F6F5F6"/>
                </a:solidFill>
                <a:latin typeface="Arial" panose="020B0604020202020204" pitchFamily="34" charset="0"/>
                <a:cs typeface="Arial" panose="020B0604020202020204" pitchFamily="34" charset="0"/>
              </a:rPr>
              <a:t>Now, a day in my life looks like this…</a:t>
            </a:r>
          </a:p>
          <a:p>
            <a:r>
              <a:rPr lang="en-US" sz="2800">
                <a:solidFill>
                  <a:srgbClr val="F6F5F6"/>
                </a:solidFill>
                <a:latin typeface="Arial" panose="020B0604020202020204" pitchFamily="34" charset="0"/>
                <a:cs typeface="Arial" panose="020B0604020202020204" pitchFamily="34" charset="0"/>
              </a:rPr>
              <a:t>I interact with…</a:t>
            </a:r>
          </a:p>
          <a:p>
            <a:r>
              <a:rPr lang="en-US" sz="2800">
                <a:solidFill>
                  <a:srgbClr val="F6F5F6"/>
                </a:solidFill>
                <a:latin typeface="Arial" panose="020B0604020202020204" pitchFamily="34" charset="0"/>
                <a:cs typeface="Arial" panose="020B0604020202020204" pitchFamily="34" charset="0"/>
              </a:rPr>
              <a:t>I rely on skills like…</a:t>
            </a: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Picture 2" descr="A black and white logo&#10;&#10;Description automatically generated">
            <a:extLst>
              <a:ext uri="{FF2B5EF4-FFF2-40B4-BE49-F238E27FC236}">
                <a16:creationId xmlns:a16="http://schemas.microsoft.com/office/drawing/2014/main" id="{56DC4E2B-FAFB-881B-26FF-E2790F7E79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1761" y="5867621"/>
            <a:ext cx="1750239" cy="972355"/>
          </a:xfrm>
          <a:prstGeom prst="rect">
            <a:avLst/>
          </a:prstGeom>
        </p:spPr>
      </p:pic>
    </p:spTree>
    <p:extLst>
      <p:ext uri="{BB962C8B-B14F-4D97-AF65-F5344CB8AC3E}">
        <p14:creationId xmlns:p14="http://schemas.microsoft.com/office/powerpoint/2010/main" val="2316274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888" y="2616201"/>
            <a:ext cx="7309913" cy="3156419"/>
          </a:xfrm>
          <a:prstGeom prst="rect">
            <a:avLst/>
          </a:prstGeom>
        </p:spPr>
        <p:txBody>
          <a:bodyPr vert="horz" wrap="square" lIns="0" tIns="16933" rIns="0" bIns="0" rtlCol="0">
            <a:spAutoFit/>
          </a:bodyPr>
          <a:lstStyle/>
          <a:p>
            <a:pPr marL="16933" marR="6773" lvl="0" indent="0" algn="l" defTabSz="914400" rtl="0" eaLnBrk="1" fontAlgn="auto" latinLnBrk="0" hangingPunct="1">
              <a:lnSpc>
                <a:spcPct val="100000"/>
              </a:lnSpc>
              <a:spcBef>
                <a:spcPts val="133"/>
              </a:spcBef>
              <a:spcAft>
                <a:spcPts val="0"/>
              </a:spcAft>
              <a:buClrTx/>
              <a:buSzTx/>
              <a:buFontTx/>
              <a:buNone/>
              <a:tabLst/>
              <a:defRPr/>
            </a:pPr>
            <a:r>
              <a:rPr kumimoji="0" sz="6800" b="1" i="0" u="none" strike="noStrike" kern="1200" cap="none" spc="-7" normalizeH="0" baseline="0" noProof="0">
                <a:ln>
                  <a:noFill/>
                </a:ln>
                <a:solidFill>
                  <a:srgbClr val="FFFFFF"/>
                </a:solidFill>
                <a:effectLst/>
                <a:uLnTx/>
                <a:uFillTx/>
                <a:latin typeface="Arial"/>
                <a:ea typeface="+mn-ea"/>
                <a:cs typeface="Arial"/>
              </a:rPr>
              <a:t>What</a:t>
            </a:r>
            <a:r>
              <a:rPr kumimoji="0" sz="6800" b="1" i="0" u="none" strike="noStrike" kern="1200" cap="none" spc="-13" normalizeH="0" baseline="0" noProof="0">
                <a:ln>
                  <a:noFill/>
                </a:ln>
                <a:solidFill>
                  <a:srgbClr val="FFFFFF"/>
                </a:solidFill>
                <a:effectLst/>
                <a:uLnTx/>
                <a:uFillTx/>
                <a:latin typeface="Arial"/>
                <a:ea typeface="+mn-ea"/>
                <a:cs typeface="Arial"/>
              </a:rPr>
              <a:t> </a:t>
            </a:r>
            <a:r>
              <a:rPr kumimoji="0" lang="en-US" sz="6800" b="1" i="0" u="none" strike="noStrike" kern="1200" cap="none" spc="-7" normalizeH="0" baseline="0" noProof="0">
                <a:ln>
                  <a:noFill/>
                </a:ln>
                <a:solidFill>
                  <a:srgbClr val="FFFFFF"/>
                </a:solidFill>
                <a:effectLst/>
                <a:uLnTx/>
                <a:uFillTx/>
                <a:latin typeface="Arial"/>
                <a:ea typeface="+mn-ea"/>
                <a:cs typeface="Arial"/>
              </a:rPr>
              <a:t>are you looking for in a future career?</a:t>
            </a:r>
            <a:endParaRPr kumimoji="0" sz="6800" b="0" i="0" u="none" strike="noStrike" kern="1200" cap="none" spc="0" normalizeH="0" baseline="0" noProof="0">
              <a:ln>
                <a:noFill/>
              </a:ln>
              <a:solidFill>
                <a:prstClr val="white"/>
              </a:solidFill>
              <a:effectLst/>
              <a:uLnTx/>
              <a:uFillTx/>
              <a:latin typeface="Arial"/>
              <a:ea typeface="+mn-ea"/>
              <a:cs typeface="Arial"/>
            </a:endParaRPr>
          </a:p>
        </p:txBody>
      </p:sp>
      <p:pic>
        <p:nvPicPr>
          <p:cNvPr id="4" name="Picture 3" descr="A black and white logo&#10;&#10;Description automatically generated">
            <a:extLst>
              <a:ext uri="{FF2B5EF4-FFF2-40B4-BE49-F238E27FC236}">
                <a16:creationId xmlns:a16="http://schemas.microsoft.com/office/drawing/2014/main" id="{B863E6D4-1E01-0779-3FC4-551B7D317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1761" y="5867621"/>
            <a:ext cx="1750239" cy="9723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Neon wave particles on a black background">
            <a:extLst>
              <a:ext uri="{FF2B5EF4-FFF2-40B4-BE49-F238E27FC236}">
                <a16:creationId xmlns:a16="http://schemas.microsoft.com/office/drawing/2014/main" id="{FA4560BE-E4F1-4850-BC6E-E1C0175D7C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1" y="0"/>
            <a:ext cx="12191679" cy="6858000"/>
          </a:xfrm>
          <a:prstGeom prst="rect">
            <a:avLst/>
          </a:prstGeom>
        </p:spPr>
      </p:pic>
      <p:pic>
        <p:nvPicPr>
          <p:cNvPr id="9" name="Picture Placeholder 35" descr="A lady smiling in the office">
            <a:hlinkClick r:id="" action="ppaction://noaction"/>
            <a:extLst>
              <a:ext uri="{FF2B5EF4-FFF2-40B4-BE49-F238E27FC236}">
                <a16:creationId xmlns:a16="http://schemas.microsoft.com/office/drawing/2014/main" id="{A02BC258-B498-4B71-A995-FB5E267B8184}"/>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8922883"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0" name="Picture Placeholder 37">
            <a:hlinkClick r:id="" action="ppaction://noaction"/>
            <a:extLst>
              <a:ext uri="{FF2B5EF4-FFF2-40B4-BE49-F238E27FC236}">
                <a16:creationId xmlns:a16="http://schemas.microsoft.com/office/drawing/2014/main" id="{2D5794EB-3A97-4A4E-8623-15CDAF2FF368}"/>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6085875"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1" name="Picture Placeholder 39">
            <a:hlinkClick r:id="" action="ppaction://noaction"/>
            <a:extLst>
              <a:ext uri="{FF2B5EF4-FFF2-40B4-BE49-F238E27FC236}">
                <a16:creationId xmlns:a16="http://schemas.microsoft.com/office/drawing/2014/main" id="{0E09CD5C-7000-4262-AA6B-AD396CC537B7}"/>
              </a:ext>
            </a:extLst>
          </p:cNvPr>
          <p:cNvPicPr>
            <a:picLocks/>
          </p:cNvPicPr>
          <p:nvPr/>
        </p:nvPicPr>
        <p:blipFill>
          <a:blip r:embed="rId6" cstate="screen">
            <a:extLst>
              <a:ext uri="{28A0092B-C50C-407E-A947-70E740481C1C}">
                <a14:useLocalDpi xmlns:a14="http://schemas.microsoft.com/office/drawing/2010/main"/>
              </a:ext>
            </a:extLst>
          </a:blip>
          <a:srcRect/>
          <a:stretch/>
        </p:blipFill>
        <p:spPr>
          <a:xfrm>
            <a:off x="8920644" y="371961"/>
            <a:ext cx="2386584" cy="1892808"/>
          </a:xfrm>
          <a:prstGeom prst="hexagon">
            <a:avLst/>
          </a:prstGeom>
          <a:solidFill>
            <a:schemeClr val="accent5"/>
          </a:solidFill>
          <a:effectLst>
            <a:outerShdw blurRad="50800" dist="38100" dir="2700000" algn="tl" rotWithShape="0">
              <a:prstClr val="black">
                <a:alpha val="40000"/>
              </a:prstClr>
            </a:outerShdw>
          </a:effectLst>
        </p:spPr>
      </p:pic>
      <p:sp>
        <p:nvSpPr>
          <p:cNvPr id="12" name="Text Placeholder 40">
            <a:extLst>
              <a:ext uri="{FF2B5EF4-FFF2-40B4-BE49-F238E27FC236}">
                <a16:creationId xmlns:a16="http://schemas.microsoft.com/office/drawing/2014/main" id="{AD419980-6F3B-4BA0-BD81-958D71F7478A}"/>
              </a:ext>
            </a:extLst>
          </p:cNvPr>
          <p:cNvSpPr txBox="1">
            <a:spLocks/>
          </p:cNvSpPr>
          <p:nvPr/>
        </p:nvSpPr>
        <p:spPr>
          <a:xfrm>
            <a:off x="381000"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Money</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 Placeholder 42">
            <a:extLst>
              <a:ext uri="{FF2B5EF4-FFF2-40B4-BE49-F238E27FC236}">
                <a16:creationId xmlns:a16="http://schemas.microsoft.com/office/drawing/2014/main" id="{7C858F09-7306-413D-8ECB-64DDCE4D7848}"/>
              </a:ext>
            </a:extLst>
          </p:cNvPr>
          <p:cNvSpPr txBox="1">
            <a:spLocks/>
          </p:cNvSpPr>
          <p:nvPr/>
        </p:nvSpPr>
        <p:spPr>
          <a:xfrm>
            <a:off x="8954261" y="5903089"/>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Job Security</a:t>
            </a:r>
          </a:p>
        </p:txBody>
      </p:sp>
      <p:sp>
        <p:nvSpPr>
          <p:cNvPr id="15" name="Text Placeholder 44">
            <a:extLst>
              <a:ext uri="{FF2B5EF4-FFF2-40B4-BE49-F238E27FC236}">
                <a16:creationId xmlns:a16="http://schemas.microsoft.com/office/drawing/2014/main" id="{F4F73315-1FFE-4807-A37E-158579C6BC6D}"/>
              </a:ext>
            </a:extLst>
          </p:cNvPr>
          <p:cNvSpPr txBox="1">
            <a:spLocks/>
          </p:cNvSpPr>
          <p:nvPr/>
        </p:nvSpPr>
        <p:spPr>
          <a:xfrm>
            <a:off x="5964243"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Traveling</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Text Placeholder 46">
            <a:extLst>
              <a:ext uri="{FF2B5EF4-FFF2-40B4-BE49-F238E27FC236}">
                <a16:creationId xmlns:a16="http://schemas.microsoft.com/office/drawing/2014/main" id="{2BE78B0B-72BD-44F2-B2E1-C702EC77E2CF}"/>
              </a:ext>
            </a:extLst>
          </p:cNvPr>
          <p:cNvSpPr txBox="1">
            <a:spLocks/>
          </p:cNvSpPr>
          <p:nvPr/>
        </p:nvSpPr>
        <p:spPr>
          <a:xfrm>
            <a:off x="8507348" y="2647381"/>
            <a:ext cx="3303652"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Making an Impact</a:t>
            </a:r>
          </a:p>
        </p:txBody>
      </p:sp>
      <p:pic>
        <p:nvPicPr>
          <p:cNvPr id="17" name="Picture Placeholder 16" descr="Happy man standing in office">
            <a:hlinkClick r:id="" action="ppaction://noaction"/>
            <a:extLst>
              <a:ext uri="{FF2B5EF4-FFF2-40B4-BE49-F238E27FC236}">
                <a16:creationId xmlns:a16="http://schemas.microsoft.com/office/drawing/2014/main" id="{3A8B4689-62F3-4A69-BB58-EEF83FCDF4EC}"/>
              </a:ext>
            </a:extLst>
          </p:cNvPr>
          <p:cNvPicPr>
            <a:picLocks/>
          </p:cNvPicPr>
          <p:nvPr/>
        </p:nvPicPr>
        <p:blipFill>
          <a:blip r:embed="rId7" cstate="screen">
            <a:extLst>
              <a:ext uri="{28A0092B-C50C-407E-A947-70E740481C1C}">
                <a14:useLocalDpi xmlns:a14="http://schemas.microsoft.com/office/drawing/2010/main"/>
              </a:ext>
            </a:extLst>
          </a:blip>
          <a:srcRect/>
          <a:stretch/>
        </p:blipFill>
        <p:spPr>
          <a:xfrm>
            <a:off x="3251106"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8" name="Picture Placeholder 37" descr="Pile of American dollar banknotes">
            <a:hlinkClick r:id="rId8" action="ppaction://hlinksldjump"/>
            <a:extLst>
              <a:ext uri="{FF2B5EF4-FFF2-40B4-BE49-F238E27FC236}">
                <a16:creationId xmlns:a16="http://schemas.microsoft.com/office/drawing/2014/main" id="{68953E66-4697-4433-9643-6700E8BDC511}"/>
              </a:ext>
            </a:extLst>
          </p:cNvPr>
          <p:cNvPicPr>
            <a:picLocks/>
          </p:cNvPicPr>
          <p:nvPr/>
        </p:nvPicPr>
        <p:blipFill>
          <a:blip r:embed="rId9" cstate="screen">
            <a:extLst>
              <a:ext uri="{28A0092B-C50C-407E-A947-70E740481C1C}">
                <a14:useLocalDpi xmlns:a14="http://schemas.microsoft.com/office/drawing/2010/main"/>
              </a:ext>
            </a:extLst>
          </a:blip>
          <a:srcRect/>
          <a:stretch/>
        </p:blipFill>
        <p:spPr>
          <a:xfrm>
            <a:off x="416337" y="378090"/>
            <a:ext cx="2382105" cy="1891088"/>
          </a:xfrm>
          <a:prstGeom prst="hexagon">
            <a:avLst/>
          </a:prstGeom>
          <a:solidFill>
            <a:schemeClr val="accent5"/>
          </a:solidFill>
          <a:effectLst>
            <a:outerShdw blurRad="50800" dist="38100" dir="2700000" algn="tl" rotWithShape="0">
              <a:prstClr val="black">
                <a:alpha val="40000"/>
              </a:prstClr>
            </a:outerShdw>
          </a:effectLst>
        </p:spPr>
      </p:pic>
      <p:pic>
        <p:nvPicPr>
          <p:cNvPr id="19" name="Picture Placeholder 35" descr="Woman holding white mug">
            <a:hlinkClick r:id="" action="ppaction://noaction"/>
            <a:extLst>
              <a:ext uri="{FF2B5EF4-FFF2-40B4-BE49-F238E27FC236}">
                <a16:creationId xmlns:a16="http://schemas.microsoft.com/office/drawing/2014/main" id="{E803A20E-817C-4657-95C3-8BA2A56190D4}"/>
              </a:ext>
            </a:extLst>
          </p:cNvPr>
          <p:cNvPicPr>
            <a:picLocks/>
          </p:cNvPicPr>
          <p:nvPr/>
        </p:nvPicPr>
        <p:blipFill>
          <a:blip r:embed="rId10" cstate="screen">
            <a:extLst>
              <a:ext uri="{28A0092B-C50C-407E-A947-70E740481C1C}">
                <a14:useLocalDpi xmlns:a14="http://schemas.microsoft.com/office/drawing/2010/main"/>
              </a:ext>
            </a:extLst>
          </a:blip>
          <a:srcRect/>
          <a:stretch/>
        </p:blipFill>
        <p:spPr>
          <a:xfrm>
            <a:off x="3248865"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20" name="Picture Placeholder 37" descr="A hand holding a plant">
            <a:hlinkClick r:id="" action="ppaction://noaction"/>
            <a:extLst>
              <a:ext uri="{FF2B5EF4-FFF2-40B4-BE49-F238E27FC236}">
                <a16:creationId xmlns:a16="http://schemas.microsoft.com/office/drawing/2014/main" id="{09193A03-6F4D-48D6-BF05-C7B099743CEC}"/>
              </a:ext>
            </a:extLst>
          </p:cNvPr>
          <p:cNvPicPr>
            <a:picLocks/>
          </p:cNvPicPr>
          <p:nvPr/>
        </p:nvPicPr>
        <p:blipFill>
          <a:blip r:embed="rId11" cstate="screen">
            <a:extLst>
              <a:ext uri="{28A0092B-C50C-407E-A947-70E740481C1C}">
                <a14:useLocalDpi xmlns:a14="http://schemas.microsoft.com/office/drawing/2010/main"/>
              </a:ext>
            </a:extLst>
          </a:blip>
          <a:srcRect/>
          <a:stretch/>
        </p:blipFill>
        <p:spPr>
          <a:xfrm>
            <a:off x="6085874" y="3830232"/>
            <a:ext cx="2382105" cy="1891088"/>
          </a:xfrm>
          <a:prstGeom prst="hexagon">
            <a:avLst/>
          </a:prstGeom>
          <a:solidFill>
            <a:schemeClr val="accent5"/>
          </a:solidFill>
          <a:effectLst>
            <a:outerShdw blurRad="50800" dist="38100" dir="2700000" algn="tl" rotWithShape="0">
              <a:prstClr val="black">
                <a:alpha val="40000"/>
              </a:prstClr>
            </a:outerShdw>
          </a:effectLst>
        </p:spPr>
      </p:pic>
      <p:sp>
        <p:nvSpPr>
          <p:cNvPr id="21" name="Text Placeholder 40">
            <a:extLst>
              <a:ext uri="{FF2B5EF4-FFF2-40B4-BE49-F238E27FC236}">
                <a16:creationId xmlns:a16="http://schemas.microsoft.com/office/drawing/2014/main" id="{CB9F3A45-961F-4DC9-B2EA-9683321F3797}"/>
              </a:ext>
            </a:extLst>
          </p:cNvPr>
          <p:cNvSpPr txBox="1">
            <a:spLocks/>
          </p:cNvSpPr>
          <p:nvPr/>
        </p:nvSpPr>
        <p:spPr>
          <a:xfrm>
            <a:off x="381000" y="5953126"/>
            <a:ext cx="2409825" cy="79057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Teaching</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Text Placeholder 44">
            <a:extLst>
              <a:ext uri="{FF2B5EF4-FFF2-40B4-BE49-F238E27FC236}">
                <a16:creationId xmlns:a16="http://schemas.microsoft.com/office/drawing/2014/main" id="{AB03B102-CF94-4060-956D-D2A510046B14}"/>
              </a:ext>
            </a:extLst>
          </p:cNvPr>
          <p:cNvSpPr txBox="1">
            <a:spLocks/>
          </p:cNvSpPr>
          <p:nvPr/>
        </p:nvSpPr>
        <p:spPr>
          <a:xfrm>
            <a:off x="5736150" y="5946870"/>
            <a:ext cx="3081552" cy="52356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Professional Growth</a:t>
            </a:r>
          </a:p>
        </p:txBody>
      </p:sp>
      <p:sp>
        <p:nvSpPr>
          <p:cNvPr id="23" name="Text Placeholder 46">
            <a:extLst>
              <a:ext uri="{FF2B5EF4-FFF2-40B4-BE49-F238E27FC236}">
                <a16:creationId xmlns:a16="http://schemas.microsoft.com/office/drawing/2014/main" id="{82BB0312-565D-4B95-A3E1-4FC6BFBFA72F}"/>
              </a:ext>
            </a:extLst>
          </p:cNvPr>
          <p:cNvSpPr txBox="1">
            <a:spLocks/>
          </p:cNvSpPr>
          <p:nvPr/>
        </p:nvSpPr>
        <p:spPr>
          <a:xfrm>
            <a:off x="2780564" y="2647381"/>
            <a:ext cx="3323188" cy="617301"/>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Owning a Business</a:t>
            </a:r>
          </a:p>
        </p:txBody>
      </p:sp>
      <p:pic>
        <p:nvPicPr>
          <p:cNvPr id="24" name="Picture Placeholder 37" descr="Group of standing people looking at whiteboard on classroom wall, man wearing glasses holding whiteboard marker and writing">
            <a:hlinkClick r:id="" action="ppaction://noaction"/>
            <a:extLst>
              <a:ext uri="{FF2B5EF4-FFF2-40B4-BE49-F238E27FC236}">
                <a16:creationId xmlns:a16="http://schemas.microsoft.com/office/drawing/2014/main" id="{1BE715D5-A60B-4C9D-818B-B07D4F0A7D94}"/>
              </a:ext>
            </a:extLst>
          </p:cNvPr>
          <p:cNvPicPr>
            <a:picLocks/>
          </p:cNvPicPr>
          <p:nvPr/>
        </p:nvPicPr>
        <p:blipFill>
          <a:blip r:embed="rId12" cstate="screen">
            <a:extLst>
              <a:ext uri="{28A0092B-C50C-407E-A947-70E740481C1C}">
                <a14:useLocalDpi xmlns:a14="http://schemas.microsoft.com/office/drawing/2010/main"/>
              </a:ext>
            </a:extLst>
          </a:blip>
          <a:srcRect/>
          <a:stretch/>
        </p:blipFill>
        <p:spPr>
          <a:xfrm>
            <a:off x="414097" y="3830713"/>
            <a:ext cx="2386584" cy="1891088"/>
          </a:xfrm>
          <a:prstGeom prst="hexagon">
            <a:avLst/>
          </a:prstGeom>
          <a:solidFill>
            <a:schemeClr val="accent5"/>
          </a:solidFill>
          <a:effectLst>
            <a:outerShdw blurRad="50800" dist="38100" dir="2700000" algn="tl" rotWithShape="0">
              <a:prstClr val="black">
                <a:alpha val="40000"/>
              </a:prstClr>
            </a:outerShdw>
          </a:effectLst>
        </p:spPr>
      </p:pic>
      <p:sp>
        <p:nvSpPr>
          <p:cNvPr id="25" name="Text Placeholder 46">
            <a:extLst>
              <a:ext uri="{FF2B5EF4-FFF2-40B4-BE49-F238E27FC236}">
                <a16:creationId xmlns:a16="http://schemas.microsoft.com/office/drawing/2014/main" id="{DC38962C-3EE5-4B0C-BD05-E778AA8B707E}"/>
              </a:ext>
            </a:extLst>
          </p:cNvPr>
          <p:cNvSpPr txBox="1">
            <a:spLocks/>
          </p:cNvSpPr>
          <p:nvPr/>
        </p:nvSpPr>
        <p:spPr>
          <a:xfrm>
            <a:off x="3039261" y="5952163"/>
            <a:ext cx="2775009" cy="523564"/>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Work / Life Balance</a:t>
            </a:r>
          </a:p>
        </p:txBody>
      </p:sp>
    </p:spTree>
    <p:extLst>
      <p:ext uri="{BB962C8B-B14F-4D97-AF65-F5344CB8AC3E}">
        <p14:creationId xmlns:p14="http://schemas.microsoft.com/office/powerpoint/2010/main" val="1514157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716462" cy="1562959"/>
          </a:xfrm>
        </p:spPr>
        <p:txBody>
          <a:bodyPr vert="horz" wrap="square" lIns="0" tIns="0" rIns="0" bIns="0" rtlCol="0" anchor="t" anchorCtr="0">
            <a:normAutofit/>
          </a:bodyPr>
          <a:lstStyle/>
          <a:p>
            <a:r>
              <a:rPr lang="en-US" kern="1200">
                <a:solidFill>
                  <a:schemeClr val="tx1"/>
                </a:solidFill>
                <a:latin typeface="Arial" panose="020B0604020202020204" pitchFamily="34" charset="0"/>
                <a:ea typeface="Roboto" panose="02000000000000000000" pitchFamily="2" charset="0"/>
                <a:cs typeface="Arial" panose="020B0604020202020204" pitchFamily="34" charset="0"/>
              </a:rPr>
              <a:t>Accounting is money.</a:t>
            </a:r>
          </a:p>
        </p:txBody>
      </p:sp>
      <p:pic>
        <p:nvPicPr>
          <p:cNvPr id="3" name="Picture 2" descr="Pile of American dollar banknotes">
            <a:extLst>
              <a:ext uri="{FF2B5EF4-FFF2-40B4-BE49-F238E27FC236}">
                <a16:creationId xmlns:a16="http://schemas.microsoft.com/office/drawing/2014/main" id="{65E70C52-7A5B-466F-A514-B233211AE2A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
            <a:ext cx="12191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880404" y="4359058"/>
            <a:ext cx="5760733" cy="1712401"/>
          </a:xfrm>
        </p:spPr>
        <p:txBody>
          <a:bodyPr vert="horz" wrap="square" lIns="0" tIns="0" rIns="0" bIns="0" rtlCol="0" anchor="t">
            <a:noAutofit/>
          </a:bodyPr>
          <a:lstStyle/>
          <a:p>
            <a:r>
              <a:rPr lang="en-US">
                <a:solidFill>
                  <a:srgbClr val="FFFFFF"/>
                </a:solidFill>
                <a:latin typeface="Arial" panose="020B0604020202020204" pitchFamily="34" charset="0"/>
                <a:cs typeface="Arial" panose="020B0604020202020204" pitchFamily="34" charset="0"/>
              </a:rPr>
              <a:t>Accounting isn’t math. It’s money.</a:t>
            </a:r>
          </a:p>
          <a:p>
            <a:r>
              <a:rPr lang="en-US">
                <a:solidFill>
                  <a:srgbClr val="FFFFFF"/>
                </a:solidFill>
                <a:latin typeface="Arial" panose="020B0604020202020204" pitchFamily="34" charset="0"/>
                <a:cs typeface="Arial" panose="020B0604020202020204" pitchFamily="34" charset="0"/>
              </a:rPr>
              <a:t>Accountants are the backbone of the business world and keep finances in check – for everyone. </a:t>
            </a:r>
          </a:p>
        </p:txBody>
      </p:sp>
      <p:pic>
        <p:nvPicPr>
          <p:cNvPr id="4" name="Picture 3" descr="A black and white logo&#10;&#10;Description automatically generated">
            <a:extLst>
              <a:ext uri="{FF2B5EF4-FFF2-40B4-BE49-F238E27FC236}">
                <a16:creationId xmlns:a16="http://schemas.microsoft.com/office/drawing/2014/main" id="{F2913971-358C-7448-1C98-925DA967BE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4074728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20" name="Freeform: Shape 19">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Oval 20">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Freeform: Shape 22">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5" name="Rectangle 24">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8500"/>
            <a:ext cx="4500562" cy="1562959"/>
          </a:xfrm>
        </p:spPr>
        <p:txBody>
          <a:bodyPr vert="horz" wrap="square" lIns="0" tIns="0" rIns="0" bIns="0" rtlCol="0" anchor="t" anchorCtr="0">
            <a:normAutofit fontScale="90000"/>
          </a:bodyPr>
          <a:lstStyle/>
          <a:p>
            <a:pPr>
              <a:lnSpc>
                <a:spcPct val="100000"/>
              </a:lnSpc>
            </a:pPr>
            <a:r>
              <a:rPr lang="en-US" sz="4400">
                <a:latin typeface="Arial" panose="020B0604020202020204" pitchFamily="34" charset="0"/>
                <a:cs typeface="Arial" panose="020B0604020202020204" pitchFamily="34" charset="0"/>
              </a:rPr>
              <a:t>Ryan Bartholomee, CPA, </a:t>
            </a:r>
            <a:r>
              <a:rPr lang="en-US" sz="4400" err="1">
                <a:latin typeface="Arial" panose="020B0604020202020204" pitchFamily="34" charset="0"/>
                <a:cs typeface="Arial" panose="020B0604020202020204" pitchFamily="34" charset="0"/>
              </a:rPr>
              <a:t>CGMA</a:t>
            </a:r>
            <a:endParaRPr lang="en-US" sz="4400" baseline="3000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701473"/>
            <a:ext cx="6373813" cy="1369986"/>
          </a:xfrm>
        </p:spPr>
        <p:txBody>
          <a:bodyPr vert="horz" wrap="square" lIns="0" tIns="0" rIns="0" bIns="0" rtlCol="0" anchor="t">
            <a:normAutofit/>
          </a:bodyPr>
          <a:lstStyle/>
          <a:p>
            <a:pPr marL="0" indent="0">
              <a:spcBef>
                <a:spcPts val="0"/>
              </a:spcBef>
            </a:pPr>
            <a:r>
              <a:rPr lang="en-US">
                <a:latin typeface="Arial" panose="020B0604020202020204" pitchFamily="34" charset="0"/>
                <a:cs typeface="Arial" panose="020B0604020202020204" pitchFamily="34" charset="0"/>
              </a:rPr>
              <a:t>Chief Financial Officer</a:t>
            </a:r>
          </a:p>
          <a:p>
            <a:pPr marL="0" indent="0">
              <a:spcBef>
                <a:spcPts val="0"/>
              </a:spcBef>
            </a:pPr>
            <a:r>
              <a:rPr lang="en-US">
                <a:latin typeface="Arial" panose="020B0604020202020204" pitchFamily="34" charset="0"/>
                <a:cs typeface="Arial" panose="020B0604020202020204" pitchFamily="34" charset="0"/>
              </a:rPr>
              <a:t>Shenandoah Petroleum Corporation</a:t>
            </a:r>
          </a:p>
        </p:txBody>
      </p:sp>
      <p:pic>
        <p:nvPicPr>
          <p:cNvPr id="11" name="Picture Placeholder 3">
            <a:extLst>
              <a:ext uri="{FF2B5EF4-FFF2-40B4-BE49-F238E27FC236}">
                <a16:creationId xmlns:a16="http://schemas.microsoft.com/office/drawing/2014/main" id="{EB77A312-D773-2F87-BDC9-AAD8D1C29E67}"/>
              </a:ext>
            </a:extLst>
          </p:cNvPr>
          <p:cNvPicPr>
            <a:picLocks noChangeAspect="1"/>
          </p:cNvPicPr>
          <p:nvPr/>
        </p:nvPicPr>
        <p:blipFill>
          <a:blip r:embed="rId3"/>
          <a:srcRect l="-462" t="7782" r="2947" b="30358"/>
          <a:stretch/>
        </p:blipFill>
        <p:spPr>
          <a:xfrm>
            <a:off x="-20548" y="0"/>
            <a:ext cx="4064379" cy="4063359"/>
          </a:xfrm>
          <a:prstGeom prst="rect">
            <a:avLst/>
          </a:prstGeom>
        </p:spPr>
      </p:pic>
      <p:pic>
        <p:nvPicPr>
          <p:cNvPr id="17" name="Picture 16" descr="View image">
            <a:extLst>
              <a:ext uri="{FF2B5EF4-FFF2-40B4-BE49-F238E27FC236}">
                <a16:creationId xmlns:a16="http://schemas.microsoft.com/office/drawing/2014/main" id="{F50A86EE-8EC0-50CA-FE10-FC7C6A8235EE}"/>
              </a:ext>
            </a:extLst>
          </p:cNvPr>
          <p:cNvPicPr>
            <a:picLocks noChangeAspect="1"/>
          </p:cNvPicPr>
          <p:nvPr/>
        </p:nvPicPr>
        <p:blipFill>
          <a:blip r:embed="rId4"/>
          <a:srcRect l="13249" r="6512"/>
          <a:stretch>
            <a:fillRect/>
          </a:stretch>
        </p:blipFill>
        <p:spPr>
          <a:xfrm>
            <a:off x="7870004" y="17981"/>
            <a:ext cx="4321996" cy="4039776"/>
          </a:xfrm>
          <a:prstGeom prst="rect">
            <a:avLst/>
          </a:prstGeom>
        </p:spPr>
      </p:pic>
      <p:pic>
        <p:nvPicPr>
          <p:cNvPr id="18" name="Picture 17" descr="May be an image of aircraft">
            <a:extLst>
              <a:ext uri="{FF2B5EF4-FFF2-40B4-BE49-F238E27FC236}">
                <a16:creationId xmlns:a16="http://schemas.microsoft.com/office/drawing/2014/main" id="{3E67935D-932F-5CFC-E6B3-7C70F1B5A2AA}"/>
              </a:ext>
            </a:extLst>
          </p:cNvPr>
          <p:cNvPicPr>
            <a:picLocks noChangeAspect="1"/>
          </p:cNvPicPr>
          <p:nvPr/>
        </p:nvPicPr>
        <p:blipFill>
          <a:blip r:embed="rId5"/>
          <a:srcRect l="17778" t="24719" r="-17778" b="16113"/>
          <a:stretch>
            <a:fillRect/>
          </a:stretch>
        </p:blipFill>
        <p:spPr>
          <a:xfrm>
            <a:off x="4043831" y="0"/>
            <a:ext cx="5143500" cy="4057757"/>
          </a:xfrm>
          <a:prstGeom prst="rect">
            <a:avLst/>
          </a:prstGeom>
        </p:spPr>
      </p:pic>
    </p:spTree>
    <p:extLst>
      <p:ext uri="{BB962C8B-B14F-4D97-AF65-F5344CB8AC3E}">
        <p14:creationId xmlns:p14="http://schemas.microsoft.com/office/powerpoint/2010/main" val="69882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kern="1200">
                <a:solidFill>
                  <a:schemeClr val="tx1"/>
                </a:solidFill>
                <a:latin typeface="Arial" panose="020B0604020202020204" pitchFamily="34" charset="0"/>
                <a:ea typeface="Roboto" panose="02000000000000000000" pitchFamily="2" charset="0"/>
                <a:cs typeface="Arial" panose="020B0604020202020204" pitchFamily="34" charset="0"/>
              </a:rPr>
              <a:t>Make an </a:t>
            </a:r>
            <a:br>
              <a:rPr lang="en-US" kern="1200">
                <a:solidFill>
                  <a:schemeClr val="tx1"/>
                </a:solidFill>
                <a:latin typeface="Arial" panose="020B0604020202020204" pitchFamily="34" charset="0"/>
                <a:ea typeface="Roboto" panose="02000000000000000000" pitchFamily="2" charset="0"/>
                <a:cs typeface="Arial" panose="020B0604020202020204" pitchFamily="34" charset="0"/>
              </a:rPr>
            </a:br>
            <a:r>
              <a:rPr lang="en-US" kern="1200">
                <a:solidFill>
                  <a:schemeClr val="tx1"/>
                </a:solidFill>
                <a:latin typeface="Arial" panose="020B0604020202020204" pitchFamily="34" charset="0"/>
                <a:ea typeface="Roboto" panose="02000000000000000000" pitchFamily="2" charset="0"/>
                <a:cs typeface="Arial" panose="020B0604020202020204" pitchFamily="34" charset="0"/>
              </a:rPr>
              <a:t>impact.</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246322"/>
            <a:ext cx="6373813" cy="1973799"/>
          </a:xfrm>
        </p:spPr>
        <p:txBody>
          <a:bodyPr vert="horz" wrap="square" lIns="0" tIns="0" rIns="0" bIns="0" rtlCol="0" anchor="t">
            <a:normAutofit fontScale="47500" lnSpcReduction="20000"/>
          </a:bodyPr>
          <a:lstStyle/>
          <a:p>
            <a:r>
              <a:rPr lang="en-US" sz="4200">
                <a:solidFill>
                  <a:srgbClr val="FFFFFF"/>
                </a:solidFill>
                <a:latin typeface="Arial" panose="020B0604020202020204" pitchFamily="34" charset="0"/>
                <a:cs typeface="Arial" panose="020B0604020202020204" pitchFamily="34" charset="0"/>
              </a:rPr>
              <a:t>Accountants can also give back to their community by helping their favorite charity make every dollar count.</a:t>
            </a:r>
          </a:p>
          <a:p>
            <a:r>
              <a:rPr lang="en-US" sz="4200">
                <a:solidFill>
                  <a:srgbClr val="FFFFFF"/>
                </a:solidFill>
                <a:latin typeface="Arial" panose="020B0604020202020204" pitchFamily="34" charset="0"/>
                <a:cs typeface="Arial" panose="020B0604020202020204" pitchFamily="34" charset="0"/>
              </a:rPr>
              <a:t>The new field in accounting is </a:t>
            </a:r>
            <a:r>
              <a:rPr lang="en-US" sz="4200" err="1">
                <a:solidFill>
                  <a:srgbClr val="FFFFFF"/>
                </a:solidFill>
                <a:latin typeface="Arial" panose="020B0604020202020204" pitchFamily="34" charset="0"/>
                <a:cs typeface="Arial" panose="020B0604020202020204" pitchFamily="34" charset="0"/>
              </a:rPr>
              <a:t>ESG</a:t>
            </a:r>
            <a:r>
              <a:rPr lang="en-US" sz="4200">
                <a:solidFill>
                  <a:srgbClr val="FFFFFF"/>
                </a:solidFill>
                <a:latin typeface="Arial" panose="020B0604020202020204" pitchFamily="34" charset="0"/>
                <a:cs typeface="Arial" panose="020B0604020202020204" pitchFamily="34" charset="0"/>
              </a:rPr>
              <a:t>: environmental, social and governance. Think carbon emission and climate change.</a:t>
            </a:r>
            <a:endParaRPr lang="en-US" sz="1600">
              <a:solidFill>
                <a:srgbClr val="FFFFFF"/>
              </a:solidFill>
              <a:latin typeface="Arial" panose="020B0604020202020204" pitchFamily="34" charset="0"/>
              <a:cs typeface="Arial" panose="020B0604020202020204" pitchFamily="34" charset="0"/>
            </a:endParaRPr>
          </a:p>
        </p:txBody>
      </p:sp>
      <p:pic>
        <p:nvPicPr>
          <p:cNvPr id="8" name="Picture 7" descr="A field of green grass with wind turbines in the distance&#10;&#10;Description automatically generated with low confidence">
            <a:extLst>
              <a:ext uri="{FF2B5EF4-FFF2-40B4-BE49-F238E27FC236}">
                <a16:creationId xmlns:a16="http://schemas.microsoft.com/office/drawing/2014/main" id="{00601380-39E6-4A9D-97E1-4EFC3F95A28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3808948"/>
          </a:xfrm>
          <a:prstGeom prst="rect">
            <a:avLst/>
          </a:prstGeom>
        </p:spPr>
      </p:pic>
    </p:spTree>
    <p:extLst>
      <p:ext uri="{BB962C8B-B14F-4D97-AF65-F5344CB8AC3E}">
        <p14:creationId xmlns:p14="http://schemas.microsoft.com/office/powerpoint/2010/main" val="4289110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1"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2"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3"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4"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6"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16" name="Picture 15" descr="A person wearing sunglasses and a brown jacket&#10;&#10;Description automatically generated">
            <a:extLst>
              <a:ext uri="{FF2B5EF4-FFF2-40B4-BE49-F238E27FC236}">
                <a16:creationId xmlns:a16="http://schemas.microsoft.com/office/drawing/2014/main" id="{D4A8C53A-13B4-ED9E-96F7-F3C920CF70B9}"/>
              </a:ext>
            </a:extLst>
          </p:cNvPr>
          <p:cNvPicPr>
            <a:picLocks noChangeAspect="1"/>
          </p:cNvPicPr>
          <p:nvPr/>
        </p:nvPicPr>
        <p:blipFill>
          <a:blip r:embed="rId3">
            <a:extLst>
              <a:ext uri="{28A0092B-C50C-407E-A947-70E740481C1C}">
                <a14:useLocalDpi xmlns:a14="http://schemas.microsoft.com/office/drawing/2010/main" val="0"/>
              </a:ext>
            </a:extLst>
          </a:blip>
          <a:srcRect l="25352" r="14105" b="3"/>
          <a:stretch/>
        </p:blipFill>
        <p:spPr>
          <a:xfrm>
            <a:off x="3044420" y="-2492"/>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7" name="Picture Placeholder 6" descr="A person in a suit and tie&#10;&#10;Description automatically generated">
            <a:extLst>
              <a:ext uri="{FF2B5EF4-FFF2-40B4-BE49-F238E27FC236}">
                <a16:creationId xmlns:a16="http://schemas.microsoft.com/office/drawing/2014/main" id="{5CC14E70-5152-DDE2-0148-A2765C0EE68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9636" r="9637" b="1"/>
          <a:stretch/>
        </p:blipFill>
        <p:spPr>
          <a:xfrm>
            <a:off x="-4800" y="0"/>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4" name="Picture 13" descr="A group of people posing for a photo&#10;&#10;Description automatically generated">
            <a:extLst>
              <a:ext uri="{FF2B5EF4-FFF2-40B4-BE49-F238E27FC236}">
                <a16:creationId xmlns:a16="http://schemas.microsoft.com/office/drawing/2014/main" id="{58BBC528-DEE8-0E56-0FB1-FED9A34E3839}"/>
              </a:ext>
            </a:extLst>
          </p:cNvPr>
          <p:cNvPicPr>
            <a:picLocks noChangeAspect="1"/>
          </p:cNvPicPr>
          <p:nvPr/>
        </p:nvPicPr>
        <p:blipFill>
          <a:blip r:embed="rId5">
            <a:extLst>
              <a:ext uri="{28A0092B-C50C-407E-A947-70E740481C1C}">
                <a14:useLocalDpi xmlns:a14="http://schemas.microsoft.com/office/drawing/2010/main" val="0"/>
              </a:ext>
            </a:extLst>
          </a:blip>
          <a:srcRect l="17049" r="22408" b="3"/>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0" name="Picture 9" descr="A group of people wearing helmets and goggles&#10;&#10;Description automatically generated">
            <a:extLst>
              <a:ext uri="{FF2B5EF4-FFF2-40B4-BE49-F238E27FC236}">
                <a16:creationId xmlns:a16="http://schemas.microsoft.com/office/drawing/2014/main" id="{8CC83E5F-F8CA-3715-082D-D6DC4D362078}"/>
              </a:ext>
            </a:extLst>
          </p:cNvPr>
          <p:cNvPicPr>
            <a:picLocks noChangeAspect="1"/>
          </p:cNvPicPr>
          <p:nvPr/>
        </p:nvPicPr>
        <p:blipFill>
          <a:blip r:embed="rId6">
            <a:extLst>
              <a:ext uri="{28A0092B-C50C-407E-A947-70E740481C1C}">
                <a14:useLocalDpi xmlns:a14="http://schemas.microsoft.com/office/drawing/2010/main" val="0"/>
              </a:ext>
            </a:extLst>
          </a:blip>
          <a:srcRect l="49262" t="2451" b="13746"/>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38" name="Rectangle 37">
            <a:extLst>
              <a:ext uri="{FF2B5EF4-FFF2-40B4-BE49-F238E27FC236}">
                <a16:creationId xmlns:a16="http://schemas.microsoft.com/office/drawing/2014/main" id="{34F32A54-C851-4ADC-B81A-DEE6F5A09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7200"/>
            <a:ext cx="4500562" cy="1562959"/>
          </a:xfrm>
        </p:spPr>
        <p:txBody>
          <a:bodyPr vert="horz" wrap="square" lIns="0" tIns="0" rIns="0" bIns="0" rtlCol="0" anchor="t" anchorCtr="0">
            <a:normAutofit/>
          </a:bodyPr>
          <a:lstStyle/>
          <a:p>
            <a:pPr>
              <a:lnSpc>
                <a:spcPct val="100000"/>
              </a:lnSpc>
            </a:pPr>
            <a:r>
              <a:rPr lang="en-US" kern="1200">
                <a:solidFill>
                  <a:schemeClr val="tx1"/>
                </a:solidFill>
                <a:latin typeface="Arial" panose="020B0604020202020204" pitchFamily="34" charset="0"/>
                <a:cs typeface="Arial" panose="020B0604020202020204" pitchFamily="34" charset="0"/>
              </a:rPr>
              <a:t>Omar Rodriguez, CPA</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507200"/>
            <a:ext cx="6373813" cy="1562959"/>
          </a:xfrm>
        </p:spPr>
        <p:txBody>
          <a:bodyPr vert="horz" wrap="square" lIns="0" tIns="0" rIns="0" bIns="0" rtlCol="0" anchor="t">
            <a:normAutofit/>
          </a:bodyPr>
          <a:lstStyle/>
          <a:p>
            <a:pPr marL="0" indent="0">
              <a:spcBef>
                <a:spcPts val="0"/>
              </a:spcBef>
            </a:pPr>
            <a:r>
              <a:rPr lang="en-US">
                <a:latin typeface="Arial" panose="020B0604020202020204" pitchFamily="34" charset="0"/>
                <a:cs typeface="Arial" panose="020B0604020202020204" pitchFamily="34" charset="0"/>
              </a:rPr>
              <a:t>Director, Sustainability Reporting and Assurance</a:t>
            </a:r>
          </a:p>
          <a:p>
            <a:pPr marL="0" indent="0">
              <a:spcBef>
                <a:spcPts val="0"/>
              </a:spcBef>
            </a:pPr>
            <a:r>
              <a:rPr lang="en-US">
                <a:latin typeface="Arial" panose="020B0604020202020204" pitchFamily="34" charset="0"/>
                <a:cs typeface="Arial" panose="020B0604020202020204" pitchFamily="34" charset="0"/>
              </a:rPr>
              <a:t>PwC</a:t>
            </a:r>
          </a:p>
        </p:txBody>
      </p:sp>
    </p:spTree>
    <p:extLst>
      <p:ext uri="{BB962C8B-B14F-4D97-AF65-F5344CB8AC3E}">
        <p14:creationId xmlns:p14="http://schemas.microsoft.com/office/powerpoint/2010/main" val="594299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1051551"/>
            <a:ext cx="3565524" cy="2384898"/>
          </a:xfrm>
        </p:spPr>
        <p:txBody>
          <a:bodyPr vert="horz" wrap="square" lIns="0" tIns="0" rIns="0" bIns="0" rtlCol="0" anchor="b" anchorCtr="0">
            <a:normAutofit/>
          </a:bodyPr>
          <a:lstStyle/>
          <a:p>
            <a:pPr>
              <a:lnSpc>
                <a:spcPct val="100000"/>
              </a:lnSpc>
            </a:pPr>
            <a:r>
              <a:rPr lang="en-US" kern="1200">
                <a:solidFill>
                  <a:schemeClr val="tx1"/>
                </a:solidFill>
                <a:latin typeface="Arial" panose="020B0604020202020204" pitchFamily="34" charset="0"/>
                <a:ea typeface="Roboto" panose="02000000000000000000" pitchFamily="2" charset="0"/>
                <a:cs typeface="Arial" panose="020B0604020202020204" pitchFamily="34" charset="0"/>
              </a:rPr>
              <a:t>Share your knowledge.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795387"/>
            <a:ext cx="3565525" cy="2011062"/>
          </a:xfrm>
        </p:spPr>
        <p:txBody>
          <a:bodyPr vert="horz" wrap="square" lIns="0" tIns="0" rIns="0" bIns="0" rtlCol="0">
            <a:normAutofit fontScale="85000" lnSpcReduction="20000"/>
          </a:bodyPr>
          <a:lstStyle/>
          <a:p>
            <a:pPr>
              <a:lnSpc>
                <a:spcPct val="100000"/>
              </a:lnSpc>
            </a:pPr>
            <a:endParaRPr lang="en-US" kern="1200">
              <a:latin typeface="+mn-lt"/>
              <a:ea typeface="+mn-ea"/>
              <a:cs typeface="+mn-cs"/>
            </a:endParaRPr>
          </a:p>
          <a:p>
            <a:pPr>
              <a:lnSpc>
                <a:spcPct val="100000"/>
              </a:lnSpc>
            </a:pPr>
            <a:r>
              <a:rPr lang="en-US" sz="2400" kern="1200">
                <a:solidFill>
                  <a:srgbClr val="FFFFFF"/>
                </a:solidFill>
                <a:latin typeface="Arial" panose="020B0604020202020204" pitchFamily="34" charset="0"/>
                <a:cs typeface="Arial" panose="020B0604020202020204" pitchFamily="34" charset="0"/>
              </a:rPr>
              <a:t>Whether tutoring, teaching, or being a consultant for a large company, there are many individuals that can benefit from a conversation with an accountant.</a:t>
            </a:r>
          </a:p>
        </p:txBody>
      </p:sp>
      <p:pic>
        <p:nvPicPr>
          <p:cNvPr id="6" name="Picture 5" descr="Group of standing people looking at whiteboard on classroom wall, man wearing glasses holding whiteboard marker and writing">
            <a:extLst>
              <a:ext uri="{FF2B5EF4-FFF2-40B4-BE49-F238E27FC236}">
                <a16:creationId xmlns:a16="http://schemas.microsoft.com/office/drawing/2014/main" id="{08703F44-D891-48B7-9771-04B7CE5C5B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Tree>
    <p:extLst>
      <p:ext uri="{BB962C8B-B14F-4D97-AF65-F5344CB8AC3E}">
        <p14:creationId xmlns:p14="http://schemas.microsoft.com/office/powerpoint/2010/main" val="4066140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5" name="Group 64">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66" name="Freeform: Shape 65">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7" name="Oval 66">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8" name="Oval 67">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9" name="Freeform: Shape 68">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71" name="Rectangle 70">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8500"/>
            <a:ext cx="4500562" cy="1562959"/>
          </a:xfrm>
        </p:spPr>
        <p:txBody>
          <a:bodyPr vert="horz" wrap="square" lIns="0" tIns="0" rIns="0" bIns="0" rtlCol="0" anchor="t" anchorCtr="0">
            <a:normAutofit/>
          </a:bodyPr>
          <a:lstStyle/>
          <a:p>
            <a:pPr>
              <a:lnSpc>
                <a:spcPct val="100000"/>
              </a:lnSpc>
            </a:pPr>
            <a:r>
              <a:rPr lang="en-US">
                <a:latin typeface="Arial" panose="020B0604020202020204" pitchFamily="34" charset="0"/>
                <a:cs typeface="Arial" panose="020B0604020202020204" pitchFamily="34" charset="0"/>
              </a:rPr>
              <a:t>Tracie Miller, PhD, CPA</a:t>
            </a:r>
          </a:p>
        </p:txBody>
      </p:sp>
      <p:pic>
        <p:nvPicPr>
          <p:cNvPr id="8" name="Picture Placeholder 7">
            <a:extLst>
              <a:ext uri="{FF2B5EF4-FFF2-40B4-BE49-F238E27FC236}">
                <a16:creationId xmlns:a16="http://schemas.microsoft.com/office/drawing/2014/main" id="{8868CC33-2402-6A0A-5100-A93D20882E6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467" b="3467"/>
          <a:stretch/>
        </p:blipFill>
        <p:spPr>
          <a:xfrm>
            <a:off x="20" y="1"/>
            <a:ext cx="4064380" cy="3782578"/>
          </a:xfrm>
          <a:custGeom>
            <a:avLst/>
            <a:gdLst/>
            <a:ahLst/>
            <a:cxnLst/>
            <a:rect l="l" t="t" r="r" b="b"/>
            <a:pathLst>
              <a:path w="4064400" h="3782578">
                <a:moveTo>
                  <a:pt x="0" y="0"/>
                </a:moveTo>
                <a:lnTo>
                  <a:pt x="4064400" y="0"/>
                </a:lnTo>
                <a:lnTo>
                  <a:pt x="4064400" y="3782578"/>
                </a:lnTo>
                <a:lnTo>
                  <a:pt x="0" y="3782578"/>
                </a:lnTo>
                <a:close/>
              </a:path>
            </a:pathLst>
          </a:custGeom>
        </p:spPr>
      </p:pic>
      <p:pic>
        <p:nvPicPr>
          <p:cNvPr id="13" name="Picture 12" descr="A person standing next to a sign&#10;&#10;Description automatically generated">
            <a:extLst>
              <a:ext uri="{FF2B5EF4-FFF2-40B4-BE49-F238E27FC236}">
                <a16:creationId xmlns:a16="http://schemas.microsoft.com/office/drawing/2014/main" id="{64D73AB7-DB8C-C5FD-0F17-C038CB749D14}"/>
              </a:ext>
            </a:extLst>
          </p:cNvPr>
          <p:cNvPicPr>
            <a:picLocks noChangeAspect="1"/>
          </p:cNvPicPr>
          <p:nvPr/>
        </p:nvPicPr>
        <p:blipFill>
          <a:blip r:embed="rId4">
            <a:extLst>
              <a:ext uri="{28A0092B-C50C-407E-A947-70E740481C1C}">
                <a14:useLocalDpi xmlns:a14="http://schemas.microsoft.com/office/drawing/2010/main" val="0"/>
              </a:ext>
            </a:extLst>
          </a:blip>
          <a:srcRect l="15" t="16804" r="-15" b="13395"/>
          <a:stretch/>
        </p:blipFill>
        <p:spPr>
          <a:xfrm>
            <a:off x="4063800" y="1"/>
            <a:ext cx="4064400" cy="3782578"/>
          </a:xfrm>
          <a:custGeom>
            <a:avLst/>
            <a:gdLst/>
            <a:ahLst/>
            <a:cxnLst/>
            <a:rect l="l" t="t" r="r" b="b"/>
            <a:pathLst>
              <a:path w="4064400" h="3782578">
                <a:moveTo>
                  <a:pt x="0" y="0"/>
                </a:moveTo>
                <a:lnTo>
                  <a:pt x="4064400" y="0"/>
                </a:lnTo>
                <a:lnTo>
                  <a:pt x="4064400" y="3782578"/>
                </a:lnTo>
                <a:lnTo>
                  <a:pt x="0" y="3782578"/>
                </a:lnTo>
                <a:close/>
              </a:path>
            </a:pathLst>
          </a:custGeom>
        </p:spPr>
      </p:pic>
      <p:pic>
        <p:nvPicPr>
          <p:cNvPr id="11" name="Picture 10" descr="A group of people posing for a photo&#10;&#10;Description automatically generated">
            <a:extLst>
              <a:ext uri="{FF2B5EF4-FFF2-40B4-BE49-F238E27FC236}">
                <a16:creationId xmlns:a16="http://schemas.microsoft.com/office/drawing/2014/main" id="{F83C2977-6906-4A97-7FB9-EB08CFA9B504}"/>
              </a:ext>
            </a:extLst>
          </p:cNvPr>
          <p:cNvPicPr>
            <a:picLocks noChangeAspect="1"/>
          </p:cNvPicPr>
          <p:nvPr/>
        </p:nvPicPr>
        <p:blipFill>
          <a:blip r:embed="rId5">
            <a:extLst>
              <a:ext uri="{28A0092B-C50C-407E-A947-70E740481C1C}">
                <a14:useLocalDpi xmlns:a14="http://schemas.microsoft.com/office/drawing/2010/main" val="0"/>
              </a:ext>
            </a:extLst>
          </a:blip>
          <a:srcRect l="4545" r="16479" b="1"/>
          <a:stretch/>
        </p:blipFill>
        <p:spPr>
          <a:xfrm>
            <a:off x="8127600" y="1"/>
            <a:ext cx="4064400" cy="3782578"/>
          </a:xfrm>
          <a:custGeom>
            <a:avLst/>
            <a:gdLst/>
            <a:ahLst/>
            <a:cxnLst/>
            <a:rect l="l" t="t" r="r" b="b"/>
            <a:pathLst>
              <a:path w="4064400" h="3782578">
                <a:moveTo>
                  <a:pt x="0" y="0"/>
                </a:moveTo>
                <a:lnTo>
                  <a:pt x="4064400" y="0"/>
                </a:lnTo>
                <a:lnTo>
                  <a:pt x="4064400" y="3782578"/>
                </a:lnTo>
                <a:lnTo>
                  <a:pt x="0" y="3782578"/>
                </a:lnTo>
                <a:close/>
              </a:path>
            </a:pathLst>
          </a:custGeo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508500"/>
            <a:ext cx="6373813" cy="1562959"/>
          </a:xfrm>
        </p:spPr>
        <p:txBody>
          <a:bodyPr vert="horz" wrap="square" lIns="0" tIns="0" rIns="0" bIns="0" rtlCol="0" anchor="t">
            <a:normAutofit/>
          </a:bodyPr>
          <a:lstStyle/>
          <a:p>
            <a:pPr marL="0" indent="0">
              <a:spcBef>
                <a:spcPts val="0"/>
              </a:spcBef>
            </a:pPr>
            <a:r>
              <a:rPr lang="en-US">
                <a:latin typeface="Arial" panose="020B0604020202020204" pitchFamily="34" charset="0"/>
                <a:cs typeface="Arial" panose="020B0604020202020204" pitchFamily="34" charset="0"/>
              </a:rPr>
              <a:t>Program Chair </a:t>
            </a:r>
          </a:p>
          <a:p>
            <a:pPr marL="0" indent="0">
              <a:spcBef>
                <a:spcPts val="0"/>
              </a:spcBef>
            </a:pPr>
            <a:r>
              <a:rPr lang="en-US">
                <a:latin typeface="Arial" panose="020B0604020202020204" pitchFamily="34" charset="0"/>
                <a:cs typeface="Arial" panose="020B0604020202020204" pitchFamily="34" charset="0"/>
              </a:rPr>
              <a:t>Franklin University</a:t>
            </a:r>
          </a:p>
        </p:txBody>
      </p:sp>
    </p:spTree>
    <p:extLst>
      <p:ext uri="{BB962C8B-B14F-4D97-AF65-F5344CB8AC3E}">
        <p14:creationId xmlns:p14="http://schemas.microsoft.com/office/powerpoint/2010/main" val="723724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4" name="Group 2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5" name="Freeform: Shape 24">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6" name="Freeform: Shape 25">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0" name="Rectangle 29">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7" name="Picture 6">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2" name="Rectangle 31">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7859713"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298755"/>
            <a:ext cx="3565524" cy="2887174"/>
          </a:xfrm>
        </p:spPr>
        <p:txBody>
          <a:bodyPr vert="horz" wrap="square" lIns="0" tIns="0" rIns="0" bIns="0" rtlCol="0" anchor="b" anchorCtr="0">
            <a:normAutofit/>
          </a:bodyPr>
          <a:lstStyle/>
          <a:p>
            <a:pPr>
              <a:lnSpc>
                <a:spcPct val="100000"/>
              </a:lnSpc>
            </a:pPr>
            <a:r>
              <a:rPr lang="en-US" kern="1200">
                <a:solidFill>
                  <a:schemeClr val="tx1"/>
                </a:solidFill>
                <a:latin typeface="Arial" panose="020B0604020202020204" pitchFamily="34" charset="0"/>
                <a:ea typeface="Roboto" panose="02000000000000000000" pitchFamily="2" charset="0"/>
                <a:cs typeface="Arial" panose="020B0604020202020204" pitchFamily="34" charset="0"/>
              </a:rPr>
              <a:t>Travel the world.</a:t>
            </a:r>
          </a:p>
        </p:txBody>
      </p:sp>
      <p:sp>
        <p:nvSpPr>
          <p:cNvPr id="34" name="Rectangle 33">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569007"/>
            <a:ext cx="3565525" cy="2523817"/>
          </a:xfrm>
        </p:spPr>
        <p:txBody>
          <a:bodyPr vert="horz" wrap="square" lIns="0" tIns="0" rIns="0" bIns="0" rtlCol="0">
            <a:normAutofit/>
          </a:bodyPr>
          <a:lstStyle/>
          <a:p>
            <a:pPr>
              <a:lnSpc>
                <a:spcPct val="100000"/>
              </a:lnSpc>
            </a:pPr>
            <a:r>
              <a:rPr lang="en-US" kern="1200">
                <a:solidFill>
                  <a:srgbClr val="FFFFFF"/>
                </a:solidFill>
                <a:latin typeface="Arial" panose="020B0604020202020204" pitchFamily="34" charset="0"/>
                <a:cs typeface="Arial" panose="020B0604020202020204" pitchFamily="34" charset="0"/>
              </a:rPr>
              <a:t>CPAs meet their clients where they are. </a:t>
            </a:r>
          </a:p>
          <a:p>
            <a:pPr>
              <a:lnSpc>
                <a:spcPct val="100000"/>
              </a:lnSpc>
            </a:pPr>
            <a:r>
              <a:rPr lang="en-US" kern="1200">
                <a:solidFill>
                  <a:srgbClr val="FFFFFF"/>
                </a:solidFill>
                <a:latin typeface="Arial" panose="020B0604020202020204" pitchFamily="34" charset="0"/>
                <a:cs typeface="Arial" panose="020B0604020202020204" pitchFamily="34" charset="0"/>
              </a:rPr>
              <a:t>That means opportunities for travel for you!</a:t>
            </a:r>
          </a:p>
        </p:txBody>
      </p:sp>
      <p:sp>
        <p:nvSpPr>
          <p:cNvPr id="29" name="Arrow: Right 28">
            <a:hlinkClick r:id="rId4" action="ppaction://hlinksldjump"/>
            <a:extLst>
              <a:ext uri="{FF2B5EF4-FFF2-40B4-BE49-F238E27FC236}">
                <a16:creationId xmlns:a16="http://schemas.microsoft.com/office/drawing/2014/main" id="{7DAB8D8C-7365-4E29-A90A-0D650AD37350}"/>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807181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58" name="Freeform: Shape 57">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59" name="Oval 58">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0" name="Oval 59">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1" name="Freeform: Shape 60">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63" name="Rectangle 62">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15" name="Picture 14" descr="A person smiling at the camera&#10;&#10;Description automatically generated">
            <a:extLst>
              <a:ext uri="{FF2B5EF4-FFF2-40B4-BE49-F238E27FC236}">
                <a16:creationId xmlns:a16="http://schemas.microsoft.com/office/drawing/2014/main" id="{BD34C56C-76EA-F520-5151-443375416756}"/>
              </a:ext>
            </a:extLst>
          </p:cNvPr>
          <p:cNvPicPr>
            <a:picLocks noChangeAspect="1"/>
          </p:cNvPicPr>
          <p:nvPr/>
        </p:nvPicPr>
        <p:blipFill>
          <a:blip r:embed="rId3">
            <a:extLst>
              <a:ext uri="{28A0092B-C50C-407E-A947-70E740481C1C}">
                <a14:useLocalDpi xmlns:a14="http://schemas.microsoft.com/office/drawing/2010/main" val="0"/>
              </a:ext>
            </a:extLst>
          </a:blip>
          <a:srcRect l="1262" r="18012" b="1"/>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7" name="Picture 26" descr="A person and person posing for a picture in front of a red pagoda&#10;&#10;Description automatically generated">
            <a:extLst>
              <a:ext uri="{FF2B5EF4-FFF2-40B4-BE49-F238E27FC236}">
                <a16:creationId xmlns:a16="http://schemas.microsoft.com/office/drawing/2014/main" id="{9D26C60A-3F25-E4B2-8727-F3AD3D096906}"/>
              </a:ext>
            </a:extLst>
          </p:cNvPr>
          <p:cNvPicPr>
            <a:picLocks noChangeAspect="1"/>
          </p:cNvPicPr>
          <p:nvPr/>
        </p:nvPicPr>
        <p:blipFill>
          <a:blip r:embed="rId4">
            <a:extLst>
              <a:ext uri="{28A0092B-C50C-407E-A947-70E740481C1C}">
                <a14:useLocalDpi xmlns:a14="http://schemas.microsoft.com/office/drawing/2010/main" val="0"/>
              </a:ext>
            </a:extLst>
          </a:blip>
          <a:srcRect l="9392" t="24427" r="9264"/>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9" name="Picture Placeholder 8" descr="A group of people posing for a photo&#10;&#10;Description automatically generated">
            <a:extLst>
              <a:ext uri="{FF2B5EF4-FFF2-40B4-BE49-F238E27FC236}">
                <a16:creationId xmlns:a16="http://schemas.microsoft.com/office/drawing/2014/main" id="{CCA7D49A-E539-A4F0-6E10-26798242CBED}"/>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9566" t="1" b="1"/>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30" name="Picture 29" descr="A person standing on a street&#10;&#10;Description automatically generated">
            <a:extLst>
              <a:ext uri="{FF2B5EF4-FFF2-40B4-BE49-F238E27FC236}">
                <a16:creationId xmlns:a16="http://schemas.microsoft.com/office/drawing/2014/main" id="{EE816485-48F0-8AE2-AA40-2F8DF15AE4F7}"/>
              </a:ext>
            </a:extLst>
          </p:cNvPr>
          <p:cNvPicPr>
            <a:picLocks noChangeAspect="1"/>
          </p:cNvPicPr>
          <p:nvPr/>
        </p:nvPicPr>
        <p:blipFill>
          <a:blip r:embed="rId6">
            <a:extLst>
              <a:ext uri="{28A0092B-C50C-407E-A947-70E740481C1C}">
                <a14:useLocalDpi xmlns:a14="http://schemas.microsoft.com/office/drawing/2010/main" val="0"/>
              </a:ext>
            </a:extLst>
          </a:blip>
          <a:srcRect l="7899" t="8864" r="20957" b="25040"/>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65" name="Rectangle 64">
            <a:extLst>
              <a:ext uri="{FF2B5EF4-FFF2-40B4-BE49-F238E27FC236}">
                <a16:creationId xmlns:a16="http://schemas.microsoft.com/office/drawing/2014/main" id="{34F32A54-C851-4ADC-B81A-DEE6F5A09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7200"/>
            <a:ext cx="4500562" cy="1562959"/>
          </a:xfrm>
        </p:spPr>
        <p:txBody>
          <a:bodyPr vert="horz" wrap="square" lIns="0" tIns="0" rIns="0" bIns="0" rtlCol="0" anchor="t" anchorCtr="0">
            <a:normAutofit fontScale="90000"/>
          </a:bodyPr>
          <a:lstStyle/>
          <a:p>
            <a:pPr>
              <a:lnSpc>
                <a:spcPct val="100000"/>
              </a:lnSpc>
            </a:pPr>
            <a:r>
              <a:rPr lang="en-US" sz="4400" kern="1200">
                <a:solidFill>
                  <a:schemeClr val="tx1"/>
                </a:solidFill>
                <a:latin typeface="Arial" panose="020B0604020202020204" pitchFamily="34" charset="0"/>
                <a:cs typeface="Arial" panose="020B0604020202020204" pitchFamily="34" charset="0"/>
              </a:rPr>
              <a:t>Sheila Enriquez, JD, CPA, CFF, CVA</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507200"/>
            <a:ext cx="6373813" cy="1562959"/>
          </a:xfrm>
        </p:spPr>
        <p:txBody>
          <a:bodyPr vert="horz" wrap="square" lIns="0" tIns="0" rIns="0" bIns="0" rtlCol="0" anchor="t">
            <a:normAutofit/>
          </a:bodyPr>
          <a:lstStyle/>
          <a:p>
            <a:pPr marL="0" indent="0">
              <a:spcBef>
                <a:spcPts val="0"/>
              </a:spcBef>
            </a:pPr>
            <a:r>
              <a:rPr lang="en-US"/>
              <a:t>Partner Emeritus and Senior Advisor</a:t>
            </a:r>
          </a:p>
          <a:p>
            <a:pPr marL="0" indent="0">
              <a:spcBef>
                <a:spcPts val="0"/>
              </a:spcBef>
            </a:pPr>
            <a:r>
              <a:rPr lang="en-US"/>
              <a:t>Crowe</a:t>
            </a:r>
          </a:p>
        </p:txBody>
      </p:sp>
    </p:spTree>
    <p:extLst>
      <p:ext uri="{BB962C8B-B14F-4D97-AF65-F5344CB8AC3E}">
        <p14:creationId xmlns:p14="http://schemas.microsoft.com/office/powerpoint/2010/main" val="988793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a:latin typeface="Arial" panose="020B0604020202020204" pitchFamily="34" charset="0"/>
                <a:ea typeface="Roboto" panose="02000000000000000000" pitchFamily="2" charset="0"/>
                <a:cs typeface="Arial" panose="020B0604020202020204" pitchFamily="34" charset="0"/>
              </a:rPr>
              <a:t>Grow professionally.</a:t>
            </a:r>
          </a:p>
        </p:txBody>
      </p:sp>
      <p:pic>
        <p:nvPicPr>
          <p:cNvPr id="3" name="Picture 2" descr="A hand holding a plant">
            <a:extLst>
              <a:ext uri="{FF2B5EF4-FFF2-40B4-BE49-F238E27FC236}">
                <a16:creationId xmlns:a16="http://schemas.microsoft.com/office/drawing/2014/main" id="{652CC557-97DD-463A-A793-1001CA1EA9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0"/>
            <a:ext cx="12191980" cy="3989852"/>
          </a:xfrm>
          <a:custGeom>
            <a:avLst/>
            <a:gdLst/>
            <a:ahLst/>
            <a:cxnLst/>
            <a:rect l="l" t="t" r="r" b="b"/>
            <a:pathLst>
              <a:path w="4064400" h="3782578">
                <a:moveTo>
                  <a:pt x="0" y="0"/>
                </a:moveTo>
                <a:lnTo>
                  <a:pt x="4064400" y="0"/>
                </a:lnTo>
                <a:lnTo>
                  <a:pt x="4064400" y="3782578"/>
                </a:lnTo>
                <a:lnTo>
                  <a:pt x="0" y="3782578"/>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508500"/>
            <a:ext cx="6373813" cy="1562959"/>
          </a:xfrm>
        </p:spPr>
        <p:txBody>
          <a:bodyPr vert="horz" wrap="square" lIns="0" tIns="0" rIns="0" bIns="0" rtlCol="0" anchor="t">
            <a:normAutofit/>
          </a:bodyPr>
          <a:lstStyle/>
          <a:p>
            <a:r>
              <a:rPr lang="en-US">
                <a:solidFill>
                  <a:srgbClr val="FFFFFF"/>
                </a:solidFill>
                <a:latin typeface="Arial" panose="020B0604020202020204" pitchFamily="34" charset="0"/>
                <a:cs typeface="Arial" panose="020B0604020202020204" pitchFamily="34" charset="0"/>
              </a:rPr>
              <a:t>Your career growth is in your hands. </a:t>
            </a:r>
          </a:p>
          <a:p>
            <a:r>
              <a:rPr lang="en-US">
                <a:solidFill>
                  <a:srgbClr val="FFFFFF"/>
                </a:solidFill>
                <a:latin typeface="Arial" panose="020B0604020202020204" pitchFamily="34" charset="0"/>
                <a:cs typeface="Arial" panose="020B0604020202020204" pitchFamily="34" charset="0"/>
              </a:rPr>
              <a:t>As a CPA, you can go into any industry and change your path at any time.</a:t>
            </a:r>
          </a:p>
        </p:txBody>
      </p:sp>
    </p:spTree>
    <p:extLst>
      <p:ext uri="{BB962C8B-B14F-4D97-AF65-F5344CB8AC3E}">
        <p14:creationId xmlns:p14="http://schemas.microsoft.com/office/powerpoint/2010/main" val="1093553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8" name="Group 97">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99" name="Freeform: Shape 98">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0" name="Oval 99">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1" name="Oval 100">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2" name="Freeform: Shape 101">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104" name="Rectangle 103">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6" name="Picture 5">
            <a:extLst>
              <a:ext uri="{FF2B5EF4-FFF2-40B4-BE49-F238E27FC236}">
                <a16:creationId xmlns:a16="http://schemas.microsoft.com/office/drawing/2014/main" id="{8CDBD3C8-CA08-50A9-C973-409ACEE97361}"/>
              </a:ext>
            </a:extLst>
          </p:cNvPr>
          <p:cNvPicPr>
            <a:picLocks noChangeAspect="1"/>
          </p:cNvPicPr>
          <p:nvPr/>
        </p:nvPicPr>
        <p:blipFill>
          <a:blip r:embed="rId3">
            <a:extLst>
              <a:ext uri="{28A0092B-C50C-407E-A947-70E740481C1C}">
                <a14:useLocalDpi xmlns:a14="http://schemas.microsoft.com/office/drawing/2010/main" val="0"/>
              </a:ext>
            </a:extLst>
          </a:blip>
          <a:srcRect t="16189"/>
          <a:stretch>
            <a:fillRect/>
          </a:stretch>
        </p:blipFill>
        <p:spPr>
          <a:xfrm>
            <a:off x="3003295" y="-28378"/>
            <a:ext cx="6062732" cy="3810957"/>
          </a:xfrm>
          <a:prstGeom prst="rect">
            <a:avLst/>
          </a:prstGeom>
        </p:spPr>
      </p:pic>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8500"/>
            <a:ext cx="4092021" cy="1562959"/>
          </a:xfrm>
        </p:spPr>
        <p:txBody>
          <a:bodyPr vert="horz" wrap="square" lIns="0" tIns="0" rIns="0" bIns="0" rtlCol="0" anchor="t" anchorCtr="0">
            <a:normAutofit/>
          </a:bodyPr>
          <a:lstStyle/>
          <a:p>
            <a:pPr>
              <a:lnSpc>
                <a:spcPct val="100000"/>
              </a:lnSpc>
            </a:pPr>
            <a:r>
              <a:rPr lang="en-US">
                <a:latin typeface="Arial" panose="020B0604020202020204" pitchFamily="34" charset="0"/>
                <a:cs typeface="Arial" panose="020B0604020202020204" pitchFamily="34" charset="0"/>
              </a:rPr>
              <a:t>Billy Kelley, CPA</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508500"/>
            <a:ext cx="6373813" cy="1562959"/>
          </a:xfrm>
        </p:spPr>
        <p:txBody>
          <a:bodyPr vert="horz" wrap="square" lIns="0" tIns="0" rIns="0" bIns="0" rtlCol="0" anchor="t">
            <a:normAutofit/>
          </a:bodyPr>
          <a:lstStyle/>
          <a:p>
            <a:pPr marL="0" indent="0">
              <a:spcBef>
                <a:spcPts val="0"/>
              </a:spcBef>
            </a:pPr>
            <a:r>
              <a:rPr lang="en-US">
                <a:latin typeface="Arial" panose="020B0604020202020204" pitchFamily="34" charset="0"/>
                <a:cs typeface="Arial" panose="020B0604020202020204" pitchFamily="34" charset="0"/>
              </a:rPr>
              <a:t>Managing Partner</a:t>
            </a:r>
          </a:p>
          <a:p>
            <a:pPr marL="0" indent="0">
              <a:spcBef>
                <a:spcPts val="0"/>
              </a:spcBef>
            </a:pPr>
            <a:r>
              <a:rPr lang="en-US">
                <a:latin typeface="Arial" panose="020B0604020202020204" pitchFamily="34" charset="0"/>
                <a:cs typeface="Arial" panose="020B0604020202020204" pitchFamily="34" charset="0"/>
              </a:rPr>
              <a:t>Kelley Dutton LLC</a:t>
            </a:r>
          </a:p>
        </p:txBody>
      </p:sp>
      <p:pic>
        <p:nvPicPr>
          <p:cNvPr id="8" name="Picture 7">
            <a:extLst>
              <a:ext uri="{FF2B5EF4-FFF2-40B4-BE49-F238E27FC236}">
                <a16:creationId xmlns:a16="http://schemas.microsoft.com/office/drawing/2014/main" id="{20DDCE33-5563-FFB7-7F1F-452BAF391D2A}"/>
              </a:ext>
            </a:extLst>
          </p:cNvPr>
          <p:cNvPicPr>
            <a:picLocks noChangeAspect="1"/>
          </p:cNvPicPr>
          <p:nvPr/>
        </p:nvPicPr>
        <p:blipFill>
          <a:blip r:embed="rId4">
            <a:extLst>
              <a:ext uri="{28A0092B-C50C-407E-A947-70E740481C1C}">
                <a14:useLocalDpi xmlns:a14="http://schemas.microsoft.com/office/drawing/2010/main" val="0"/>
              </a:ext>
            </a:extLst>
          </a:blip>
          <a:srcRect t="4044" b="26900"/>
          <a:stretch>
            <a:fillRect/>
          </a:stretch>
        </p:blipFill>
        <p:spPr>
          <a:xfrm>
            <a:off x="0" y="-28135"/>
            <a:ext cx="3678838" cy="3810714"/>
          </a:xfrm>
          <a:prstGeom prst="rect">
            <a:avLst/>
          </a:prstGeom>
        </p:spPr>
      </p:pic>
      <p:pic>
        <p:nvPicPr>
          <p:cNvPr id="9" name="Picture 8" descr="May be an image of text">
            <a:extLst>
              <a:ext uri="{FF2B5EF4-FFF2-40B4-BE49-F238E27FC236}">
                <a16:creationId xmlns:a16="http://schemas.microsoft.com/office/drawing/2014/main" id="{60DE0F4F-371A-381F-CA76-E9EAAE29FF12}"/>
              </a:ext>
            </a:extLst>
          </p:cNvPr>
          <p:cNvPicPr>
            <a:picLocks noChangeAspect="1"/>
          </p:cNvPicPr>
          <p:nvPr/>
        </p:nvPicPr>
        <p:blipFill>
          <a:blip r:embed="rId5"/>
          <a:srcRect l="16065" t="1630" r="12716"/>
          <a:stretch>
            <a:fillRect/>
          </a:stretch>
        </p:blipFill>
        <p:spPr>
          <a:xfrm>
            <a:off x="8513164" y="-28378"/>
            <a:ext cx="3678838" cy="3810957"/>
          </a:xfrm>
          <a:prstGeom prst="rect">
            <a:avLst/>
          </a:prstGeom>
        </p:spPr>
      </p:pic>
    </p:spTree>
    <p:extLst>
      <p:ext uri="{BB962C8B-B14F-4D97-AF65-F5344CB8AC3E}">
        <p14:creationId xmlns:p14="http://schemas.microsoft.com/office/powerpoint/2010/main" val="1385626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a:solidFill>
                  <a:schemeClr val="tx1"/>
                </a:solidFill>
                <a:latin typeface="Arial" panose="020B0604020202020204" pitchFamily="34" charset="0"/>
                <a:ea typeface="Roboto" panose="02000000000000000000" pitchFamily="2" charset="0"/>
                <a:cs typeface="Arial" panose="020B0604020202020204" pitchFamily="34" charset="0"/>
              </a:rPr>
              <a:t>Feel secure.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743200"/>
            <a:ext cx="3565525" cy="3349625"/>
          </a:xfrm>
        </p:spPr>
        <p:txBody>
          <a:bodyPr vert="horz" wrap="square" lIns="0" tIns="0" rIns="0" bIns="0" rtlCol="0" anchor="t">
            <a:normAutofit/>
          </a:bodyPr>
          <a:lstStyle/>
          <a:p>
            <a:r>
              <a:rPr lang="en-US">
                <a:solidFill>
                  <a:srgbClr val="FFFFFF"/>
                </a:solidFill>
                <a:latin typeface="Arial" panose="020B0604020202020204" pitchFamily="34" charset="0"/>
                <a:cs typeface="Arial" panose="020B0604020202020204" pitchFamily="34" charset="0"/>
              </a:rPr>
              <a:t>As an accounting graduate, you will always be in demand and are afforded a clear career path with advancement opportunities.</a:t>
            </a:r>
          </a:p>
        </p:txBody>
      </p:sp>
      <p:pic>
        <p:nvPicPr>
          <p:cNvPr id="16" name="Picture Placeholder 35" descr="Woman smiling in office">
            <a:extLst>
              <a:ext uri="{FF2B5EF4-FFF2-40B4-BE49-F238E27FC236}">
                <a16:creationId xmlns:a16="http://schemas.microsoft.com/office/drawing/2014/main" id="{FCD941AA-5919-460C-BF57-5A4A606D04DD}"/>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pic>
        <p:nvPicPr>
          <p:cNvPr id="3" name="Picture 2" descr="A black and white logo&#10;&#10;Description automatically generated">
            <a:extLst>
              <a:ext uri="{FF2B5EF4-FFF2-40B4-BE49-F238E27FC236}">
                <a16:creationId xmlns:a16="http://schemas.microsoft.com/office/drawing/2014/main" id="{95A9F40A-A82C-C728-EF0B-EDF7A8F557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3901262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93"/>
        <p:cNvGrpSpPr/>
        <p:nvPr/>
      </p:nvGrpSpPr>
      <p:grpSpPr>
        <a:xfrm>
          <a:off x="0" y="0"/>
          <a:ext cx="0" cy="0"/>
          <a:chOff x="0" y="0"/>
          <a:chExt cx="0" cy="0"/>
        </a:xfrm>
      </p:grpSpPr>
      <p:pic>
        <p:nvPicPr>
          <p:cNvPr id="3994" name="Google Shape;3994;p5" descr="A picture containing laser, jellyfish, night sky&#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995" name="Google Shape;3995;p5"/>
          <p:cNvSpPr txBox="1">
            <a:spLocks noGrp="1"/>
          </p:cNvSpPr>
          <p:nvPr>
            <p:ph type="title"/>
          </p:nvPr>
        </p:nvSpPr>
        <p:spPr>
          <a:xfrm>
            <a:off x="453208" y="1626092"/>
            <a:ext cx="5463200" cy="2034400"/>
          </a:xfrm>
          <a:prstGeom prst="rect">
            <a:avLst/>
          </a:prstGeom>
          <a:noFill/>
          <a:ln>
            <a:noFill/>
          </a:ln>
        </p:spPr>
        <p:txBody>
          <a:bodyPr spcFirstLastPara="1" wrap="square" lIns="91433" tIns="45700" rIns="91433" bIns="45700" anchor="t" anchorCtr="0">
            <a:noAutofit/>
          </a:bodyPr>
          <a:lstStyle/>
          <a:p>
            <a:pPr>
              <a:lnSpc>
                <a:spcPct val="100000"/>
              </a:lnSpc>
              <a:buClr>
                <a:schemeClr val="lt1"/>
              </a:buClr>
              <a:buSzPts val="3000"/>
            </a:pPr>
            <a:r>
              <a:rPr lang="en" sz="4000">
                <a:solidFill>
                  <a:schemeClr val="lt1"/>
                </a:solidFill>
                <a:latin typeface="+mj-lt"/>
                <a:ea typeface="Roboto" panose="02000000000000000000" pitchFamily="2" charset="0"/>
                <a:cs typeface="Roboto Thin"/>
                <a:sym typeface="Roboto Thin"/>
              </a:rPr>
              <a:t>Accountants</a:t>
            </a:r>
            <a:br>
              <a:rPr lang="en" sz="4000">
                <a:solidFill>
                  <a:schemeClr val="lt1"/>
                </a:solidFill>
                <a:latin typeface="+mj-lt"/>
                <a:ea typeface="Roboto" panose="02000000000000000000" pitchFamily="2" charset="0"/>
                <a:cs typeface="Roboto Thin"/>
                <a:sym typeface="Roboto Thin"/>
              </a:rPr>
            </a:br>
            <a:r>
              <a:rPr lang="en" sz="4000">
                <a:solidFill>
                  <a:schemeClr val="lt1"/>
                </a:solidFill>
                <a:latin typeface="+mj-lt"/>
                <a:ea typeface="Roboto" panose="02000000000000000000" pitchFamily="2" charset="0"/>
                <a:cs typeface="Roboto Thin"/>
                <a:sym typeface="Roboto Thin"/>
              </a:rPr>
              <a:t>have many </a:t>
            </a:r>
            <a:endParaRPr sz="4000" b="1">
              <a:latin typeface="+mj-lt"/>
              <a:ea typeface="Roboto" panose="02000000000000000000" pitchFamily="2" charset="0"/>
            </a:endParaRPr>
          </a:p>
        </p:txBody>
      </p:sp>
      <p:pic>
        <p:nvPicPr>
          <p:cNvPr id="3996" name="Google Shape;3996;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959699" y="-5917"/>
            <a:ext cx="6861144" cy="6861144"/>
          </a:xfrm>
          <a:prstGeom prst="rect">
            <a:avLst/>
          </a:prstGeom>
          <a:noFill/>
          <a:ln>
            <a:noFill/>
          </a:ln>
        </p:spPr>
      </p:pic>
      <p:sp>
        <p:nvSpPr>
          <p:cNvPr id="3997" name="Google Shape;3997;p5"/>
          <p:cNvSpPr/>
          <p:nvPr/>
        </p:nvSpPr>
        <p:spPr>
          <a:xfrm>
            <a:off x="6965481" y="2984183"/>
            <a:ext cx="2844800" cy="922400"/>
          </a:xfrm>
          <a:prstGeom prst="rect">
            <a:avLst/>
          </a:prstGeom>
          <a:noFill/>
          <a:ln>
            <a:noFill/>
          </a:ln>
        </p:spPr>
        <p:txBody>
          <a:bodyPr spcFirstLastPara="1" wrap="square" lIns="378333" tIns="330000" rIns="378333" bIns="330000" anchor="ctr" anchorCtr="0">
            <a:noAutofit/>
          </a:bodyPr>
          <a:lstStyle/>
          <a:p>
            <a:pPr marL="0" marR="0" lvl="0" indent="0" algn="ctr" defTabSz="1219170" rtl="0" eaLnBrk="1" fontAlgn="auto" latinLnBrk="0" hangingPunct="1">
              <a:lnSpc>
                <a:spcPct val="90000"/>
              </a:lnSpc>
              <a:spcBef>
                <a:spcPts val="0"/>
              </a:spcBef>
              <a:spcAft>
                <a:spcPts val="0"/>
              </a:spcAft>
              <a:buClr>
                <a:srgbClr val="72246C"/>
              </a:buClr>
              <a:buSzPts val="1700"/>
              <a:buFontTx/>
              <a:buNone/>
              <a:tabLst/>
              <a:defRPr/>
            </a:pPr>
            <a:r>
              <a:rPr kumimoji="0" lang="en" sz="2800" b="1" i="0" u="none" strike="noStrike" kern="0" cap="none" spc="0" normalizeH="0" baseline="0" noProof="0">
                <a:ln>
                  <a:noFill/>
                </a:ln>
                <a:solidFill>
                  <a:srgbClr val="72246C"/>
                </a:solidFill>
                <a:effectLst/>
                <a:uLnTx/>
                <a:uFillTx/>
                <a:latin typeface="Arial"/>
                <a:ea typeface="Arial"/>
                <a:cs typeface="Arial"/>
                <a:sym typeface="Arial"/>
              </a:rPr>
              <a:t>Owner/</a:t>
            </a:r>
            <a:br>
              <a:rPr kumimoji="0" lang="en" sz="2800" b="1" i="0" u="none" strike="noStrike" kern="0" cap="none" spc="0" normalizeH="0" baseline="0" noProof="0">
                <a:ln>
                  <a:noFill/>
                </a:ln>
                <a:solidFill>
                  <a:srgbClr val="72246C"/>
                </a:solidFill>
                <a:effectLst/>
                <a:uLnTx/>
                <a:uFillTx/>
                <a:latin typeface="Arial"/>
                <a:ea typeface="Arial"/>
                <a:cs typeface="Arial"/>
                <a:sym typeface="Arial"/>
              </a:rPr>
            </a:br>
            <a:r>
              <a:rPr kumimoji="0" lang="en" sz="2800" b="1" i="0" u="none" strike="noStrike" kern="0" cap="none" spc="0" normalizeH="0" baseline="0" noProof="0">
                <a:ln>
                  <a:noFill/>
                </a:ln>
                <a:solidFill>
                  <a:srgbClr val="72246C"/>
                </a:solidFill>
                <a:effectLst/>
                <a:uLnTx/>
                <a:uFillTx/>
                <a:latin typeface="Arial"/>
                <a:ea typeface="Arial"/>
                <a:cs typeface="Arial"/>
                <a:sym typeface="Arial"/>
              </a:rPr>
              <a:t>CEO</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98" name="Google Shape;3998;p5"/>
          <p:cNvSpPr/>
          <p:nvPr/>
        </p:nvSpPr>
        <p:spPr>
          <a:xfrm>
            <a:off x="7514236" y="1068411"/>
            <a:ext cx="1798400" cy="660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Chief Financial Officer (CFO)</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99" name="Google Shape;3999;p5"/>
          <p:cNvSpPr/>
          <p:nvPr/>
        </p:nvSpPr>
        <p:spPr>
          <a:xfrm>
            <a:off x="9257135" y="1611066"/>
            <a:ext cx="1909059"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Tax</a:t>
            </a:r>
            <a:br>
              <a:rPr kumimoji="0" lang="en" sz="1600" b="1" i="0" u="none" strike="noStrike" kern="0" cap="none" spc="0" normalizeH="0" baseline="0" noProof="0">
                <a:ln>
                  <a:noFill/>
                </a:ln>
                <a:solidFill>
                  <a:srgbClr val="000000"/>
                </a:solidFill>
                <a:effectLst/>
                <a:uLnTx/>
                <a:uFillTx/>
                <a:latin typeface="Arial"/>
                <a:ea typeface="Arial"/>
                <a:cs typeface="Arial"/>
                <a:sym typeface="Arial"/>
              </a:rPr>
            </a:br>
            <a:r>
              <a:rPr kumimoji="0" lang="en" sz="1600" b="1" i="0" u="none" strike="noStrike" kern="0" cap="none" spc="0" normalizeH="0" baseline="0" noProof="0">
                <a:ln>
                  <a:noFill/>
                </a:ln>
                <a:solidFill>
                  <a:srgbClr val="000000"/>
                </a:solidFill>
                <a:effectLst/>
                <a:uLnTx/>
                <a:uFillTx/>
                <a:latin typeface="Arial"/>
                <a:ea typeface="Arial"/>
                <a:cs typeface="Arial"/>
                <a:sym typeface="Arial"/>
              </a:rPr>
              <a:t>Advisor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0" name="Google Shape;4000;p5"/>
          <p:cNvSpPr/>
          <p:nvPr/>
        </p:nvSpPr>
        <p:spPr>
          <a:xfrm>
            <a:off x="9326265" y="3747700"/>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Financial Planner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1" name="Google Shape;4001;p5"/>
          <p:cNvSpPr/>
          <p:nvPr/>
        </p:nvSpPr>
        <p:spPr>
          <a:xfrm>
            <a:off x="7526293" y="4772424"/>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Data Analyst</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2" name="Google Shape;4002;p5"/>
          <p:cNvSpPr/>
          <p:nvPr/>
        </p:nvSpPr>
        <p:spPr>
          <a:xfrm>
            <a:off x="5573244" y="3747700"/>
            <a:ext cx="2004714" cy="1532000"/>
          </a:xfrm>
          <a:prstGeom prst="rect">
            <a:avLst/>
          </a:prstGeom>
          <a:noFill/>
          <a:ln>
            <a:noFill/>
          </a:ln>
        </p:spPr>
        <p:txBody>
          <a:bodyPr spcFirstLastPara="1" wrap="square" lIns="311167" tIns="271600" rIns="311167" bIns="2716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Audit Manager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3" name="Google Shape;4003;p5"/>
          <p:cNvSpPr/>
          <p:nvPr/>
        </p:nvSpPr>
        <p:spPr>
          <a:xfrm>
            <a:off x="5684603" y="2069343"/>
            <a:ext cx="1770800" cy="6452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Forensic Accountant</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4" name="Google Shape;4004;p5"/>
          <p:cNvSpPr txBox="1"/>
          <p:nvPr/>
        </p:nvSpPr>
        <p:spPr>
          <a:xfrm>
            <a:off x="371157" y="2271865"/>
            <a:ext cx="5126800" cy="3922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FFC000"/>
              </a:buClr>
              <a:buSzPts val="4500"/>
              <a:buFontTx/>
              <a:buNone/>
              <a:tabLst/>
              <a:defRPr/>
            </a:pPr>
            <a:br>
              <a:rPr kumimoji="0" lang="en" sz="4400" b="1" i="0" u="none" strike="noStrike" kern="0" cap="none" spc="0" normalizeH="0" baseline="0" noProof="0">
                <a:ln>
                  <a:noFill/>
                </a:ln>
                <a:solidFill>
                  <a:srgbClr val="FFC000"/>
                </a:solidFill>
                <a:effectLst/>
                <a:uLnTx/>
                <a:uFillTx/>
                <a:latin typeface="Arial"/>
                <a:ea typeface="Arial"/>
                <a:cs typeface="Arial"/>
                <a:sym typeface="Arial"/>
              </a:rPr>
            </a:br>
            <a:r>
              <a:rPr kumimoji="0" lang="en" sz="6000" b="1" i="0" u="none" strike="noStrike" kern="0" cap="none" spc="0" normalizeH="0" baseline="0" noProof="0">
                <a:ln>
                  <a:noFill/>
                </a:ln>
                <a:solidFill>
                  <a:srgbClr val="FFC000"/>
                </a:solidFill>
                <a:effectLst/>
                <a:uLnTx/>
                <a:uFillTx/>
                <a:latin typeface="Arial"/>
                <a:ea typeface="Arial"/>
                <a:cs typeface="Arial"/>
                <a:sym typeface="Arial"/>
              </a:rPr>
              <a:t>opportunities</a:t>
            </a:r>
            <a:endParaRPr kumimoji="0" sz="60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3" name="Picture 2" descr="A black and white logo&#10;&#10;Description automatically generated">
            <a:extLst>
              <a:ext uri="{FF2B5EF4-FFF2-40B4-BE49-F238E27FC236}">
                <a16:creationId xmlns:a16="http://schemas.microsoft.com/office/drawing/2014/main" id="{BB323303-65B0-6F15-6B1C-42018FC47B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293033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505E4-0A03-BB77-529F-AE8AFAF55D3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F6E92E5-5093-A0EC-C941-F1A1FF38887D}"/>
              </a:ext>
            </a:extLst>
          </p:cNvPr>
          <p:cNvSpPr txBox="1"/>
          <p:nvPr/>
        </p:nvSpPr>
        <p:spPr>
          <a:xfrm>
            <a:off x="292600" y="2473794"/>
            <a:ext cx="5591039" cy="3156419"/>
          </a:xfrm>
          <a:prstGeom prst="rect">
            <a:avLst/>
          </a:prstGeom>
        </p:spPr>
        <p:txBody>
          <a:bodyPr vert="horz" wrap="square" lIns="0" tIns="16933" rIns="0" bIns="0" rtlCol="0">
            <a:spAutoFit/>
          </a:bodyPr>
          <a:lstStyle/>
          <a:p>
            <a:pPr marL="16933" marR="6773" lvl="0" indent="0" algn="l" defTabSz="914400" rtl="0" eaLnBrk="1" fontAlgn="auto" latinLnBrk="0" hangingPunct="1">
              <a:lnSpc>
                <a:spcPct val="100000"/>
              </a:lnSpc>
              <a:spcBef>
                <a:spcPts val="133"/>
              </a:spcBef>
              <a:spcAft>
                <a:spcPts val="0"/>
              </a:spcAft>
              <a:buClrTx/>
              <a:buSzTx/>
              <a:buFontTx/>
              <a:buNone/>
              <a:tabLst/>
              <a:defRPr/>
            </a:pPr>
            <a:r>
              <a:rPr kumimoji="0" lang="en-US" sz="6800" b="1" i="0" u="none" strike="noStrike" kern="1200" cap="none" spc="-7" normalizeH="0" baseline="0" noProof="0">
                <a:ln>
                  <a:noFill/>
                </a:ln>
                <a:solidFill>
                  <a:srgbClr val="FFFFFF"/>
                </a:solidFill>
                <a:effectLst/>
                <a:uLnTx/>
                <a:uFillTx/>
                <a:latin typeface="Arial"/>
                <a:ea typeface="+mn-ea"/>
                <a:cs typeface="Arial"/>
              </a:rPr>
              <a:t>What kind of accountant are you?</a:t>
            </a:r>
            <a:endParaRPr kumimoji="0" sz="6800" b="0" i="0" u="none" strike="noStrike" kern="1200" cap="none" spc="0" normalizeH="0" baseline="0" noProof="0">
              <a:ln>
                <a:noFill/>
              </a:ln>
              <a:solidFill>
                <a:prstClr val="white"/>
              </a:solidFill>
              <a:effectLst/>
              <a:uLnTx/>
              <a:uFillTx/>
              <a:latin typeface="Arial"/>
              <a:ea typeface="+mn-ea"/>
              <a:cs typeface="Arial"/>
            </a:endParaRPr>
          </a:p>
        </p:txBody>
      </p:sp>
      <p:pic>
        <p:nvPicPr>
          <p:cNvPr id="4" name="Picture 3" descr="A qr code with black squares&#10;&#10;AI-generated content may be incorrect.">
            <a:extLst>
              <a:ext uri="{FF2B5EF4-FFF2-40B4-BE49-F238E27FC236}">
                <a16:creationId xmlns:a16="http://schemas.microsoft.com/office/drawing/2014/main" id="{72FF61FE-9433-462E-9C62-42C4E449F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0514" y="3834935"/>
            <a:ext cx="2146142" cy="2146142"/>
          </a:xfrm>
          <a:prstGeom prst="rect">
            <a:avLst/>
          </a:prstGeom>
        </p:spPr>
      </p:pic>
      <p:pic>
        <p:nvPicPr>
          <p:cNvPr id="5" name="Picture 4" descr="A black and white logo&#10;&#10;Description automatically generated">
            <a:extLst>
              <a:ext uri="{FF2B5EF4-FFF2-40B4-BE49-F238E27FC236}">
                <a16:creationId xmlns:a16="http://schemas.microsoft.com/office/drawing/2014/main" id="{C3491F6B-412B-A604-0C18-F86EE9E6E8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2432111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21" name="Freeform: Shape 2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Oval 2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Oval 2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Freeform: Shape 2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25" name="Rectangle 24">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550800"/>
            <a:ext cx="10164360" cy="986400"/>
          </a:xfrm>
        </p:spPr>
        <p:txBody>
          <a:bodyPr vert="horz" wrap="square" lIns="0" tIns="0" rIns="0" bIns="0" rtlCol="0" anchor="ctr" anchorCtr="0">
            <a:normAutofit/>
          </a:bodyPr>
          <a:lstStyle/>
          <a:p>
            <a:r>
              <a:rPr lang="en-US" sz="3400">
                <a:latin typeface="Arial" panose="020B0604020202020204" pitchFamily="34" charset="0"/>
                <a:cs typeface="Arial" panose="020B0604020202020204" pitchFamily="34" charset="0"/>
              </a:rPr>
              <a:t>Accountant or CPA – what's the difference?</a:t>
            </a:r>
          </a:p>
        </p:txBody>
      </p:sp>
      <p:sp>
        <p:nvSpPr>
          <p:cNvPr id="26" name="Rectangle 25">
            <a:extLst>
              <a:ext uri="{FF2B5EF4-FFF2-40B4-BE49-F238E27FC236}">
                <a16:creationId xmlns:a16="http://schemas.microsoft.com/office/drawing/2014/main" id="{88392DC7-0988-443B-A0D0-E726C7DB62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83435"/>
            <a:ext cx="12192000" cy="4774564"/>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4313238" y="2351301"/>
            <a:ext cx="3565524" cy="558800"/>
          </a:xfrm>
        </p:spPr>
        <p:txBody>
          <a:bodyPr>
            <a:normAutofit/>
          </a:bodyPr>
          <a:lstStyle/>
          <a:p>
            <a:r>
              <a:rPr lang="en-US">
                <a:latin typeface="Arial" panose="020B0604020202020204" pitchFamily="34" charset="0"/>
                <a:cs typeface="Arial" panose="020B0604020202020204" pitchFamily="34" charset="0"/>
              </a:rPr>
              <a:t>CPAs are Accountants who:</a:t>
            </a:r>
          </a:p>
        </p:txBody>
      </p:sp>
      <p:graphicFrame>
        <p:nvGraphicFramePr>
          <p:cNvPr id="27" name="TextBox 3">
            <a:extLst>
              <a:ext uri="{FF2B5EF4-FFF2-40B4-BE49-F238E27FC236}">
                <a16:creationId xmlns:a16="http://schemas.microsoft.com/office/drawing/2014/main" id="{4B0F2D6B-7D1D-76C7-2CAE-199F5A1AD0B1}"/>
              </a:ext>
            </a:extLst>
          </p:cNvPr>
          <p:cNvGraphicFramePr/>
          <p:nvPr>
            <p:extLst>
              <p:ext uri="{D42A27DB-BD31-4B8C-83A1-F6EECF244321}">
                <p14:modId xmlns:p14="http://schemas.microsoft.com/office/powerpoint/2010/main" val="153811565"/>
              </p:ext>
            </p:extLst>
          </p:nvPr>
        </p:nvGraphicFramePr>
        <p:xfrm>
          <a:off x="611005" y="2805734"/>
          <a:ext cx="11090276" cy="34686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descr="A black and white logo&#10;&#10;Description automatically generated">
            <a:extLst>
              <a:ext uri="{FF2B5EF4-FFF2-40B4-BE49-F238E27FC236}">
                <a16:creationId xmlns:a16="http://schemas.microsoft.com/office/drawing/2014/main" id="{F2786CB7-AF27-F780-97F2-DC84362B98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1119210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a:latin typeface="Arial" panose="020B0604020202020204" pitchFamily="34" charset="0"/>
                <a:ea typeface="Roboto" panose="02000000000000000000" pitchFamily="2" charset="0"/>
                <a:cs typeface="Arial" panose="020B0604020202020204" pitchFamily="34" charset="0"/>
              </a:rPr>
              <a:t>What do you need to become a CPA?</a:t>
            </a:r>
          </a:p>
        </p:txBody>
      </p:sp>
      <p:pic>
        <p:nvPicPr>
          <p:cNvPr id="26" name="Picture 25">
            <a:extLst>
              <a:ext uri="{FF2B5EF4-FFF2-40B4-BE49-F238E27FC236}">
                <a16:creationId xmlns:a16="http://schemas.microsoft.com/office/drawing/2014/main" id="{500EDD60-514A-8FAD-0F7A-9F07993A78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0" y="1844704"/>
            <a:ext cx="9144000" cy="2230395"/>
          </a:xfrm>
          <a:prstGeom prst="rect">
            <a:avLst/>
          </a:prstGeom>
        </p:spPr>
      </p:pic>
      <p:sp>
        <p:nvSpPr>
          <p:cNvPr id="28" name="TextBox 27">
            <a:extLst>
              <a:ext uri="{FF2B5EF4-FFF2-40B4-BE49-F238E27FC236}">
                <a16:creationId xmlns:a16="http://schemas.microsoft.com/office/drawing/2014/main" id="{11780F24-F647-4280-8249-B66DB6B7CF77}"/>
              </a:ext>
            </a:extLst>
          </p:cNvPr>
          <p:cNvSpPr txBox="1"/>
          <p:nvPr/>
        </p:nvSpPr>
        <p:spPr>
          <a:xfrm>
            <a:off x="1671363" y="5317004"/>
            <a:ext cx="8686987"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Certain states require a separate ethics assessment in addition to what is tested on the CPA Exam.</a:t>
            </a:r>
          </a:p>
        </p:txBody>
      </p:sp>
      <p:sp>
        <p:nvSpPr>
          <p:cNvPr id="29" name="Rectangle 28">
            <a:extLst>
              <a:ext uri="{FF2B5EF4-FFF2-40B4-BE49-F238E27FC236}">
                <a16:creationId xmlns:a16="http://schemas.microsoft.com/office/drawing/2014/main" id="{1A925B1D-2665-4CCB-24F8-3526B3CB8EEE}"/>
              </a:ext>
            </a:extLst>
          </p:cNvPr>
          <p:cNvSpPr/>
          <p:nvPr/>
        </p:nvSpPr>
        <p:spPr>
          <a:xfrm>
            <a:off x="1524000" y="4089062"/>
            <a:ext cx="7331894" cy="734425"/>
          </a:xfrm>
          <a:prstGeom prst="rect">
            <a:avLst/>
          </a:prstGeom>
          <a:solidFill>
            <a:srgbClr val="3B4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3EE25A9B-96B4-2429-2C4C-21593BE4E0D3}"/>
              </a:ext>
            </a:extLst>
          </p:cNvPr>
          <p:cNvSpPr/>
          <p:nvPr/>
        </p:nvSpPr>
        <p:spPr>
          <a:xfrm>
            <a:off x="8832220" y="4089061"/>
            <a:ext cx="1835780" cy="734425"/>
          </a:xfrm>
          <a:prstGeom prst="rect">
            <a:avLst/>
          </a:prstGeom>
          <a:solidFill>
            <a:srgbClr val="722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a:extLst>
              <a:ext uri="{FF2B5EF4-FFF2-40B4-BE49-F238E27FC236}">
                <a16:creationId xmlns:a16="http://schemas.microsoft.com/office/drawing/2014/main" id="{0C2984D6-0E25-5F37-6EE5-BD8212E6D482}"/>
              </a:ext>
            </a:extLst>
          </p:cNvPr>
          <p:cNvSpPr/>
          <p:nvPr/>
        </p:nvSpPr>
        <p:spPr>
          <a:xfrm>
            <a:off x="8855894"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CPA</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1">
            <a:extLst>
              <a:ext uri="{FF2B5EF4-FFF2-40B4-BE49-F238E27FC236}">
                <a16:creationId xmlns:a16="http://schemas.microsoft.com/office/drawing/2014/main" id="{02A1721C-D453-DDF7-E310-040F34F76B1A}"/>
              </a:ext>
            </a:extLst>
          </p:cNvPr>
          <p:cNvSpPr/>
          <p:nvPr/>
        </p:nvSpPr>
        <p:spPr>
          <a:xfrm>
            <a:off x="7024116"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32">
            <a:extLst>
              <a:ext uri="{FF2B5EF4-FFF2-40B4-BE49-F238E27FC236}">
                <a16:creationId xmlns:a16="http://schemas.microsoft.com/office/drawing/2014/main" id="{84765F48-D69D-4177-E72A-FDF9A1FF14C9}"/>
              </a:ext>
            </a:extLst>
          </p:cNvPr>
          <p:cNvSpPr/>
          <p:nvPr/>
        </p:nvSpPr>
        <p:spPr>
          <a:xfrm>
            <a:off x="5190744"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Ethics*</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a:extLst>
              <a:ext uri="{FF2B5EF4-FFF2-40B4-BE49-F238E27FC236}">
                <a16:creationId xmlns:a16="http://schemas.microsoft.com/office/drawing/2014/main" id="{DCAABF07-C388-D645-B513-D2E98E8F0603}"/>
              </a:ext>
            </a:extLst>
          </p:cNvPr>
          <p:cNvSpPr/>
          <p:nvPr/>
        </p:nvSpPr>
        <p:spPr>
          <a:xfrm>
            <a:off x="3334512"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Experience</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a:extLst>
              <a:ext uri="{FF2B5EF4-FFF2-40B4-BE49-F238E27FC236}">
                <a16:creationId xmlns:a16="http://schemas.microsoft.com/office/drawing/2014/main" id="{6C0E20B6-3078-F627-4095-9B55BF34C2A9}"/>
              </a:ext>
            </a:extLst>
          </p:cNvPr>
          <p:cNvSpPr/>
          <p:nvPr/>
        </p:nvSpPr>
        <p:spPr>
          <a:xfrm>
            <a:off x="1545266"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Education</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pic>
        <p:nvPicPr>
          <p:cNvPr id="36" name="Picture 35">
            <a:extLst>
              <a:ext uri="{FF2B5EF4-FFF2-40B4-BE49-F238E27FC236}">
                <a16:creationId xmlns:a16="http://schemas.microsoft.com/office/drawing/2014/main" id="{3F49C707-BDE1-C873-39F5-9DA9E5FDE0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10659" y="1844707"/>
            <a:ext cx="1821563" cy="2233388"/>
          </a:xfrm>
          <a:prstGeom prst="rect">
            <a:avLst/>
          </a:prstGeom>
        </p:spPr>
      </p:pic>
      <p:sp>
        <p:nvSpPr>
          <p:cNvPr id="37" name="Rectangle 36">
            <a:extLst>
              <a:ext uri="{FF2B5EF4-FFF2-40B4-BE49-F238E27FC236}">
                <a16:creationId xmlns:a16="http://schemas.microsoft.com/office/drawing/2014/main" id="{A3880342-7CA8-2E60-AA53-BB1CE7451C2B}"/>
              </a:ext>
            </a:extLst>
          </p:cNvPr>
          <p:cNvSpPr/>
          <p:nvPr/>
        </p:nvSpPr>
        <p:spPr>
          <a:xfrm>
            <a:off x="6994062" y="1814362"/>
            <a:ext cx="1854770" cy="2269215"/>
          </a:xfrm>
          <a:prstGeom prst="rect">
            <a:avLst/>
          </a:prstGeom>
          <a:solidFill>
            <a:srgbClr val="485969">
              <a:alpha val="4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118A80F9-E58B-8597-43E9-741FADCFD68B}"/>
              </a:ext>
            </a:extLst>
          </p:cNvPr>
          <p:cNvCxnSpPr/>
          <p:nvPr/>
        </p:nvCxnSpPr>
        <p:spPr>
          <a:xfrm>
            <a:off x="3338454"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F0595C0-DDE5-4E16-8C88-964A3D873226}"/>
              </a:ext>
            </a:extLst>
          </p:cNvPr>
          <p:cNvCxnSpPr>
            <a:endCxn id="29" idx="2"/>
          </p:cNvCxnSpPr>
          <p:nvPr/>
        </p:nvCxnSpPr>
        <p:spPr>
          <a:xfrm>
            <a:off x="5186174" y="1814363"/>
            <a:ext cx="3775" cy="30091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5820539-E643-1415-2DF4-4D1C097735FB}"/>
              </a:ext>
            </a:extLst>
          </p:cNvPr>
          <p:cNvCxnSpPr/>
          <p:nvPr/>
        </p:nvCxnSpPr>
        <p:spPr>
          <a:xfrm>
            <a:off x="70023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16BA52C-2CA6-9BE3-125B-5C13456AEBC5}"/>
              </a:ext>
            </a:extLst>
          </p:cNvPr>
          <p:cNvCxnSpPr/>
          <p:nvPr/>
        </p:nvCxnSpPr>
        <p:spPr>
          <a:xfrm>
            <a:off x="88311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4EC1841-580F-DA90-C64D-EE1344E74F29}"/>
              </a:ext>
            </a:extLst>
          </p:cNvPr>
          <p:cNvCxnSpPr/>
          <p:nvPr/>
        </p:nvCxnSpPr>
        <p:spPr>
          <a:xfrm flipH="1">
            <a:off x="1524002" y="4078095"/>
            <a:ext cx="9144001" cy="1096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0C47D6A8-7AF5-58A5-976E-6405BF31D3CA}"/>
              </a:ext>
            </a:extLst>
          </p:cNvPr>
          <p:cNvGrpSpPr/>
          <p:nvPr/>
        </p:nvGrpSpPr>
        <p:grpSpPr>
          <a:xfrm>
            <a:off x="2988157" y="2617038"/>
            <a:ext cx="706670" cy="706670"/>
            <a:chOff x="1457177" y="1106380"/>
            <a:chExt cx="706670" cy="706670"/>
          </a:xfrm>
          <a:solidFill>
            <a:srgbClr val="3B4A5A"/>
          </a:solidFill>
        </p:grpSpPr>
        <p:sp>
          <p:nvSpPr>
            <p:cNvPr id="44" name="Oval 43">
              <a:extLst>
                <a:ext uri="{FF2B5EF4-FFF2-40B4-BE49-F238E27FC236}">
                  <a16:creationId xmlns:a16="http://schemas.microsoft.com/office/drawing/2014/main" id="{8DDBCFA4-91D0-C4A2-5E32-FCDAB283D927}"/>
                </a:ext>
              </a:extLst>
            </p:cNvPr>
            <p:cNvSpPr/>
            <p:nvPr/>
          </p:nvSpPr>
          <p:spPr>
            <a:xfrm>
              <a:off x="145717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itle 1">
              <a:extLst>
                <a:ext uri="{FF2B5EF4-FFF2-40B4-BE49-F238E27FC236}">
                  <a16:creationId xmlns:a16="http://schemas.microsoft.com/office/drawing/2014/main" id="{2DFBFC6D-F9FA-9B02-5A43-D5F1CA39651F}"/>
                </a:ext>
              </a:extLst>
            </p:cNvPr>
            <p:cNvSpPr txBox="1">
              <a:spLocks/>
            </p:cNvSpPr>
            <p:nvPr/>
          </p:nvSpPr>
          <p:spPr>
            <a:xfrm>
              <a:off x="172696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46" name="Group 45">
            <a:extLst>
              <a:ext uri="{FF2B5EF4-FFF2-40B4-BE49-F238E27FC236}">
                <a16:creationId xmlns:a16="http://schemas.microsoft.com/office/drawing/2014/main" id="{54757BF9-84C8-E463-5255-62F07ECC29A4}"/>
              </a:ext>
            </a:extLst>
          </p:cNvPr>
          <p:cNvGrpSpPr/>
          <p:nvPr/>
        </p:nvGrpSpPr>
        <p:grpSpPr>
          <a:xfrm>
            <a:off x="4823937" y="2617038"/>
            <a:ext cx="706670" cy="706670"/>
            <a:chOff x="3299937" y="1106380"/>
            <a:chExt cx="706670" cy="706670"/>
          </a:xfrm>
          <a:solidFill>
            <a:srgbClr val="3B4A5A"/>
          </a:solidFill>
        </p:grpSpPr>
        <p:sp>
          <p:nvSpPr>
            <p:cNvPr id="47" name="Oval 46">
              <a:extLst>
                <a:ext uri="{FF2B5EF4-FFF2-40B4-BE49-F238E27FC236}">
                  <a16:creationId xmlns:a16="http://schemas.microsoft.com/office/drawing/2014/main" id="{76724E11-0DEC-67B6-A341-789AEE183F85}"/>
                </a:ext>
              </a:extLst>
            </p:cNvPr>
            <p:cNvSpPr/>
            <p:nvPr/>
          </p:nvSpPr>
          <p:spPr>
            <a:xfrm>
              <a:off x="329993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Title 1">
              <a:extLst>
                <a:ext uri="{FF2B5EF4-FFF2-40B4-BE49-F238E27FC236}">
                  <a16:creationId xmlns:a16="http://schemas.microsoft.com/office/drawing/2014/main" id="{3755D70F-ECD8-FEE6-DCF2-ECC66AF9E808}"/>
                </a:ext>
              </a:extLst>
            </p:cNvPr>
            <p:cNvSpPr txBox="1">
              <a:spLocks/>
            </p:cNvSpPr>
            <p:nvPr/>
          </p:nvSpPr>
          <p:spPr>
            <a:xfrm>
              <a:off x="356972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49" name="Group 48">
            <a:extLst>
              <a:ext uri="{FF2B5EF4-FFF2-40B4-BE49-F238E27FC236}">
                <a16:creationId xmlns:a16="http://schemas.microsoft.com/office/drawing/2014/main" id="{548A1A6E-965F-D927-3D2D-B5E2A7DFAEFC}"/>
              </a:ext>
            </a:extLst>
          </p:cNvPr>
          <p:cNvGrpSpPr/>
          <p:nvPr/>
        </p:nvGrpSpPr>
        <p:grpSpPr>
          <a:xfrm>
            <a:off x="6645757" y="2617038"/>
            <a:ext cx="706670" cy="706670"/>
            <a:chOff x="5121757" y="1106380"/>
            <a:chExt cx="706670" cy="706670"/>
          </a:xfrm>
        </p:grpSpPr>
        <p:sp>
          <p:nvSpPr>
            <p:cNvPr id="50" name="Oval 49">
              <a:extLst>
                <a:ext uri="{FF2B5EF4-FFF2-40B4-BE49-F238E27FC236}">
                  <a16:creationId xmlns:a16="http://schemas.microsoft.com/office/drawing/2014/main" id="{4B7959D7-1698-F744-112F-BFFFB0CA1744}"/>
                </a:ext>
              </a:extLst>
            </p:cNvPr>
            <p:cNvSpPr/>
            <p:nvPr/>
          </p:nvSpPr>
          <p:spPr>
            <a:xfrm>
              <a:off x="5121757" y="1106380"/>
              <a:ext cx="706670" cy="706670"/>
            </a:xfrm>
            <a:prstGeom prst="ellipse">
              <a:avLst/>
            </a:prstGeom>
            <a:solidFill>
              <a:srgbClr val="3B4A5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Title 1">
              <a:extLst>
                <a:ext uri="{FF2B5EF4-FFF2-40B4-BE49-F238E27FC236}">
                  <a16:creationId xmlns:a16="http://schemas.microsoft.com/office/drawing/2014/main" id="{B1AB0417-64A5-0533-5375-70A67B50645E}"/>
                </a:ext>
              </a:extLst>
            </p:cNvPr>
            <p:cNvSpPr txBox="1">
              <a:spLocks/>
            </p:cNvSpPr>
            <p:nvPr/>
          </p:nvSpPr>
          <p:spPr>
            <a:xfrm>
              <a:off x="5391548" y="1268007"/>
              <a:ext cx="240727" cy="296111"/>
            </a:xfrm>
            <a:prstGeom prst="rect">
              <a:avLst/>
            </a:prstGeom>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52" name="Group 51">
            <a:extLst>
              <a:ext uri="{FF2B5EF4-FFF2-40B4-BE49-F238E27FC236}">
                <a16:creationId xmlns:a16="http://schemas.microsoft.com/office/drawing/2014/main" id="{95822531-BEF5-980E-02DB-782A525F5365}"/>
              </a:ext>
            </a:extLst>
          </p:cNvPr>
          <p:cNvGrpSpPr/>
          <p:nvPr/>
        </p:nvGrpSpPr>
        <p:grpSpPr>
          <a:xfrm>
            <a:off x="8495497" y="2617038"/>
            <a:ext cx="706670" cy="706670"/>
            <a:chOff x="6971497" y="1106380"/>
            <a:chExt cx="706670" cy="706670"/>
          </a:xfrm>
          <a:solidFill>
            <a:srgbClr val="3B4A5A"/>
          </a:solidFill>
        </p:grpSpPr>
        <p:sp>
          <p:nvSpPr>
            <p:cNvPr id="53" name="Oval 52">
              <a:extLst>
                <a:ext uri="{FF2B5EF4-FFF2-40B4-BE49-F238E27FC236}">
                  <a16:creationId xmlns:a16="http://schemas.microsoft.com/office/drawing/2014/main" id="{16F0D4F0-F062-6A7A-6BEC-19E3F4DE65AA}"/>
                </a:ext>
              </a:extLst>
            </p:cNvPr>
            <p:cNvSpPr/>
            <p:nvPr/>
          </p:nvSpPr>
          <p:spPr>
            <a:xfrm>
              <a:off x="697149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Title 1">
              <a:extLst>
                <a:ext uri="{FF2B5EF4-FFF2-40B4-BE49-F238E27FC236}">
                  <a16:creationId xmlns:a16="http://schemas.microsoft.com/office/drawing/2014/main" id="{B6F68F3B-F6D1-3CD0-C0F7-519B6EEC79A0}"/>
                </a:ext>
              </a:extLst>
            </p:cNvPr>
            <p:cNvSpPr txBox="1">
              <a:spLocks/>
            </p:cNvSpPr>
            <p:nvPr/>
          </p:nvSpPr>
          <p:spPr>
            <a:xfrm>
              <a:off x="724128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pic>
        <p:nvPicPr>
          <p:cNvPr id="4" name="Picture 3" descr="A black and white logo&#10;&#10;Description automatically generated">
            <a:extLst>
              <a:ext uri="{FF2B5EF4-FFF2-40B4-BE49-F238E27FC236}">
                <a16:creationId xmlns:a16="http://schemas.microsoft.com/office/drawing/2014/main" id="{75C40DF3-858F-34A2-244F-5BFEE5888A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13489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flipV="1">
            <a:off x="0" y="1421807"/>
            <a:ext cx="12192000" cy="0"/>
          </a:xfrm>
          <a:prstGeom prst="line">
            <a:avLst/>
          </a:prstGeom>
          <a:ln w="19050" cap="flat">
            <a:solidFill>
              <a:schemeClr val="tx1"/>
            </a:solidFill>
            <a:prstDash val="solid"/>
            <a:headEnd type="none" w="sm" len="sm"/>
            <a:tailEnd type="none" w="sm" len="sm"/>
          </a:ln>
        </p:spPr>
        <p:txBody>
          <a:bodyPr/>
          <a:lstStyle/>
          <a:p>
            <a:endParaRPr lang="en-US" sz="1200"/>
          </a:p>
        </p:txBody>
      </p:sp>
      <p:sp>
        <p:nvSpPr>
          <p:cNvPr id="5" name="AutoShape 5"/>
          <p:cNvSpPr/>
          <p:nvPr/>
        </p:nvSpPr>
        <p:spPr>
          <a:xfrm flipV="1">
            <a:off x="6237551" y="1431332"/>
            <a:ext cx="0" cy="4864693"/>
          </a:xfrm>
          <a:prstGeom prst="line">
            <a:avLst/>
          </a:prstGeom>
          <a:ln w="57150" cap="flat">
            <a:solidFill>
              <a:schemeClr val="tx1"/>
            </a:solidFill>
            <a:prstDash val="solid"/>
            <a:headEnd type="none" w="sm" len="sm"/>
            <a:tailEnd type="none" w="sm" len="sm"/>
          </a:ln>
        </p:spPr>
        <p:txBody>
          <a:bodyPr/>
          <a:lstStyle/>
          <a:p>
            <a:endParaRPr lang="en-US" sz="1200"/>
          </a:p>
        </p:txBody>
      </p:sp>
      <p:grpSp>
        <p:nvGrpSpPr>
          <p:cNvPr id="6" name="Group 6"/>
          <p:cNvGrpSpPr/>
          <p:nvPr/>
        </p:nvGrpSpPr>
        <p:grpSpPr>
          <a:xfrm>
            <a:off x="2222798" y="1418669"/>
            <a:ext cx="1951662" cy="601953"/>
            <a:chOff x="0" y="-57150"/>
            <a:chExt cx="648573" cy="195586"/>
          </a:xfrm>
        </p:grpSpPr>
        <p:sp>
          <p:nvSpPr>
            <p:cNvPr id="7" name="Freeform 7"/>
            <p:cNvSpPr/>
            <p:nvPr/>
          </p:nvSpPr>
          <p:spPr>
            <a:xfrm>
              <a:off x="0" y="0"/>
              <a:ext cx="648573" cy="138436"/>
            </a:xfrm>
            <a:custGeom>
              <a:avLst/>
              <a:gdLst/>
              <a:ahLst/>
              <a:cxnLst/>
              <a:rect l="l" t="t" r="r" b="b"/>
              <a:pathLst>
                <a:path w="648573" h="138436">
                  <a:moveTo>
                    <a:pt x="69218" y="0"/>
                  </a:moveTo>
                  <a:lnTo>
                    <a:pt x="579355" y="0"/>
                  </a:lnTo>
                  <a:cubicBezTo>
                    <a:pt x="617583" y="0"/>
                    <a:pt x="648573" y="30990"/>
                    <a:pt x="648573" y="69218"/>
                  </a:cubicBezTo>
                  <a:lnTo>
                    <a:pt x="648573" y="69218"/>
                  </a:lnTo>
                  <a:cubicBezTo>
                    <a:pt x="648573" y="87575"/>
                    <a:pt x="641280" y="105181"/>
                    <a:pt x="628299" y="118162"/>
                  </a:cubicBezTo>
                  <a:cubicBezTo>
                    <a:pt x="615318" y="131143"/>
                    <a:pt x="597713" y="138436"/>
                    <a:pt x="579355" y="138436"/>
                  </a:cubicBezTo>
                  <a:lnTo>
                    <a:pt x="69218" y="138436"/>
                  </a:lnTo>
                  <a:cubicBezTo>
                    <a:pt x="50860" y="138436"/>
                    <a:pt x="33254" y="131143"/>
                    <a:pt x="20273" y="118162"/>
                  </a:cubicBezTo>
                  <a:cubicBezTo>
                    <a:pt x="7293" y="105181"/>
                    <a:pt x="0" y="87575"/>
                    <a:pt x="0" y="69218"/>
                  </a:cubicBezTo>
                  <a:lnTo>
                    <a:pt x="0" y="69218"/>
                  </a:lnTo>
                  <a:cubicBezTo>
                    <a:pt x="0" y="50860"/>
                    <a:pt x="7293" y="33254"/>
                    <a:pt x="20273" y="20273"/>
                  </a:cubicBezTo>
                  <a:cubicBezTo>
                    <a:pt x="33254" y="7293"/>
                    <a:pt x="50860" y="0"/>
                    <a:pt x="69218" y="0"/>
                  </a:cubicBezTo>
                  <a:close/>
                </a:path>
              </a:pathLst>
            </a:custGeom>
            <a:ln w="19050" cap="rnd">
              <a:solidFill>
                <a:schemeClr val="accent5"/>
              </a:solidFill>
              <a:prstDash val="solid"/>
              <a:round/>
            </a:ln>
          </p:spPr>
          <p:txBody>
            <a:bodyPr/>
            <a:lstStyle/>
            <a:p>
              <a:endParaRPr lang="en-US" sz="1200">
                <a:solidFill>
                  <a:schemeClr val="accent5"/>
                </a:solidFill>
              </a:endParaRPr>
            </a:p>
          </p:txBody>
        </p:sp>
        <p:sp>
          <p:nvSpPr>
            <p:cNvPr id="8" name="TextBox 8"/>
            <p:cNvSpPr txBox="1"/>
            <p:nvPr/>
          </p:nvSpPr>
          <p:spPr>
            <a:xfrm>
              <a:off x="0" y="-57150"/>
              <a:ext cx="648573" cy="195586"/>
            </a:xfrm>
            <a:prstGeom prst="rect">
              <a:avLst/>
            </a:prstGeom>
          </p:spPr>
          <p:txBody>
            <a:bodyPr lIns="45748" tIns="45748" rIns="45748" bIns="45748" rtlCol="0" anchor="ctr"/>
            <a:lstStyle/>
            <a:p>
              <a:pPr algn="ctr">
                <a:lnSpc>
                  <a:spcPts val="2427"/>
                </a:lnSpc>
              </a:pPr>
              <a:endParaRPr sz="1200">
                <a:solidFill>
                  <a:schemeClr val="accent5"/>
                </a:solidFill>
              </a:endParaRPr>
            </a:p>
          </p:txBody>
        </p:sp>
      </p:grpSp>
      <p:sp>
        <p:nvSpPr>
          <p:cNvPr id="9" name="TextBox 9"/>
          <p:cNvSpPr txBox="1"/>
          <p:nvPr/>
        </p:nvSpPr>
        <p:spPr>
          <a:xfrm>
            <a:off x="2339531" y="1623444"/>
            <a:ext cx="1728316" cy="396840"/>
          </a:xfrm>
          <a:prstGeom prst="rect">
            <a:avLst/>
          </a:prstGeom>
        </p:spPr>
        <p:txBody>
          <a:bodyPr wrap="square" lIns="0" tIns="0" rIns="0" bIns="0" rtlCol="0" anchor="t">
            <a:spAutoFit/>
          </a:bodyPr>
          <a:lstStyle/>
          <a:p>
            <a:pPr algn="ctr">
              <a:lnSpc>
                <a:spcPts val="3278"/>
              </a:lnSpc>
            </a:pPr>
            <a:r>
              <a:rPr lang="en-US" sz="2400" spc="-89">
                <a:solidFill>
                  <a:schemeClr val="accent5"/>
                </a:solidFill>
                <a:latin typeface="Open Sans Condensed"/>
                <a:ea typeface="Open Sans Condensed"/>
                <a:cs typeface="Open Sans Condensed"/>
                <a:sym typeface="Open Sans Condensed"/>
              </a:rPr>
              <a:t>Pathway A</a:t>
            </a:r>
          </a:p>
        </p:txBody>
      </p:sp>
      <p:grpSp>
        <p:nvGrpSpPr>
          <p:cNvPr id="10" name="Group 10"/>
          <p:cNvGrpSpPr/>
          <p:nvPr/>
        </p:nvGrpSpPr>
        <p:grpSpPr>
          <a:xfrm>
            <a:off x="1146221" y="2373679"/>
            <a:ext cx="4063273" cy="3165178"/>
            <a:chOff x="2388920" y="62936"/>
            <a:chExt cx="5396045" cy="7032983"/>
          </a:xfrm>
        </p:grpSpPr>
        <p:sp>
          <p:nvSpPr>
            <p:cNvPr id="14" name="TextBox 14"/>
            <p:cNvSpPr txBox="1"/>
            <p:nvPr/>
          </p:nvSpPr>
          <p:spPr>
            <a:xfrm>
              <a:off x="3297452" y="62936"/>
              <a:ext cx="3922357" cy="1505414"/>
            </a:xfrm>
            <a:prstGeom prst="rect">
              <a:avLst/>
            </a:prstGeom>
          </p:spPr>
          <p:txBody>
            <a:bodyPr lIns="0" tIns="0" rIns="0" bIns="0" rtlCol="0" anchor="t">
              <a:spAutoFit/>
            </a:bodyPr>
            <a:lstStyle/>
            <a:p>
              <a:pPr algn="ctr">
                <a:lnSpc>
                  <a:spcPts val="2961"/>
                </a:lnSpc>
              </a:pPr>
              <a:r>
                <a:rPr lang="en-US" sz="2400">
                  <a:solidFill>
                    <a:schemeClr val="accent5"/>
                  </a:solidFill>
                  <a:latin typeface="Open Sans Condensed"/>
                  <a:ea typeface="Open Sans Condensed"/>
                  <a:cs typeface="Open Sans Condensed"/>
                  <a:sym typeface="Open Sans Condensed"/>
                </a:rPr>
                <a:t>Master’s degree or Bachelor’s plus 30</a:t>
              </a:r>
            </a:p>
          </p:txBody>
        </p:sp>
        <p:sp>
          <p:nvSpPr>
            <p:cNvPr id="15" name="TextBox 15"/>
            <p:cNvSpPr txBox="1"/>
            <p:nvPr/>
          </p:nvSpPr>
          <p:spPr>
            <a:xfrm>
              <a:off x="3149932" y="2766438"/>
              <a:ext cx="3874024" cy="1505414"/>
            </a:xfrm>
            <a:prstGeom prst="rect">
              <a:avLst/>
            </a:prstGeom>
          </p:spPr>
          <p:txBody>
            <a:bodyPr lIns="0" tIns="0" rIns="0" bIns="0" rtlCol="0" anchor="t">
              <a:spAutoFit/>
            </a:bodyPr>
            <a:lstStyle/>
            <a:p>
              <a:pPr algn="ctr">
                <a:lnSpc>
                  <a:spcPts val="2961"/>
                </a:lnSpc>
              </a:pPr>
              <a:r>
                <a:rPr lang="en-US" sz="2400">
                  <a:solidFill>
                    <a:schemeClr val="accent5"/>
                  </a:solidFill>
                  <a:latin typeface="Open Sans Condensed"/>
                  <a:ea typeface="Open Sans Condensed"/>
                  <a:cs typeface="Open Sans Condensed"/>
                  <a:sym typeface="Open Sans Condensed"/>
                </a:rPr>
                <a:t>Pass all 4 sections of the CPA Exam</a:t>
              </a:r>
            </a:p>
          </p:txBody>
        </p:sp>
        <p:sp>
          <p:nvSpPr>
            <p:cNvPr id="16" name="TextBox 16"/>
            <p:cNvSpPr txBox="1"/>
            <p:nvPr/>
          </p:nvSpPr>
          <p:spPr>
            <a:xfrm>
              <a:off x="2388920" y="5590505"/>
              <a:ext cx="5396045" cy="1505414"/>
            </a:xfrm>
            <a:prstGeom prst="rect">
              <a:avLst/>
            </a:prstGeom>
          </p:spPr>
          <p:txBody>
            <a:bodyPr lIns="0" tIns="0" rIns="0" bIns="0" rtlCol="0" anchor="t">
              <a:spAutoFit/>
            </a:bodyPr>
            <a:lstStyle/>
            <a:p>
              <a:pPr algn="ctr">
                <a:lnSpc>
                  <a:spcPts val="2961"/>
                </a:lnSpc>
              </a:pPr>
              <a:r>
                <a:rPr lang="en-US" sz="2400">
                  <a:solidFill>
                    <a:schemeClr val="accent5"/>
                  </a:solidFill>
                  <a:latin typeface="Open Sans Condensed"/>
                  <a:ea typeface="Open Sans Condensed"/>
                  <a:cs typeface="Open Sans Condensed"/>
                  <a:sym typeface="Open Sans Condensed"/>
                </a:rPr>
                <a:t>Complete </a:t>
              </a:r>
              <a:r>
                <a:rPr lang="en-US" sz="2400" b="1">
                  <a:solidFill>
                    <a:schemeClr val="accent5"/>
                  </a:solidFill>
                  <a:latin typeface="Open Sans Condensed Bold"/>
                  <a:ea typeface="Open Sans Condensed Bold"/>
                  <a:cs typeface="Open Sans Condensed Bold"/>
                  <a:sym typeface="Open Sans Condensed Bold"/>
                </a:rPr>
                <a:t>one year</a:t>
              </a:r>
              <a:r>
                <a:rPr lang="en-US" sz="2400">
                  <a:solidFill>
                    <a:schemeClr val="accent5"/>
                  </a:solidFill>
                  <a:latin typeface="Open Sans Condensed"/>
                  <a:ea typeface="Open Sans Condensed"/>
                  <a:cs typeface="Open Sans Condensed"/>
                  <a:sym typeface="Open Sans Condensed"/>
                </a:rPr>
                <a:t> of relevant work experience</a:t>
              </a:r>
            </a:p>
          </p:txBody>
        </p:sp>
      </p:grpSp>
      <p:sp>
        <p:nvSpPr>
          <p:cNvPr id="18" name="TextBox 18"/>
          <p:cNvSpPr txBox="1"/>
          <p:nvPr/>
        </p:nvSpPr>
        <p:spPr>
          <a:xfrm>
            <a:off x="211378" y="345617"/>
            <a:ext cx="6691697" cy="936154"/>
          </a:xfrm>
          <a:prstGeom prst="rect">
            <a:avLst/>
          </a:prstGeom>
        </p:spPr>
        <p:txBody>
          <a:bodyPr wrap="square" lIns="0" tIns="0" rIns="0" bIns="0" rtlCol="0" anchor="t">
            <a:spAutoFit/>
          </a:bodyPr>
          <a:lstStyle/>
          <a:p>
            <a:pPr algn="ctr">
              <a:lnSpc>
                <a:spcPts val="7296"/>
              </a:lnSpc>
            </a:pPr>
            <a:r>
              <a:rPr lang="en-US" sz="7600" b="1">
                <a:latin typeface="Arial" panose="020B0604020202020204" pitchFamily="34" charset="0"/>
                <a:ea typeface="Open Sans Bold"/>
                <a:cs typeface="Arial" panose="020B0604020202020204" pitchFamily="34" charset="0"/>
                <a:sym typeface="Open Sans Bold"/>
              </a:rPr>
              <a:t>CPA LICENSE</a:t>
            </a:r>
          </a:p>
        </p:txBody>
      </p:sp>
      <p:sp>
        <p:nvSpPr>
          <p:cNvPr id="19" name="TextBox 19"/>
          <p:cNvSpPr txBox="1"/>
          <p:nvPr/>
        </p:nvSpPr>
        <p:spPr>
          <a:xfrm>
            <a:off x="6430851" y="659264"/>
            <a:ext cx="5946344" cy="496098"/>
          </a:xfrm>
          <a:prstGeom prst="rect">
            <a:avLst/>
          </a:prstGeom>
        </p:spPr>
        <p:txBody>
          <a:bodyPr lIns="0" tIns="0" rIns="0" bIns="0" rtlCol="0" anchor="t">
            <a:spAutoFit/>
          </a:bodyPr>
          <a:lstStyle/>
          <a:p>
            <a:pPr algn="ctr">
              <a:lnSpc>
                <a:spcPts val="3788"/>
              </a:lnSpc>
            </a:pPr>
            <a:r>
              <a:rPr lang="en-US" sz="3946" b="1">
                <a:solidFill>
                  <a:schemeClr val="accent5"/>
                </a:solidFill>
                <a:latin typeface="Arial" panose="020B0604020202020204" pitchFamily="34" charset="0"/>
                <a:ea typeface="Open Sans Condensed Bold"/>
                <a:cs typeface="Arial" panose="020B0604020202020204" pitchFamily="34" charset="0"/>
                <a:sym typeface="Open Sans Condensed Bold"/>
              </a:rPr>
              <a:t>eligibility + pathways</a:t>
            </a:r>
          </a:p>
        </p:txBody>
      </p:sp>
      <p:grpSp>
        <p:nvGrpSpPr>
          <p:cNvPr id="20" name="Group 20"/>
          <p:cNvGrpSpPr/>
          <p:nvPr/>
        </p:nvGrpSpPr>
        <p:grpSpPr>
          <a:xfrm>
            <a:off x="7089821" y="1646398"/>
            <a:ext cx="4204948" cy="3887972"/>
            <a:chOff x="2327735" y="146940"/>
            <a:chExt cx="5256730" cy="8639025"/>
          </a:xfrm>
        </p:grpSpPr>
        <p:sp>
          <p:nvSpPr>
            <p:cNvPr id="22" name="Freeform 22"/>
            <p:cNvSpPr/>
            <p:nvPr/>
          </p:nvSpPr>
          <p:spPr>
            <a:xfrm>
              <a:off x="3498108" y="146940"/>
              <a:ext cx="2889066" cy="896436"/>
            </a:xfrm>
            <a:custGeom>
              <a:avLst/>
              <a:gdLst/>
              <a:ahLst/>
              <a:cxnLst/>
              <a:rect l="l" t="t" r="r" b="b"/>
              <a:pathLst>
                <a:path w="648573" h="138436">
                  <a:moveTo>
                    <a:pt x="69218" y="0"/>
                  </a:moveTo>
                  <a:lnTo>
                    <a:pt x="579355" y="0"/>
                  </a:lnTo>
                  <a:cubicBezTo>
                    <a:pt x="617583" y="0"/>
                    <a:pt x="648573" y="30990"/>
                    <a:pt x="648573" y="69218"/>
                  </a:cubicBezTo>
                  <a:lnTo>
                    <a:pt x="648573" y="69218"/>
                  </a:lnTo>
                  <a:cubicBezTo>
                    <a:pt x="648573" y="87575"/>
                    <a:pt x="641280" y="105181"/>
                    <a:pt x="628299" y="118162"/>
                  </a:cubicBezTo>
                  <a:cubicBezTo>
                    <a:pt x="615318" y="131143"/>
                    <a:pt x="597713" y="138436"/>
                    <a:pt x="579355" y="138436"/>
                  </a:cubicBezTo>
                  <a:lnTo>
                    <a:pt x="69218" y="138436"/>
                  </a:lnTo>
                  <a:cubicBezTo>
                    <a:pt x="50860" y="138436"/>
                    <a:pt x="33254" y="131143"/>
                    <a:pt x="20273" y="118162"/>
                  </a:cubicBezTo>
                  <a:cubicBezTo>
                    <a:pt x="7293" y="105181"/>
                    <a:pt x="0" y="87575"/>
                    <a:pt x="0" y="69218"/>
                  </a:cubicBezTo>
                  <a:lnTo>
                    <a:pt x="0" y="69218"/>
                  </a:lnTo>
                  <a:cubicBezTo>
                    <a:pt x="0" y="50860"/>
                    <a:pt x="7293" y="33254"/>
                    <a:pt x="20273" y="20273"/>
                  </a:cubicBezTo>
                  <a:cubicBezTo>
                    <a:pt x="33254" y="7293"/>
                    <a:pt x="50860" y="0"/>
                    <a:pt x="69218" y="0"/>
                  </a:cubicBezTo>
                  <a:close/>
                </a:path>
              </a:pathLst>
            </a:custGeom>
            <a:ln w="19050" cap="rnd">
              <a:solidFill>
                <a:schemeClr val="accent5"/>
              </a:solidFill>
              <a:prstDash val="solid"/>
              <a:round/>
            </a:ln>
          </p:spPr>
          <p:txBody>
            <a:bodyPr/>
            <a:lstStyle/>
            <a:p>
              <a:endParaRPr lang="en-US" sz="1200"/>
            </a:p>
          </p:txBody>
        </p:sp>
        <p:sp>
          <p:nvSpPr>
            <p:cNvPr id="26" name="TextBox 26"/>
            <p:cNvSpPr txBox="1"/>
            <p:nvPr/>
          </p:nvSpPr>
          <p:spPr>
            <a:xfrm>
              <a:off x="3250050" y="2088526"/>
              <a:ext cx="3337908" cy="716736"/>
            </a:xfrm>
            <a:prstGeom prst="rect">
              <a:avLst/>
            </a:prstGeom>
          </p:spPr>
          <p:txBody>
            <a:bodyPr lIns="0" tIns="0" rIns="0" bIns="0" rtlCol="0" anchor="t">
              <a:spAutoFit/>
            </a:bodyPr>
            <a:lstStyle/>
            <a:p>
              <a:pPr algn="ctr">
                <a:lnSpc>
                  <a:spcPts val="2884"/>
                </a:lnSpc>
              </a:pPr>
              <a:r>
                <a:rPr lang="en-US" sz="2400">
                  <a:solidFill>
                    <a:schemeClr val="accent5"/>
                  </a:solidFill>
                  <a:latin typeface="Open Sans Condensed"/>
                  <a:ea typeface="Open Sans Condensed"/>
                  <a:cs typeface="Open Sans Condensed"/>
                  <a:sym typeface="Open Sans Condensed"/>
                </a:rPr>
                <a:t>Bachelor’s degree</a:t>
              </a:r>
            </a:p>
          </p:txBody>
        </p:sp>
        <p:sp>
          <p:nvSpPr>
            <p:cNvPr id="27" name="TextBox 27"/>
            <p:cNvSpPr txBox="1"/>
            <p:nvPr/>
          </p:nvSpPr>
          <p:spPr>
            <a:xfrm>
              <a:off x="3069097" y="4290404"/>
              <a:ext cx="3774002" cy="1460530"/>
            </a:xfrm>
            <a:prstGeom prst="rect">
              <a:avLst/>
            </a:prstGeom>
          </p:spPr>
          <p:txBody>
            <a:bodyPr lIns="0" tIns="0" rIns="0" bIns="0" rtlCol="0" anchor="t">
              <a:spAutoFit/>
            </a:bodyPr>
            <a:lstStyle/>
            <a:p>
              <a:pPr algn="ctr">
                <a:lnSpc>
                  <a:spcPts val="2884"/>
                </a:lnSpc>
              </a:pPr>
              <a:r>
                <a:rPr lang="en-US" sz="2400">
                  <a:solidFill>
                    <a:schemeClr val="accent5"/>
                  </a:solidFill>
                  <a:latin typeface="Open Sans Condensed"/>
                  <a:ea typeface="Open Sans Condensed"/>
                  <a:cs typeface="Open Sans Condensed"/>
                  <a:sym typeface="Open Sans Condensed"/>
                </a:rPr>
                <a:t>Pass all 4 sections of the CPA Exam</a:t>
              </a:r>
            </a:p>
          </p:txBody>
        </p:sp>
        <p:sp>
          <p:nvSpPr>
            <p:cNvPr id="28" name="TextBox 28"/>
            <p:cNvSpPr txBox="1"/>
            <p:nvPr/>
          </p:nvSpPr>
          <p:spPr>
            <a:xfrm>
              <a:off x="2327735" y="7325435"/>
              <a:ext cx="5256730" cy="1460530"/>
            </a:xfrm>
            <a:prstGeom prst="rect">
              <a:avLst/>
            </a:prstGeom>
          </p:spPr>
          <p:txBody>
            <a:bodyPr lIns="0" tIns="0" rIns="0" bIns="0" rtlCol="0" anchor="t">
              <a:spAutoFit/>
            </a:bodyPr>
            <a:lstStyle/>
            <a:p>
              <a:pPr algn="ctr">
                <a:lnSpc>
                  <a:spcPts val="2884"/>
                </a:lnSpc>
              </a:pPr>
              <a:r>
                <a:rPr lang="en-US" sz="2400">
                  <a:solidFill>
                    <a:schemeClr val="accent5"/>
                  </a:solidFill>
                  <a:latin typeface="Open Sans Condensed"/>
                  <a:ea typeface="Open Sans Condensed"/>
                  <a:cs typeface="Open Sans Condensed"/>
                  <a:sym typeface="Open Sans Condensed"/>
                </a:rPr>
                <a:t>Complete </a:t>
              </a:r>
              <a:r>
                <a:rPr lang="en-US" sz="2400" b="1">
                  <a:solidFill>
                    <a:schemeClr val="accent5"/>
                  </a:solidFill>
                  <a:latin typeface="Open Sans Condensed Bold"/>
                  <a:ea typeface="Open Sans Condensed Bold"/>
                  <a:cs typeface="Open Sans Condensed Bold"/>
                  <a:sym typeface="Open Sans Condensed Bold"/>
                </a:rPr>
                <a:t>two years</a:t>
              </a:r>
              <a:r>
                <a:rPr lang="en-US" sz="2400">
                  <a:solidFill>
                    <a:schemeClr val="accent5"/>
                  </a:solidFill>
                  <a:latin typeface="Open Sans Condensed"/>
                  <a:ea typeface="Open Sans Condensed"/>
                  <a:cs typeface="Open Sans Condensed"/>
                  <a:sym typeface="Open Sans Condensed"/>
                </a:rPr>
                <a:t> of relevant work experience</a:t>
              </a:r>
            </a:p>
          </p:txBody>
        </p:sp>
        <p:sp>
          <p:nvSpPr>
            <p:cNvPr id="29" name="TextBox 29"/>
            <p:cNvSpPr txBox="1"/>
            <p:nvPr/>
          </p:nvSpPr>
          <p:spPr>
            <a:xfrm>
              <a:off x="3639782" y="180848"/>
              <a:ext cx="2558445" cy="755208"/>
            </a:xfrm>
            <a:prstGeom prst="rect">
              <a:avLst/>
            </a:prstGeom>
          </p:spPr>
          <p:txBody>
            <a:bodyPr wrap="square" lIns="0" tIns="0" rIns="0" bIns="0" rtlCol="0" anchor="t">
              <a:spAutoFit/>
            </a:bodyPr>
            <a:lstStyle/>
            <a:p>
              <a:pPr algn="ctr">
                <a:lnSpc>
                  <a:spcPts val="3104"/>
                </a:lnSpc>
              </a:pPr>
              <a:r>
                <a:rPr lang="en-US" sz="2400" spc="-84">
                  <a:solidFill>
                    <a:schemeClr val="accent5"/>
                  </a:solidFill>
                  <a:latin typeface="Open Sans Condensed"/>
                  <a:ea typeface="Open Sans Condensed"/>
                  <a:cs typeface="Open Sans Condensed"/>
                  <a:sym typeface="Open Sans Condensed"/>
                </a:rPr>
                <a:t>Pathway B</a:t>
              </a:r>
            </a:p>
          </p:txBody>
        </p:sp>
      </p:grpSp>
      <p:sp>
        <p:nvSpPr>
          <p:cNvPr id="33" name="TextBox 32">
            <a:extLst>
              <a:ext uri="{FF2B5EF4-FFF2-40B4-BE49-F238E27FC236}">
                <a16:creationId xmlns:a16="http://schemas.microsoft.com/office/drawing/2014/main" id="{459BEA43-4E0A-1846-5EAE-4C754F74D754}"/>
              </a:ext>
            </a:extLst>
          </p:cNvPr>
          <p:cNvSpPr txBox="1"/>
          <p:nvPr/>
        </p:nvSpPr>
        <p:spPr>
          <a:xfrm>
            <a:off x="211378" y="6395608"/>
            <a:ext cx="1622927"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i="1">
                <a:solidFill>
                  <a:prstClr val="white"/>
                </a:solidFill>
                <a:latin typeface="Arial" panose="020B0604020202020204" pitchFamily="34" charset="0"/>
                <a:cs typeface="Arial" panose="020B0604020202020204" pitchFamily="34" charset="0"/>
              </a:rPr>
              <a:t>Source: TSBPA</a:t>
            </a:r>
            <a:endParaRPr kumimoji="0" lang="en-US" sz="14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5" name="Picture 34" descr="A black and white logo&#10;&#10;Description automatically generated">
            <a:extLst>
              <a:ext uri="{FF2B5EF4-FFF2-40B4-BE49-F238E27FC236}">
                <a16:creationId xmlns:a16="http://schemas.microsoft.com/office/drawing/2014/main" id="{0F1E2DB4-38A9-6D1C-27BE-BFD056E05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
        <p:nvSpPr>
          <p:cNvPr id="37" name="TextBox 15">
            <a:extLst>
              <a:ext uri="{FF2B5EF4-FFF2-40B4-BE49-F238E27FC236}">
                <a16:creationId xmlns:a16="http://schemas.microsoft.com/office/drawing/2014/main" id="{3B4C7FCF-CCFE-6FFE-2799-ABA1ABAC0A54}"/>
              </a:ext>
            </a:extLst>
          </p:cNvPr>
          <p:cNvSpPr txBox="1"/>
          <p:nvPr/>
        </p:nvSpPr>
        <p:spPr>
          <a:xfrm>
            <a:off x="2556540" y="6335657"/>
            <a:ext cx="7392474" cy="341568"/>
          </a:xfrm>
          <a:prstGeom prst="rect">
            <a:avLst/>
          </a:prstGeom>
        </p:spPr>
        <p:txBody>
          <a:bodyPr wrap="square" lIns="0" tIns="0" rIns="0" bIns="0" rtlCol="0" anchor="t">
            <a:spAutoFit/>
          </a:bodyPr>
          <a:lstStyle/>
          <a:p>
            <a:pPr algn="ctr">
              <a:lnSpc>
                <a:spcPts val="2961"/>
              </a:lnSpc>
            </a:pPr>
            <a:r>
              <a:rPr lang="en-US" sz="1600">
                <a:solidFill>
                  <a:schemeClr val="accent5"/>
                </a:solidFill>
                <a:latin typeface="Open Sans Condensed"/>
                <a:ea typeface="Open Sans Condensed"/>
                <a:cs typeface="Open Sans Condensed"/>
                <a:sym typeface="Open Sans Condensed"/>
              </a:rPr>
              <a:t>Eligible to test for the CPA Exam after completing Bachelor’s regardless of pathway selection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a:ext>
            </a:extLst>
          </a:blip>
          <a:srcRect/>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8" name="Picture Placeholder 17" descr="Group of students working in library">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a:ext>
            </a:extLst>
          </a:blip>
          <a:srcRect/>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a:ext>
            </a:extLst>
          </a:blip>
          <a:srcRect/>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319273" y="4145130"/>
            <a:ext cx="4500562" cy="1562959"/>
          </a:xfrm>
        </p:spPr>
        <p:txBody>
          <a:bodyPr vert="horz" wrap="square" lIns="0" tIns="0" rIns="0" bIns="0" rtlCol="0" anchor="t" anchorCtr="0">
            <a:normAutofit fontScale="90000"/>
          </a:bodyPr>
          <a:lstStyle/>
          <a:p>
            <a:pPr>
              <a:lnSpc>
                <a:spcPct val="100000"/>
              </a:lnSpc>
            </a:pPr>
            <a:r>
              <a:rPr lang="en-US" kern="1200">
                <a:solidFill>
                  <a:schemeClr val="tx1"/>
                </a:solidFill>
                <a:latin typeface="Arial" panose="020B0604020202020204" pitchFamily="34" charset="0"/>
                <a:ea typeface="Roboto" panose="02000000000000000000" pitchFamily="2" charset="0"/>
                <a:cs typeface="Arial" panose="020B0604020202020204" pitchFamily="34" charset="0"/>
              </a:rPr>
              <a:t>Could the CPA license be right for you?</a:t>
            </a:r>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14752" y="4642446"/>
            <a:ext cx="6657975" cy="1562959"/>
          </a:xfrm>
          <a:noFill/>
        </p:spPr>
        <p:txBody>
          <a:bodyPr vert="horz" wrap="square" lIns="0" tIns="0" rIns="0" bIns="0" numCol="2" spcCol="182880" rtlCol="0" anchor="t">
            <a:noAutofit/>
          </a:bodyPr>
          <a:lstStyle/>
          <a:p>
            <a:r>
              <a:rPr lang="en-US" sz="1600">
                <a:solidFill>
                  <a:srgbClr val="FFFFFF"/>
                </a:solidFill>
                <a:latin typeface="Arial" panose="020B0604020202020204" pitchFamily="34" charset="0"/>
                <a:cs typeface="Arial" panose="020B0604020202020204" pitchFamily="34" charset="0"/>
              </a:rPr>
              <a:t>Want flexibility in your career</a:t>
            </a:r>
          </a:p>
          <a:p>
            <a:r>
              <a:rPr lang="en-US" sz="1600">
                <a:solidFill>
                  <a:srgbClr val="FFFFFF"/>
                </a:solidFill>
                <a:latin typeface="Arial" panose="020B0604020202020204" pitchFamily="34" charset="0"/>
                <a:cs typeface="Arial" panose="020B0604020202020204" pitchFamily="34" charset="0"/>
              </a:rPr>
              <a:t>Like puzzles</a:t>
            </a:r>
          </a:p>
          <a:p>
            <a:r>
              <a:rPr lang="en-US" sz="1600">
                <a:solidFill>
                  <a:srgbClr val="FFFFFF"/>
                </a:solidFill>
                <a:latin typeface="Arial" panose="020B0604020202020204" pitchFamily="34" charset="0"/>
                <a:cs typeface="Arial" panose="020B0604020202020204" pitchFamily="34" charset="0"/>
              </a:rPr>
              <a:t>Like technology</a:t>
            </a:r>
          </a:p>
          <a:p>
            <a:r>
              <a:rPr lang="en-US" sz="1600">
                <a:solidFill>
                  <a:srgbClr val="FFFFFF"/>
                </a:solidFill>
                <a:latin typeface="Arial" panose="020B0604020202020204" pitchFamily="34" charset="0"/>
                <a:cs typeface="Arial" panose="020B0604020202020204" pitchFamily="34" charset="0"/>
              </a:rPr>
              <a:t>Like working in teams</a:t>
            </a:r>
          </a:p>
          <a:p>
            <a:r>
              <a:rPr lang="en-US" sz="1600">
                <a:solidFill>
                  <a:srgbClr val="FFFFFF"/>
                </a:solidFill>
                <a:latin typeface="Arial" panose="020B0604020202020204" pitchFamily="34" charset="0"/>
                <a:cs typeface="Arial" panose="020B0604020202020204" pitchFamily="34" charset="0"/>
              </a:rPr>
              <a:t>Like helping people</a:t>
            </a:r>
          </a:p>
          <a:p>
            <a:r>
              <a:rPr lang="en-US" sz="1600">
                <a:solidFill>
                  <a:srgbClr val="FFFFFF"/>
                </a:solidFill>
                <a:latin typeface="Arial" panose="020B0604020202020204" pitchFamily="34" charset="0"/>
                <a:cs typeface="Arial" panose="020B0604020202020204" pitchFamily="34" charset="0"/>
              </a:rPr>
              <a:t>Like detective work</a:t>
            </a:r>
          </a:p>
          <a:p>
            <a:r>
              <a:rPr lang="en-US" sz="1600">
                <a:solidFill>
                  <a:srgbClr val="FFFFFF"/>
                </a:solidFill>
                <a:latin typeface="Arial" panose="020B0604020202020204" pitchFamily="34" charset="0"/>
                <a:cs typeface="Arial" panose="020B0604020202020204" pitchFamily="34" charset="0"/>
              </a:rPr>
              <a:t>Want to learn the language of business</a:t>
            </a:r>
          </a:p>
        </p:txBody>
      </p:sp>
      <p:sp>
        <p:nvSpPr>
          <p:cNvPr id="2" name="Text Placeholder 8">
            <a:extLst>
              <a:ext uri="{FF2B5EF4-FFF2-40B4-BE49-F238E27FC236}">
                <a16:creationId xmlns:a16="http://schemas.microsoft.com/office/drawing/2014/main" id="{8C333A24-A6A7-FE1A-945D-C2FEAF9C5BF4}"/>
              </a:ext>
            </a:extLst>
          </p:cNvPr>
          <p:cNvSpPr txBox="1">
            <a:spLocks/>
          </p:cNvSpPr>
          <p:nvPr/>
        </p:nvSpPr>
        <p:spPr>
          <a:xfrm>
            <a:off x="5139108" y="4107092"/>
            <a:ext cx="5437186" cy="535354"/>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white">
                    <a:alpha val="60000"/>
                  </a:prstClr>
                </a:solidFill>
                <a:effectLst/>
                <a:uLnTx/>
                <a:uFillTx/>
                <a:latin typeface="Arial" panose="020B0604020202020204" pitchFamily="34" charset="0"/>
                <a:ea typeface="+mn-ea"/>
                <a:cs typeface="Arial" panose="020B0604020202020204" pitchFamily="34" charset="0"/>
              </a:rPr>
              <a:t>RAISE YOUR HAND IF  YOU…</a:t>
            </a:r>
          </a:p>
        </p:txBody>
      </p:sp>
      <p:pic>
        <p:nvPicPr>
          <p:cNvPr id="4" name="Picture 3" descr="A black and white logo&#10;&#10;Description automatically generated">
            <a:extLst>
              <a:ext uri="{FF2B5EF4-FFF2-40B4-BE49-F238E27FC236}">
                <a16:creationId xmlns:a16="http://schemas.microsoft.com/office/drawing/2014/main" id="{6C0BAEB5-33B3-F3D7-E763-4D032D5EB9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2460717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492688" y="299028"/>
            <a:ext cx="3565524" cy="1348560"/>
          </a:xfrm>
        </p:spPr>
        <p:txBody>
          <a:bodyPr vert="horz" wrap="square" lIns="0" tIns="0" rIns="0" bIns="0" rtlCol="0" anchor="b" anchorCtr="0">
            <a:normAutofit fontScale="90000"/>
          </a:bodyPr>
          <a:lstStyle/>
          <a:p>
            <a:pPr>
              <a:lnSpc>
                <a:spcPct val="100000"/>
              </a:lnSpc>
            </a:pPr>
            <a:r>
              <a:rPr lang="en-US" kern="1200">
                <a:solidFill>
                  <a:schemeClr val="tx1"/>
                </a:solidFill>
                <a:latin typeface="Arial" panose="020B0604020202020204" pitchFamily="34" charset="0"/>
                <a:ea typeface="Roboto" panose="02000000000000000000" pitchFamily="2" charset="0"/>
                <a:cs typeface="Arial" panose="020B0604020202020204" pitchFamily="34" charset="0"/>
              </a:rPr>
              <a:t>Join! </a:t>
            </a:r>
            <a:br>
              <a:rPr lang="en-US">
                <a:latin typeface="Arial" panose="020B0604020202020204" pitchFamily="34" charset="0"/>
                <a:ea typeface="Roboto" panose="02000000000000000000" pitchFamily="2" charset="0"/>
                <a:cs typeface="Arial" panose="020B0604020202020204" pitchFamily="34" charset="0"/>
              </a:rPr>
            </a:br>
            <a:r>
              <a:rPr lang="en-US" sz="2200" kern="1200">
                <a:solidFill>
                  <a:schemeClr val="tx1"/>
                </a:solidFill>
                <a:latin typeface="Arial" panose="020B0604020202020204" pitchFamily="34" charset="0"/>
                <a:ea typeface="Roboto" panose="02000000000000000000" pitchFamily="2" charset="0"/>
                <a:cs typeface="Arial" panose="020B0604020202020204" pitchFamily="34" charset="0"/>
              </a:rPr>
              <a:t>TXCPA offer</a:t>
            </a:r>
            <a:r>
              <a:rPr lang="en-US" sz="2200">
                <a:latin typeface="Arial" panose="020B0604020202020204" pitchFamily="34" charset="0"/>
                <a:ea typeface="Roboto" panose="02000000000000000000" pitchFamily="2" charset="0"/>
                <a:cs typeface="Arial" panose="020B0604020202020204" pitchFamily="34" charset="0"/>
              </a:rPr>
              <a:t>s</a:t>
            </a:r>
            <a:r>
              <a:rPr lang="en-US" sz="2200" kern="1200">
                <a:solidFill>
                  <a:schemeClr val="tx1"/>
                </a:solidFill>
                <a:latin typeface="Arial" panose="020B0604020202020204" pitchFamily="34" charset="0"/>
                <a:ea typeface="Roboto" panose="02000000000000000000" pitchFamily="2" charset="0"/>
                <a:cs typeface="Arial" panose="020B0604020202020204" pitchFamily="34" charset="0"/>
              </a:rPr>
              <a:t> FREE student membership!</a:t>
            </a:r>
          </a:p>
        </p:txBody>
      </p:sp>
      <p:pic>
        <p:nvPicPr>
          <p:cNvPr id="4" name="Picture 3" descr="A qr code on a white background&#10;&#10;Description automatically generated">
            <a:extLst>
              <a:ext uri="{FF2B5EF4-FFF2-40B4-BE49-F238E27FC236}">
                <a16:creationId xmlns:a16="http://schemas.microsoft.com/office/drawing/2014/main" id="{B5DC3F7D-06C4-61D1-4C9E-E17E3C8477AA}"/>
              </a:ext>
            </a:extLst>
          </p:cNvPr>
          <p:cNvPicPr>
            <a:picLocks noChangeAspect="1"/>
          </p:cNvPicPr>
          <p:nvPr/>
        </p:nvPicPr>
        <p:blipFill>
          <a:blip r:embed="rId3">
            <a:extLst>
              <a:ext uri="{28A0092B-C50C-407E-A947-70E740481C1C}">
                <a14:useLocalDpi xmlns:a14="http://schemas.microsoft.com/office/drawing/2010/main" val="0"/>
              </a:ext>
            </a:extLst>
          </a:blip>
          <a:srcRect l="7480" t="8287" r="8367" b="8051"/>
          <a:stretch/>
        </p:blipFill>
        <p:spPr>
          <a:xfrm>
            <a:off x="492688" y="2104876"/>
            <a:ext cx="2141952" cy="2129426"/>
          </a:xfrm>
          <a:prstGeom prst="rect">
            <a:avLst/>
          </a:prstGeom>
        </p:spPr>
      </p:pic>
      <p:pic>
        <p:nvPicPr>
          <p:cNvPr id="9" name="Picture 8" descr="Group of smiling young people standing on lawn outside brick building, wearing backpacks and tote bag, holding cellphones">
            <a:extLst>
              <a:ext uri="{FF2B5EF4-FFF2-40B4-BE49-F238E27FC236}">
                <a16:creationId xmlns:a16="http://schemas.microsoft.com/office/drawing/2014/main" id="{9EDB12FB-2A40-F7BD-08CB-B7BF583D52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5229" y="973308"/>
            <a:ext cx="8216771" cy="4622104"/>
          </a:xfrm>
          <a:prstGeom prst="rect">
            <a:avLst/>
          </a:prstGeom>
        </p:spPr>
      </p:pic>
      <p:sp>
        <p:nvSpPr>
          <p:cNvPr id="3" name="Title 1">
            <a:extLst>
              <a:ext uri="{FF2B5EF4-FFF2-40B4-BE49-F238E27FC236}">
                <a16:creationId xmlns:a16="http://schemas.microsoft.com/office/drawing/2014/main" id="{A5A5FDD6-42CF-58D5-CC3C-D350E8C61D52}"/>
              </a:ext>
            </a:extLst>
          </p:cNvPr>
          <p:cNvSpPr txBox="1">
            <a:spLocks/>
          </p:cNvSpPr>
          <p:nvPr/>
        </p:nvSpPr>
        <p:spPr>
          <a:xfrm>
            <a:off x="492688" y="4691590"/>
            <a:ext cx="3188516" cy="2198868"/>
          </a:xfrm>
          <a:prstGeom prst="rect">
            <a:avLst/>
          </a:prstGeom>
        </p:spPr>
        <p:txBody>
          <a:bodyPr vert="horz" wrap="square" lIns="0" tIns="0" rIns="0" bIns="0" rtlCol="0" anchor="b" anchorCtr="0">
            <a:normAutofit fontScale="67500" lnSpcReduction="20000"/>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nSpc>
                <a:spcPct val="100000"/>
              </a:lnSpc>
            </a:pPr>
            <a:r>
              <a:rPr lang="en-US" sz="2200">
                <a:latin typeface="Arial" panose="020B0604020202020204" pitchFamily="34" charset="0"/>
                <a:ea typeface="Roboto" panose="02000000000000000000" pitchFamily="2" charset="0"/>
                <a:cs typeface="Arial" panose="020B0604020202020204" pitchFamily="34" charset="0"/>
              </a:rPr>
              <a:t>Connections with 28,000 members across Texas</a:t>
            </a:r>
          </a:p>
          <a:p>
            <a:pPr>
              <a:lnSpc>
                <a:spcPct val="100000"/>
              </a:lnSpc>
            </a:pPr>
            <a:endParaRPr lang="en-US" sz="220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a:latin typeface="Arial" panose="020B0604020202020204" pitchFamily="34" charset="0"/>
                <a:ea typeface="Roboto" panose="02000000000000000000" pitchFamily="2" charset="0"/>
                <a:cs typeface="Arial" panose="020B0604020202020204" pitchFamily="34" charset="0"/>
              </a:rPr>
              <a:t>Networking opportunities </a:t>
            </a:r>
          </a:p>
          <a:p>
            <a:pPr>
              <a:lnSpc>
                <a:spcPct val="100000"/>
              </a:lnSpc>
            </a:pPr>
            <a:endParaRPr lang="en-US" sz="220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a:latin typeface="Arial" panose="020B0604020202020204" pitchFamily="34" charset="0"/>
                <a:ea typeface="Roboto" panose="02000000000000000000" pitchFamily="2" charset="0"/>
                <a:cs typeface="Arial" panose="020B0604020202020204" pitchFamily="34" charset="0"/>
              </a:rPr>
              <a:t>Scholarship opportunities</a:t>
            </a:r>
          </a:p>
          <a:p>
            <a:pPr>
              <a:lnSpc>
                <a:spcPct val="100000"/>
              </a:lnSpc>
            </a:pPr>
            <a:endParaRPr lang="en-US" sz="220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a:latin typeface="Arial" panose="020B0604020202020204" pitchFamily="34" charset="0"/>
                <a:ea typeface="Roboto" panose="02000000000000000000" pitchFamily="2" charset="0"/>
                <a:cs typeface="Arial" panose="020B0604020202020204" pitchFamily="34" charset="0"/>
              </a:rPr>
              <a:t>Monthly Webinars</a:t>
            </a:r>
          </a:p>
          <a:p>
            <a:pPr>
              <a:lnSpc>
                <a:spcPct val="100000"/>
              </a:lnSpc>
            </a:pPr>
            <a:endParaRPr lang="en-US" sz="220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a:latin typeface="Arial" panose="020B0604020202020204" pitchFamily="34" charset="0"/>
                <a:ea typeface="Roboto" panose="02000000000000000000" pitchFamily="2" charset="0"/>
                <a:cs typeface="Arial" panose="020B0604020202020204" pitchFamily="34" charset="0"/>
              </a:rPr>
              <a:t>Mock CPA Exams</a:t>
            </a:r>
          </a:p>
          <a:p>
            <a:pPr>
              <a:lnSpc>
                <a:spcPct val="100000"/>
              </a:lnSpc>
            </a:pPr>
            <a:endParaRPr lang="en-US" sz="220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a:latin typeface="Arial" panose="020B0604020202020204" pitchFamily="34" charset="0"/>
                <a:ea typeface="Roboto" panose="02000000000000000000" pitchFamily="2" charset="0"/>
                <a:cs typeface="Arial" panose="020B0604020202020204" pitchFamily="34" charset="0"/>
              </a:rPr>
              <a:t>And more!</a:t>
            </a:r>
          </a:p>
          <a:p>
            <a:pPr>
              <a:lnSpc>
                <a:spcPct val="100000"/>
              </a:lnSpc>
            </a:pPr>
            <a:endParaRPr lang="en-US" sz="2200">
              <a:latin typeface="Arial" panose="020B0604020202020204" pitchFamily="34" charset="0"/>
              <a:ea typeface="Roboto" panose="02000000000000000000" pitchFamily="2" charset="0"/>
              <a:cs typeface="Arial" panose="020B0604020202020204" pitchFamily="34" charset="0"/>
            </a:endParaRPr>
          </a:p>
        </p:txBody>
      </p:sp>
      <p:pic>
        <p:nvPicPr>
          <p:cNvPr id="6" name="Picture 5" descr="A black and white logo&#10;&#10;Description automatically generated">
            <a:extLst>
              <a:ext uri="{FF2B5EF4-FFF2-40B4-BE49-F238E27FC236}">
                <a16:creationId xmlns:a16="http://schemas.microsoft.com/office/drawing/2014/main" id="{7E73F117-F53A-CAE6-4DA6-8FA484946E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2670260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person's face&#10;&#10;AI-generated content may be incorrect.">
            <a:extLst>
              <a:ext uri="{FF2B5EF4-FFF2-40B4-BE49-F238E27FC236}">
                <a16:creationId xmlns:a16="http://schemas.microsoft.com/office/drawing/2014/main" id="{6BADEA45-9E27-B1E3-0382-359A727331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647"/>
            <a:ext cx="12192000" cy="4064000"/>
          </a:xfrm>
          <a:prstGeom prst="rect">
            <a:avLst/>
          </a:prstGeom>
        </p:spPr>
      </p:pic>
      <p:pic>
        <p:nvPicPr>
          <p:cNvPr id="6" name="Picture 5" descr="A blue and white sign with white text&#10;&#10;AI-generated content may be incorrect.">
            <a:extLst>
              <a:ext uri="{FF2B5EF4-FFF2-40B4-BE49-F238E27FC236}">
                <a16:creationId xmlns:a16="http://schemas.microsoft.com/office/drawing/2014/main" id="{3BBE1D35-1B83-D811-80F5-1E9F43624104}"/>
              </a:ext>
            </a:extLst>
          </p:cNvPr>
          <p:cNvPicPr>
            <a:picLocks noChangeAspect="1"/>
          </p:cNvPicPr>
          <p:nvPr/>
        </p:nvPicPr>
        <p:blipFill>
          <a:blip r:embed="rId4">
            <a:extLst>
              <a:ext uri="{28A0092B-C50C-407E-A947-70E740481C1C}">
                <a14:useLocalDpi xmlns:a14="http://schemas.microsoft.com/office/drawing/2010/main" val="0"/>
              </a:ext>
            </a:extLst>
          </a:blip>
          <a:srcRect b="10586"/>
          <a:stretch>
            <a:fillRect/>
          </a:stretch>
        </p:blipFill>
        <p:spPr>
          <a:xfrm>
            <a:off x="0" y="3346758"/>
            <a:ext cx="12192000" cy="3633791"/>
          </a:xfrm>
          <a:prstGeom prst="rect">
            <a:avLst/>
          </a:prstGeom>
        </p:spPr>
      </p:pic>
    </p:spTree>
    <p:extLst>
      <p:ext uri="{BB962C8B-B14F-4D97-AF65-F5344CB8AC3E}">
        <p14:creationId xmlns:p14="http://schemas.microsoft.com/office/powerpoint/2010/main" val="4270069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16">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9" name="Group 18">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0" name="Freeform: Shape 19">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Freeform: Shape 20">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Oval 22">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5" name="Rectangle 24">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8" name="Content Placeholder 7" descr="Back of people's heads and raised hands at corporate presentation with speaker and whiteboard out of focus in background">
            <a:extLst>
              <a:ext uri="{FF2B5EF4-FFF2-40B4-BE49-F238E27FC236}">
                <a16:creationId xmlns:a16="http://schemas.microsoft.com/office/drawing/2014/main" id="{D447F0BE-8320-49A5-B8D8-332DB016962A}"/>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7" name="Rectangle 26">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a:solidFill>
                  <a:schemeClr val="tx1"/>
                </a:solidFill>
                <a:latin typeface="Arial" panose="020B0604020202020204" pitchFamily="34" charset="0"/>
                <a:ea typeface="Roboto" panose="02000000000000000000" pitchFamily="2" charset="0"/>
                <a:cs typeface="Arial" panose="020B0604020202020204" pitchFamily="34" charset="0"/>
              </a:rPr>
              <a:t>Questions?</a:t>
            </a:r>
          </a:p>
        </p:txBody>
      </p:sp>
      <p:pic>
        <p:nvPicPr>
          <p:cNvPr id="4" name="Picture 3" descr="A black and white logo&#10;&#10;Description automatically generated">
            <a:extLst>
              <a:ext uri="{FF2B5EF4-FFF2-40B4-BE49-F238E27FC236}">
                <a16:creationId xmlns:a16="http://schemas.microsoft.com/office/drawing/2014/main" id="{9504ED0E-7A56-5FCB-26FD-3BB5EB58DA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71250" y="5995115"/>
            <a:ext cx="1520750" cy="844861"/>
          </a:xfrm>
          <a:prstGeom prst="rect">
            <a:avLst/>
          </a:prstGeom>
        </p:spPr>
      </p:pic>
    </p:spTree>
    <p:extLst>
      <p:ext uri="{BB962C8B-B14F-4D97-AF65-F5344CB8AC3E}">
        <p14:creationId xmlns:p14="http://schemas.microsoft.com/office/powerpoint/2010/main" val="2783920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a:latin typeface="Arial" panose="020B0604020202020204" pitchFamily="34" charset="0"/>
                <a:ea typeface="Roboto" panose="02000000000000000000" pitchFamily="2" charset="0"/>
                <a:cs typeface="Arial" panose="020B0604020202020204" pitchFamily="34" charset="0"/>
              </a:rPr>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a:latin typeface="Arial" panose="020B0604020202020204" pitchFamily="34" charset="0"/>
                <a:cs typeface="Arial" panose="020B0604020202020204" pitchFamily="34" charset="0"/>
              </a:rPr>
              <a:t>Presenter name</a:t>
            </a:r>
          </a:p>
          <a:p>
            <a:r>
              <a:rPr lang="en-US">
                <a:latin typeface="Arial" panose="020B0604020202020204" pitchFamily="34" charset="0"/>
                <a:cs typeface="Arial" panose="020B0604020202020204" pitchFamily="34" charset="0"/>
              </a:rPr>
              <a:t>Email address</a:t>
            </a:r>
          </a:p>
          <a:p>
            <a:r>
              <a:rPr lang="en-US">
                <a:latin typeface="Arial" panose="020B0604020202020204" pitchFamily="34" charset="0"/>
                <a:cs typeface="Arial" panose="020B0604020202020204" pitchFamily="34" charset="0"/>
              </a:rPr>
              <a:t>Website address</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a:ext>
            </a:extLst>
          </a:blip>
          <a:srcRect/>
          <a:stretch/>
        </p:blipFill>
        <p:spPr>
          <a:xfrm>
            <a:off x="6556248" y="3429000"/>
            <a:ext cx="5084064" cy="2880360"/>
          </a:xfr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CD531AFEB56F4B98BB693256DF8805" ma:contentTypeVersion="38" ma:contentTypeDescription="Create a new document." ma:contentTypeScope="" ma:versionID="ad839ae82ef8ca4576e55ab99094cbe3">
  <xsd:schema xmlns:xsd="http://www.w3.org/2001/XMLSchema" xmlns:xs="http://www.w3.org/2001/XMLSchema" xmlns:p="http://schemas.microsoft.com/office/2006/metadata/properties" xmlns:ns1="http://schemas.microsoft.com/sharepoint/v3" xmlns:ns2="6f9029af-79dc-4055-bcba-4469678e618e" xmlns:ns3="efe7f7fc-ba36-4043-864b-d9cb430c50c6" targetNamespace="http://schemas.microsoft.com/office/2006/metadata/properties" ma:root="true" ma:fieldsID="431b337393fb8abcb671586cb4feeb78" ns1:_="" ns2:_="" ns3:_="">
    <xsd:import namespace="http://schemas.microsoft.com/sharepoint/v3"/>
    <xsd:import namespace="6f9029af-79dc-4055-bcba-4469678e618e"/>
    <xsd:import namespace="efe7f7fc-ba36-4043-864b-d9cb430c50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Location" minOccurs="0"/>
                <xsd:element ref="ns1:_ip_UnifiedCompliancePolicyProperties" minOccurs="0"/>
                <xsd:element ref="ns1:_ip_UnifiedCompliancePolicyUIAction" minOccurs="0"/>
                <xsd:element ref="ns2:MediaServiceOCR" minOccurs="0"/>
                <xsd:element ref="ns2:MediaServiceEventHashCode" minOccurs="0"/>
                <xsd:element ref="ns2:MediaServiceGenerationTime" minOccurs="0"/>
                <xsd:element ref="ns2:Notes" minOccurs="0"/>
                <xsd:element ref="ns2:MediaServiceAutoKeyPoints" minOccurs="0"/>
                <xsd:element ref="ns2:MediaServiceKeyPoints" minOccurs="0"/>
                <xsd:element ref="ns2:Location" minOccurs="0"/>
                <xsd:element ref="ns2:MediaLengthInSeconds" minOccurs="0"/>
                <xsd:element ref="ns3:TaxCatchAll" minOccurs="0"/>
                <xsd:element ref="ns2:lcf76f155ced4ddcb4097134ff3c332f" minOccurs="0"/>
                <xsd:element ref="ns2:MediaServiceObjectDetectorVersions" minOccurs="0"/>
                <xsd:element ref="ns2:FileOwner" minOccurs="0"/>
                <xsd:element ref="ns2:Publish" minOccurs="0"/>
                <xsd:element ref="ns2:Status" minOccurs="0"/>
                <xsd:element ref="ns2:_Flow_SignoffStatus" minOccurs="0"/>
                <xsd:element ref="ns2:DueDat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9029af-79dc-4055-bcba-4469678e618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Location" ma:index="23" nillable="true" ma:displayName="Location" ma:description="El Paso" ma:format="Image" ma:internalName="Location">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62454819-93c7-4a6d-9040-8aa950df92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FileOwner" ma:index="29" nillable="true" ma:displayName="Assigned To" ma:description="Select the person(s) taking ownership of this file or folder.  " ma:format="Dropdown" ma:list="UserInfo" ma:SharePointGroup="0" ma:internalName="Fil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 ma:index="30" nillable="true" ma:displayName="Publish" ma:default="1" ma:format="Dropdown" ma:internalName="Publish">
      <xsd:simpleType>
        <xsd:restriction base="dms:Boolean"/>
      </xsd:simpleType>
    </xsd:element>
    <xsd:element name="Status" ma:index="31" nillable="true" ma:displayName="Status" ma:description="Select the status of this file or folder." ma:format="Dropdown" ma:internalName="Status">
      <xsd:simpleType>
        <xsd:restriction base="dms:Choice">
          <xsd:enumeration value="Ready"/>
          <xsd:enumeration value="Actively Managed"/>
          <xsd:enumeration value="Work In Progress"/>
          <xsd:enumeration value="Needs Review"/>
        </xsd:restriction>
      </xsd:simpleType>
    </xsd:element>
    <xsd:element name="_Flow_SignoffStatus" ma:index="32" nillable="true" ma:displayName="Sign-off status" ma:internalName="Sign_x002d_off_x0020_status">
      <xsd:simpleType>
        <xsd:restriction base="dms:Text"/>
      </xsd:simpleType>
    </xsd:element>
    <xsd:element name="DueDate" ma:index="33" nillable="true" ma:displayName="Due Date" ma:format="DateOnly" ma:internalName="DueDate">
      <xsd:simpleType>
        <xsd:restriction base="dms:DateTime"/>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MediaServiceBillingMetadata" ma:index="3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e7f7fc-ba36-4043-864b-d9cb430c50c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d0b42a29-5bbb-4c70-b85f-f2086d727af3}" ma:internalName="TaxCatchAll" ma:showField="CatchAllData" ma:web="efe7f7fc-ba36-4043-864b-d9cb430c50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6f9029af-79dc-4055-bcba-4469678e618e" xsi:nil="true"/>
    <DueDate xmlns="6f9029af-79dc-4055-bcba-4469678e618e" xsi:nil="true"/>
    <_ip_UnifiedCompliancePolicyUIAction xmlns="http://schemas.microsoft.com/sharepoint/v3" xsi:nil="true"/>
    <FileOwner xmlns="6f9029af-79dc-4055-bcba-4469678e618e">
      <UserInfo>
        <DisplayName/>
        <AccountId xsi:nil="true"/>
        <AccountType/>
      </UserInfo>
    </FileOwner>
    <_ip_UnifiedCompliancePolicyProperties xmlns="http://schemas.microsoft.com/sharepoint/v3" xsi:nil="true"/>
    <Notes xmlns="6f9029af-79dc-4055-bcba-4469678e618e" xsi:nil="true"/>
    <Publish xmlns="6f9029af-79dc-4055-bcba-4469678e618e">true</Publish>
    <Location xmlns="6f9029af-79dc-4055-bcba-4469678e618e">
      <Url xsi:nil="true"/>
      <Description xsi:nil="true"/>
    </Location>
    <lcf76f155ced4ddcb4097134ff3c332f xmlns="6f9029af-79dc-4055-bcba-4469678e618e">
      <Terms xmlns="http://schemas.microsoft.com/office/infopath/2007/PartnerControls"/>
    </lcf76f155ced4ddcb4097134ff3c332f>
    <TaxCatchAll xmlns="efe7f7fc-ba36-4043-864b-d9cb430c50c6" xsi:nil="true"/>
    <Status xmlns="6f9029af-79dc-4055-bcba-4469678e618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DC2B72-11C9-4267-830A-57BDE72B64A8}">
  <ds:schemaRefs>
    <ds:schemaRef ds:uri="6f9029af-79dc-4055-bcba-4469678e618e"/>
    <ds:schemaRef ds:uri="efe7f7fc-ba36-4043-864b-d9cb430c50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4738642-E96B-481F-ACE6-090122FD420A}">
  <ds:schemaRefs>
    <ds:schemaRef ds:uri="6f9029af-79dc-4055-bcba-4469678e618e"/>
    <ds:schemaRef ds:uri="efe7f7fc-ba36-4043-864b-d9cb430c50c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675C1C6-2080-4345-8814-D0816FC644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30</Slides>
  <Notes>30</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1_Office Theme</vt:lpstr>
      <vt:lpstr>3DFloatVTI</vt:lpstr>
      <vt:lpstr>PowerPoint Presentation</vt:lpstr>
      <vt:lpstr>Let’s Talk Business</vt:lpstr>
      <vt:lpstr>At the heart of every business is…</vt:lpstr>
      <vt:lpstr>Name</vt:lpstr>
      <vt:lpstr>Accountants work in all types of organizations</vt:lpstr>
      <vt:lpstr>Accountants work with data and people. They drive business decisions and strategy.</vt:lpstr>
      <vt:lpstr>What does my role in accounting  look like?</vt:lpstr>
      <vt:lpstr>PowerPoint Presentation</vt:lpstr>
      <vt:lpstr>PowerPoint Presentation</vt:lpstr>
      <vt:lpstr>Accounting is money.</vt:lpstr>
      <vt:lpstr>Ryan Bartholomee, CPA, CGMA</vt:lpstr>
      <vt:lpstr>Make an  impact.</vt:lpstr>
      <vt:lpstr>Omar Rodriguez, CPA</vt:lpstr>
      <vt:lpstr>Share your knowledge.</vt:lpstr>
      <vt:lpstr>Tracie Miller, PhD, CPA</vt:lpstr>
      <vt:lpstr>Travel the world.</vt:lpstr>
      <vt:lpstr>Sheila Enriquez, JD, CPA, CFF, CVA</vt:lpstr>
      <vt:lpstr>Grow professionally.</vt:lpstr>
      <vt:lpstr>Billy Kelley, CPA</vt:lpstr>
      <vt:lpstr>Feel secure.</vt:lpstr>
      <vt:lpstr>Accountants have many </vt:lpstr>
      <vt:lpstr>PowerPoint Presentation</vt:lpstr>
      <vt:lpstr>Accountant or CPA – what's the difference?</vt:lpstr>
      <vt:lpstr>What do you need to become a CPA?</vt:lpstr>
      <vt:lpstr>PowerPoint Presentation</vt:lpstr>
      <vt:lpstr>Could the CPA license be right for you?</vt:lpstr>
      <vt:lpstr>Join!  TXCPA offers FREE student membership!</vt:lpstr>
      <vt:lpstr>PowerPoint Presentation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 Owen</dc:creator>
  <cp:revision>2</cp:revision>
  <dcterms:created xsi:type="dcterms:W3CDTF">2024-08-19T21:15:19Z</dcterms:created>
  <dcterms:modified xsi:type="dcterms:W3CDTF">2026-10-21T11:44:19Z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0x010100ACCD531AFEB56F4B98BB693256DF8805</vt:lpwstr>
  </property>
</Properties>
</file>