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4"/>
    <p:sldMasterId id="2147483679" r:id="rId5"/>
  </p:sldMasterIdLst>
  <p:notesMasterIdLst>
    <p:notesMasterId r:id="rId34"/>
  </p:notesMasterIdLst>
  <p:sldIdLst>
    <p:sldId id="5932" r:id="rId6"/>
    <p:sldId id="411" r:id="rId7"/>
    <p:sldId id="384" r:id="rId8"/>
    <p:sldId id="2147309024" r:id="rId9"/>
    <p:sldId id="423" r:id="rId10"/>
    <p:sldId id="2147309027" r:id="rId11"/>
    <p:sldId id="2147309026" r:id="rId12"/>
    <p:sldId id="2147309011" r:id="rId13"/>
    <p:sldId id="2147309012" r:id="rId14"/>
    <p:sldId id="2147309029" r:id="rId15"/>
    <p:sldId id="2147309039" r:id="rId16"/>
    <p:sldId id="2147309030" r:id="rId17"/>
    <p:sldId id="2147309040" r:id="rId18"/>
    <p:sldId id="2147309031" r:id="rId19"/>
    <p:sldId id="400" r:id="rId20"/>
    <p:sldId id="2147309041" r:id="rId21"/>
    <p:sldId id="2147309042" r:id="rId22"/>
    <p:sldId id="2147309032" r:id="rId23"/>
    <p:sldId id="2147309043" r:id="rId24"/>
    <p:sldId id="2147309044" r:id="rId25"/>
    <p:sldId id="2147309049" r:id="rId26"/>
    <p:sldId id="2147309045" r:id="rId27"/>
    <p:sldId id="2147309046" r:id="rId28"/>
    <p:sldId id="2147309047" r:id="rId29"/>
    <p:sldId id="2147309048" r:id="rId30"/>
    <p:sldId id="2147309034" r:id="rId31"/>
    <p:sldId id="426" r:id="rId32"/>
    <p:sldId id="391" r:id="rId33"/>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109" autoAdjust="0"/>
  </p:normalViewPr>
  <p:slideViewPr>
    <p:cSldViewPr snapToGrid="0">
      <p:cViewPr varScale="1">
        <p:scale>
          <a:sx n="99" d="100"/>
          <a:sy n="99" d="100"/>
        </p:scale>
        <p:origin x="36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28948D74-3328-4134-B2D5-6C94B0F7B9EA}" type="datetimeFigureOut">
              <a:rPr lang="en-US" smtClean="0"/>
              <a:t>10/16/2025</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9FA0DA7F-3772-43C4-A476-5AD3D6561BE4}" type="slidenum">
              <a:rPr lang="en-US" smtClean="0"/>
              <a:t>‹#›</a:t>
            </a:fld>
            <a:endParaRPr lang="en-US"/>
          </a:p>
        </p:txBody>
      </p:sp>
    </p:spTree>
    <p:extLst>
      <p:ext uri="{BB962C8B-B14F-4D97-AF65-F5344CB8AC3E}">
        <p14:creationId xmlns:p14="http://schemas.microsoft.com/office/powerpoint/2010/main" val="4199562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D4172D-79D1-4595-8A07-F7B3968BC3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64903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introduce Charlotte to you.</a:t>
            </a:r>
          </a:p>
          <a:p>
            <a:endParaRPr lang="en-US" dirty="0"/>
          </a:p>
          <a:p>
            <a:r>
              <a:rPr lang="en-US" dirty="0"/>
              <a:t>Charlotte is a member of TXCPA and TXCPA Houston. She’s served on various committees and in state and chapter leadership roles. </a:t>
            </a:r>
          </a:p>
          <a:p>
            <a:endParaRPr lang="en-US" dirty="0"/>
          </a:p>
          <a:p>
            <a:r>
              <a:rPr lang="en-US" dirty="0"/>
              <a:t>She is currently the Chief Operating Office and Chief Compliance Officer for Goodman Financial Corporation.</a:t>
            </a:r>
          </a:p>
          <a:p>
            <a:endParaRPr lang="en-US" dirty="0"/>
          </a:p>
          <a:p>
            <a:r>
              <a:rPr lang="en-US" dirty="0"/>
              <a:t>When it comes to money, Goodman Financial is instrumental in providing financial and investment advice to individuals, trusts, business entities, and institutions such as endowments, nonprofits, pension plans and private foundations.</a:t>
            </a:r>
          </a:p>
          <a:p>
            <a:endParaRPr lang="en-US" dirty="0"/>
          </a:p>
          <a:p>
            <a:r>
              <a:rPr lang="en-US" dirty="0"/>
              <a:t>Charlotte has her CPA and her CFP, certified financial planner, credentials.</a:t>
            </a:r>
          </a:p>
          <a:p>
            <a:endParaRPr lang="en-US" dirty="0"/>
          </a:p>
          <a:p>
            <a:r>
              <a:rPr lang="en-US" dirty="0"/>
              <a:t>She attended Lamar University, where she was active in many organizations, include Beta Alpha Psi.</a:t>
            </a:r>
          </a:p>
          <a:p>
            <a:endParaRPr lang="en-US" dirty="0"/>
          </a:p>
          <a:p>
            <a:r>
              <a:rPr lang="en-US" dirty="0"/>
              <a:t>Charlotte began her career in Beaumont, working in public accounting as a senior accountant, and then as a Shareholder for a local firm. </a:t>
            </a:r>
          </a:p>
          <a:p>
            <a:endParaRPr lang="en-US" dirty="0"/>
          </a:p>
          <a:p>
            <a:r>
              <a:rPr lang="en-US" dirty="0"/>
              <a:t>When she moved to Houston, she began working for Goodman Financial as Client Service Manager, working her way up to COO.</a:t>
            </a:r>
          </a:p>
          <a:p>
            <a:endParaRPr lang="en-US" dirty="0"/>
          </a:p>
          <a:p>
            <a:r>
              <a:rPr lang="en-US" dirty="0"/>
              <a:t>Her organization is dedicated to giving back to the community, which gives Charlotte and her team additional opportunities to connect inside and outside the business.</a:t>
            </a:r>
          </a:p>
          <a:p>
            <a:endParaRPr lang="en-US" dirty="0"/>
          </a:p>
          <a:p>
            <a:endParaRPr lang="en-US"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972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mn-lt"/>
                <a:cs typeface="Arial" panose="020B0604020202020204" pitchFamily="34" charset="0"/>
              </a:rPr>
              <a:t>Like Charlotte and Goodman Financials, many accountants give back to their communities.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FFFF"/>
              </a:solidFill>
              <a:latin typeface="+mn-lt"/>
              <a:cs typeface="Arial" panose="020B0604020202020204" pitchFamily="34" charset="0"/>
            </a:endParaRPr>
          </a:p>
          <a:p>
            <a:r>
              <a:rPr lang="en-US" b="1" dirty="0">
                <a:highlight>
                  <a:srgbClr val="FFFF00"/>
                </a:highlight>
                <a:latin typeface="+mn-lt"/>
              </a:rPr>
              <a:t>Presenter Tip: </a:t>
            </a:r>
            <a:r>
              <a:rPr lang="en-US" b="0" dirty="0">
                <a:highlight>
                  <a:srgbClr val="FFFF00"/>
                </a:highlight>
                <a:latin typeface="+mn-lt"/>
              </a:rPr>
              <a:t>If you are involved with a local charity, share your experience here!</a:t>
            </a:r>
          </a:p>
          <a:p>
            <a:endParaRPr lang="en-US" b="0" dirty="0">
              <a:highlight>
                <a:srgbClr val="FFFF00"/>
              </a:highligh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mn-lt"/>
                <a:cs typeface="Arial" panose="020B0604020202020204" pitchFamily="34" charset="0"/>
              </a:rPr>
              <a:t>A new field in accounting gives us another way to make an impact.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FFFF"/>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mn-lt"/>
                <a:cs typeface="Arial" panose="020B0604020202020204" pitchFamily="34" charset="0"/>
              </a:rPr>
              <a:t>Those working in </a:t>
            </a:r>
            <a:r>
              <a:rPr lang="en-US" sz="1200" dirty="0" err="1">
                <a:solidFill>
                  <a:srgbClr val="FFFFFF"/>
                </a:solidFill>
                <a:latin typeface="+mn-lt"/>
                <a:cs typeface="Arial" panose="020B0604020202020204" pitchFamily="34" charset="0"/>
              </a:rPr>
              <a:t>ESG</a:t>
            </a:r>
            <a:r>
              <a:rPr lang="en-US" sz="1200" dirty="0">
                <a:solidFill>
                  <a:srgbClr val="FFFFFF"/>
                </a:solidFill>
                <a:latin typeface="+mn-lt"/>
                <a:cs typeface="Arial" panose="020B0604020202020204" pitchFamily="34" charset="0"/>
              </a:rPr>
              <a:t>, environmental, social, and governance reporting, ensure companies are complying with federal laws and regulations that hold them accountable to the world around them.</a:t>
            </a:r>
          </a:p>
          <a:p>
            <a:endParaRPr lang="en-US" b="1" dirty="0">
              <a:highlight>
                <a:srgbClr val="FFFF00"/>
              </a:highligh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9529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my colleague and friend, Omar.</a:t>
            </a:r>
          </a:p>
          <a:p>
            <a:endParaRPr lang="en-US" dirty="0"/>
          </a:p>
          <a:p>
            <a:r>
              <a:rPr lang="en-US" dirty="0"/>
              <a:t>Omar is based in El Paso and serves as the Director of Sustainability Reporting and Assurance at PwC.</a:t>
            </a:r>
          </a:p>
          <a:p>
            <a:endParaRPr lang="en-US" dirty="0"/>
          </a:p>
          <a:p>
            <a:r>
              <a:rPr lang="en-US" dirty="0"/>
              <a:t>Not only is he working in one of the newest areas in our profession and society, but he also has the flexibility to work fully remote from El Paso and be close to his family and present for his young children and wife.</a:t>
            </a:r>
          </a:p>
          <a:p>
            <a:endParaRPr lang="en-US" dirty="0"/>
          </a:p>
          <a:p>
            <a:r>
              <a:rPr lang="en-US" dirty="0"/>
              <a:t>Omar loves to play hard and work hard.</a:t>
            </a:r>
          </a:p>
          <a:p>
            <a:endParaRPr lang="en-US" dirty="0"/>
          </a:p>
          <a:p>
            <a:r>
              <a:rPr lang="en-US" dirty="0"/>
              <a:t>He started his career in industry, working as a director for catholic church.</a:t>
            </a:r>
          </a:p>
          <a:p>
            <a:endParaRPr lang="en-US" dirty="0"/>
          </a:p>
          <a:p>
            <a:r>
              <a:rPr lang="en-US" dirty="0"/>
              <a:t>Omar then moved into auditing in a public accounting firm, moving to a large regional firm, and then Big 4 accounting firms.</a:t>
            </a:r>
          </a:p>
          <a:p>
            <a:endParaRPr lang="en-US" dirty="0"/>
          </a:p>
          <a:p>
            <a:r>
              <a:rPr lang="en-US" dirty="0"/>
              <a:t>He started working in the sustainability space in 2021 and often presents on the topic to help others in accounting learn more about this growing service area.</a:t>
            </a:r>
          </a:p>
          <a:p>
            <a:endParaRPr lang="en-US"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565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2F5496"/>
                </a:solidFill>
                <a:effectLst/>
                <a:latin typeface="+mn-lt"/>
                <a:ea typeface="Times New Roman" panose="02020603050405020304" pitchFamily="18" charset="0"/>
              </a:rPr>
              <a:t>Like Omar teaches others in the accounting profession, some CPAs teach in the classroom, to help pave the way for others coming behind them.</a:t>
            </a:r>
            <a:endParaRPr lang="en-US" sz="12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368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Meet Tracie.</a:t>
            </a:r>
          </a:p>
          <a:p>
            <a:endParaRPr lang="en-US" dirty="0"/>
          </a:p>
          <a:p>
            <a:r>
              <a:rPr lang="en-US" dirty="0"/>
              <a:t>Tracie is the accounting program chair for Franklin University in Ohio. Like Omar, she does this in a fully remote capacity. </a:t>
            </a:r>
          </a:p>
          <a:p>
            <a:br>
              <a:rPr lang="en-US" dirty="0"/>
            </a:br>
            <a:r>
              <a:rPr lang="en-US" dirty="0"/>
              <a:t>Tracie is based in Austin but also owns a home in Colorado where she spends part of the year. She teaches virtual courses to accounting students, has authored textbooks, and speaks frequently on issues impacting the number of students entering the profession.</a:t>
            </a:r>
          </a:p>
          <a:p>
            <a:endParaRPr lang="en-US" dirty="0"/>
          </a:p>
          <a:p>
            <a:r>
              <a:rPr lang="en-US" dirty="0"/>
              <a:t>Tracie has been an instructor and professor at two- and four-year colleges for many years, and she also spent part of her career working as a tax associate at one of the Big 4 accounting firms.</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485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mn-lt"/>
                <a:ea typeface="Times New Roman" panose="02020603050405020304" pitchFamily="18" charset="0"/>
              </a:rPr>
              <a:t>Tracie has the opportunity to travel seasonally while working. Some CPAs travel the world for work and play.</a:t>
            </a:r>
          </a:p>
          <a:p>
            <a:endParaRPr lang="en-GB" sz="1200" dirty="0">
              <a:effectLst/>
              <a:latin typeface="+mn-lt"/>
              <a:ea typeface="Times New Roman" panose="02020603050405020304" pitchFamily="18" charset="0"/>
            </a:endParaRPr>
          </a:p>
          <a:p>
            <a:r>
              <a:rPr lang="en-GB" sz="1200" dirty="0">
                <a:effectLst/>
                <a:latin typeface="+mn-lt"/>
                <a:ea typeface="Times New Roman" panose="02020603050405020304" pitchFamily="18" charset="0"/>
              </a:rPr>
              <a:t>Accounting careers provide work flexibility, with many companies offering the ability to work remotely, even worldwide!</a:t>
            </a:r>
          </a:p>
          <a:p>
            <a:endParaRPr lang="en-GB" sz="1200" dirty="0">
              <a:effectLst/>
              <a:latin typeface="+mn-lt"/>
              <a:ea typeface="Times New Roman" panose="02020603050405020304" pitchFamily="18" charset="0"/>
            </a:endParaRPr>
          </a:p>
          <a:p>
            <a:r>
              <a:rPr lang="en-GB" sz="1200" b="1" dirty="0">
                <a:effectLst/>
                <a:latin typeface="+mn-lt"/>
                <a:ea typeface="Times New Roman" panose="02020603050405020304" pitchFamily="18" charset="0"/>
              </a:rPr>
              <a:t>Presenter Tip: </a:t>
            </a:r>
            <a:r>
              <a:rPr lang="en-GB" sz="1200" b="0" dirty="0">
                <a:effectLst/>
                <a:latin typeface="+mn-lt"/>
                <a:ea typeface="Times New Roman" panose="02020603050405020304" pitchFamily="18" charset="0"/>
              </a:rPr>
              <a:t>If you have had the opportunity to travel for work, share your experience here!</a:t>
            </a:r>
          </a:p>
          <a:p>
            <a:endParaRPr lang="en-GB" sz="1200" b="0" dirty="0">
              <a:effectLst/>
              <a:latin typeface="+mn-lt"/>
              <a:ea typeface="Times New Roman" panose="02020603050405020304" pitchFamily="18" charset="0"/>
            </a:endParaRPr>
          </a:p>
          <a:p>
            <a:endParaRPr lang="en-GB" sz="1800" b="1" dirty="0">
              <a:effectLst/>
              <a:latin typeface="Arial" panose="020B0604020202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1731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my friend and a former TXCPA Chair Sheila.</a:t>
            </a:r>
          </a:p>
          <a:p>
            <a:endParaRPr lang="en-US" dirty="0"/>
          </a:p>
          <a:p>
            <a:r>
              <a:rPr lang="en-US" dirty="0"/>
              <a:t>Sheila is a very accomplished leader in our profession. She is currently the Chief Growth Officer for Crowe.</a:t>
            </a:r>
          </a:p>
          <a:p>
            <a:endParaRPr lang="en-US" dirty="0"/>
          </a:p>
          <a:p>
            <a:r>
              <a:rPr lang="en-US" dirty="0"/>
              <a:t>Sheila also loves to work and play hard. You can find her traveling coast to coast and overseas – for work and for fun.</a:t>
            </a:r>
          </a:p>
          <a:p>
            <a:endParaRPr lang="en-US" dirty="0"/>
          </a:p>
          <a:p>
            <a:r>
              <a:rPr lang="en-US" dirty="0"/>
              <a:t>She has two sons, one majoring in accounting at UT and one in high school, and she speaks often of the importance of work/life integration.</a:t>
            </a:r>
          </a:p>
          <a:p>
            <a:endParaRPr lang="en-US" dirty="0"/>
          </a:p>
          <a:p>
            <a:r>
              <a:rPr lang="en-US" dirty="0"/>
              <a:t>Sheila came to the US as an international student and navigating an incredibly successful path in accounting. </a:t>
            </a:r>
          </a:p>
          <a:p>
            <a:endParaRPr lang="en-US" dirty="0"/>
          </a:p>
          <a:p>
            <a:r>
              <a:rPr lang="en-US" dirty="0"/>
              <a:t>She started in public accounting in auditing and has held roles from senior manager to managing partner and CEO. She also served as Crowe’s Chief Diversity, Equity, and Inclusion Officer. </a:t>
            </a:r>
          </a:p>
          <a:p>
            <a:endParaRPr lang="en-US" dirty="0"/>
          </a:p>
          <a:p>
            <a:r>
              <a:rPr lang="en-US" dirty="0"/>
              <a:t>You see she has several credentials in addition to the CPA. Sheila is an attorney, certified in financial forensics, and a certified valuation analyst.</a:t>
            </a:r>
          </a:p>
          <a:p>
            <a:endParaRPr lang="en-US" dirty="0"/>
          </a:p>
          <a:p>
            <a:r>
              <a:rPr lang="en-US" dirty="0"/>
              <a:t>One of the exciting parts of Sheila’s role is serving as an expert witness in court. </a:t>
            </a:r>
          </a:p>
          <a:p>
            <a:endParaRPr lang="en-US"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0169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Sheila is an excellent example of professional growth – taking her career to incredible places.</a:t>
            </a:r>
          </a:p>
          <a:p>
            <a:endParaRPr lang="en-US" dirty="0"/>
          </a:p>
          <a:p>
            <a:r>
              <a:rPr lang="en-US" dirty="0"/>
              <a:t>Your career growth is in your hands. As a CPA you can go into any industry and change your path at any time. As the world changes and businesses evolve, there are many opportunities for training and growth.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238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brings us to the last colleague’s story that I’ll share today. This is Kenny.</a:t>
            </a:r>
          </a:p>
          <a:p>
            <a:endParaRPr lang="en-US" dirty="0"/>
          </a:p>
          <a:p>
            <a:r>
              <a:rPr lang="en-US" dirty="0"/>
              <a:t>Kenny is a CPA and Certified Bitcoin Professional. Like, Omar, Kenny has become a leader in a new space for our profession.</a:t>
            </a:r>
          </a:p>
          <a:p>
            <a:endParaRPr lang="en-US" dirty="0"/>
          </a:p>
          <a:p>
            <a:r>
              <a:rPr lang="en-US" dirty="0"/>
              <a:t>He is currently a Director for Securitize, but his career has taken many turns.</a:t>
            </a:r>
          </a:p>
          <a:p>
            <a:endParaRPr lang="en-US" dirty="0"/>
          </a:p>
          <a:p>
            <a:r>
              <a:rPr lang="en-US" dirty="0"/>
              <a:t>He graduated with a business management degree, worked in sales, coached college soccer, did financial advising, attended seminary, sold insurance, and then obtained his masters in accounting and his CPA.</a:t>
            </a:r>
          </a:p>
          <a:p>
            <a:endParaRPr lang="en-US" dirty="0"/>
          </a:p>
          <a:p>
            <a:r>
              <a:rPr lang="en-US" dirty="0"/>
              <a:t>You can tell Kenny has many interests and activities, and he found his CPA to be a key piece of the puzzle to securing a future full of even more possibilities.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706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02E"/>
                </a:solidFill>
                <a:effectLst/>
                <a:latin typeface="+mn-lt"/>
              </a:rPr>
              <a:t>All of these stories illustrate the variety of paths and possibilities in accounting.</a:t>
            </a:r>
          </a:p>
          <a:p>
            <a:endParaRPr lang="en-US" b="0" i="0" dirty="0">
              <a:solidFill>
                <a:srgbClr val="33302E"/>
              </a:solidFill>
              <a:effectLst/>
              <a:latin typeface="+mn-lt"/>
            </a:endParaRPr>
          </a:p>
          <a:p>
            <a:r>
              <a:rPr lang="en-US" b="0" i="0" dirty="0">
                <a:solidFill>
                  <a:srgbClr val="33302E"/>
                </a:solidFill>
                <a:effectLst/>
                <a:latin typeface="+mn-lt"/>
              </a:rPr>
              <a:t>And they all show how secure your career can be as an accounting graduate.</a:t>
            </a:r>
            <a:endParaRPr lang="en-US"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1340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6773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9"/>
        <p:cNvGrpSpPr/>
        <p:nvPr/>
      </p:nvGrpSpPr>
      <p:grpSpPr>
        <a:xfrm>
          <a:off x="0" y="0"/>
          <a:ext cx="0" cy="0"/>
          <a:chOff x="0" y="0"/>
          <a:chExt cx="0" cy="0"/>
        </a:xfrm>
      </p:grpSpPr>
      <p:sp>
        <p:nvSpPr>
          <p:cNvPr id="3990" name="Google Shape;399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1" name="Google Shape;3991;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dirty="0">
                <a:latin typeface="+mn-lt"/>
                <a:ea typeface="Calibri" panose="020F0502020204030204" pitchFamily="34" charset="0"/>
                <a:cs typeface="Calibri" panose="020F0502020204030204" pitchFamily="34" charset="0"/>
              </a:rPr>
              <a:t>We’ve just met some CPAs with pretty cool jobs. These are just some of the other job titles you could have as an accountant.</a:t>
            </a:r>
          </a:p>
          <a:p>
            <a:pPr marL="0" lvl="0" indent="0" algn="l" rtl="0">
              <a:lnSpc>
                <a:spcPct val="100000"/>
              </a:lnSpc>
              <a:spcBef>
                <a:spcPts val="0"/>
              </a:spcBef>
              <a:spcAft>
                <a:spcPts val="0"/>
              </a:spcAft>
              <a:buSzPts val="1100"/>
              <a:buNone/>
            </a:pPr>
            <a:endParaRPr lang="en-US" dirty="0">
              <a:latin typeface="+mn-lt"/>
              <a:ea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r>
              <a:rPr lang="en-US" b="1" dirty="0">
                <a:latin typeface="+mn-lt"/>
                <a:ea typeface="Calibri" panose="020F0502020204030204" pitchFamily="34" charset="0"/>
                <a:cs typeface="Calibri" panose="020F0502020204030204" pitchFamily="34" charset="0"/>
              </a:rPr>
              <a:t>Presenter Tip: </a:t>
            </a:r>
            <a:r>
              <a:rPr lang="en-US" b="0" dirty="0">
                <a:latin typeface="+mn-lt"/>
                <a:ea typeface="Calibri" panose="020F0502020204030204" pitchFamily="34" charset="0"/>
                <a:cs typeface="Calibri" panose="020F0502020204030204" pitchFamily="34" charset="0"/>
              </a:rPr>
              <a:t>Share some of the various job titles you have held throughout your career, highlighting the progression or path changes you have made.</a:t>
            </a:r>
            <a:endParaRPr b="1" dirty="0">
              <a:latin typeface="+mn-lt"/>
              <a:ea typeface="Calibri" panose="020F0502020204030204" pitchFamily="34" charset="0"/>
              <a:cs typeface="Calibri" panose="020F0502020204030204" pitchFamily="34" charset="0"/>
            </a:endParaRPr>
          </a:p>
        </p:txBody>
      </p:sp>
      <p:sp>
        <p:nvSpPr>
          <p:cNvPr id="3992" name="Google Shape;3992;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57894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4EB78-9FD0-9BC2-70A5-F68AA98668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82CF21-0123-84A4-1F5A-1A48FCBF60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BDE666-A46C-FDB3-B0DD-8BE94675BD42}"/>
              </a:ext>
            </a:extLst>
          </p:cNvPr>
          <p:cNvSpPr>
            <a:spLocks noGrp="1"/>
          </p:cNvSpPr>
          <p:nvPr>
            <p:ph type="body" idx="1"/>
          </p:nvPr>
        </p:nvSpPr>
        <p:spPr/>
        <p:txBody>
          <a:bodyPr/>
          <a:lstStyle/>
          <a:p>
            <a:pPr marL="0" marR="0">
              <a:spcBef>
                <a:spcPts val="0"/>
              </a:spcBef>
              <a:spcAft>
                <a:spcPts val="0"/>
              </a:spcAf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A1D06AE-D70B-287F-D349-D075E16A2D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19569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panose="020F0502020204030204" pitchFamily="34" charset="0"/>
                <a:cs typeface="Calibri" panose="020F0502020204030204" pitchFamily="34" charset="0"/>
              </a:rPr>
              <a:t>While all CPAs are accountants, not all accountants are CPAs. CPAs are accountants who are certified. CPA stands for Certified Public Accountant. A CPA is a trusted advisor to individuals, businesses, and other organizations, helping each achieve their financial dreams and goals. Whether advising businesses on multi-million-dollar acquisitions, auditing companies’ 401K plans, or helping people invest for retirement, a CPA’s adherence to a strict code of ethics along with accounting and finance expertise allows the public to put their trust in CPAs.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panose="020F0502020204030204" pitchFamily="34" charset="0"/>
                <a:cs typeface="Calibri" panose="020F0502020204030204" pitchFamily="34" charset="0"/>
              </a:rPr>
              <a:t>To become a CPA, they had to meet their state’s experience and education requirements, pass 4 sections of the CPA Exam and, in some states, complete an ethics requirement as well.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8359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ea typeface="Calibri" panose="020F0502020204030204" pitchFamily="34" charset="0"/>
                <a:cs typeface="Calibri" panose="020F0502020204030204" pitchFamily="34" charset="0"/>
              </a:rPr>
              <a:t>What does it take to be a CPA? Exact requirements vary by state, but essentially all CPAs need…</a:t>
            </a:r>
            <a:endParaRPr lang="en-US" sz="1200" i="1" dirty="0">
              <a:latin typeface="+mn-lt"/>
              <a:ea typeface="Calibri" panose="020F0502020204030204" pitchFamily="34" charset="0"/>
              <a:cs typeface="Calibri" panose="020F0502020204030204" pitchFamily="34" charset="0"/>
            </a:endParaRPr>
          </a:p>
          <a:p>
            <a:endParaRPr lang="en-US" sz="1200" dirty="0">
              <a:latin typeface="+mn-lt"/>
              <a:ea typeface="Calibri" panose="020F0502020204030204" pitchFamily="34" charset="0"/>
              <a:cs typeface="Calibri" panose="020F0502020204030204" pitchFamily="34" charset="0"/>
            </a:endParaRPr>
          </a:p>
          <a:p>
            <a:r>
              <a:rPr lang="en-US" sz="1200" dirty="0">
                <a:latin typeface="+mn-lt"/>
                <a:ea typeface="Calibri" panose="020F0502020204030204" pitchFamily="34" charset="0"/>
                <a:cs typeface="Calibri" panose="020F0502020204030204" pitchFamily="34" charset="0"/>
              </a:rPr>
              <a:t>The 4 E’s:</a:t>
            </a:r>
          </a:p>
          <a:p>
            <a:pPr marL="174296" indent="-174296">
              <a:buFont typeface="Arial" panose="020B0604020202020204" pitchFamily="34" charset="0"/>
              <a:buChar char="•"/>
            </a:pPr>
            <a:r>
              <a:rPr lang="en-US" sz="1200" dirty="0">
                <a:latin typeface="+mn-lt"/>
                <a:ea typeface="Calibri" panose="020F0502020204030204" pitchFamily="34" charset="0"/>
                <a:cs typeface="Calibri" panose="020F0502020204030204" pitchFamily="34" charset="0"/>
              </a:rPr>
              <a:t>Experience (1-2 years in most states)</a:t>
            </a:r>
          </a:p>
          <a:p>
            <a:pPr marL="174296" indent="-174296">
              <a:buFont typeface="Arial" panose="020B0604020202020204" pitchFamily="34" charset="0"/>
              <a:buChar char="•"/>
            </a:pPr>
            <a:r>
              <a:rPr lang="en-US" sz="1200" dirty="0">
                <a:latin typeface="+mn-lt"/>
                <a:ea typeface="Calibri" panose="020F0502020204030204" pitchFamily="34" charset="0"/>
                <a:cs typeface="Calibri" panose="020F0502020204030204" pitchFamily="34" charset="0"/>
              </a:rPr>
              <a:t>Education (150 hours – in Texas you can begin sitting for the CPA Exam at 120 hours while you finish your credits for licensure – and starting in August 2026 a pathway will be available for a bachelor’s + two years of relevant work experience)</a:t>
            </a:r>
          </a:p>
          <a:p>
            <a:pPr marL="174296" indent="-174296">
              <a:buFont typeface="Arial" panose="020B0604020202020204" pitchFamily="34" charset="0"/>
              <a:buChar char="•"/>
            </a:pPr>
            <a:r>
              <a:rPr lang="en-US" sz="1200" dirty="0">
                <a:latin typeface="+mn-lt"/>
                <a:ea typeface="Calibri" panose="020F0502020204030204" pitchFamily="34" charset="0"/>
                <a:cs typeface="Calibri" panose="020F0502020204030204" pitchFamily="34" charset="0"/>
              </a:rPr>
              <a:t>Examination (passing 3 core sections and your choice of a discipline)</a:t>
            </a:r>
          </a:p>
          <a:p>
            <a:pPr marL="174296" indent="-174296">
              <a:buFont typeface="Arial" panose="020B0604020202020204" pitchFamily="34" charset="0"/>
              <a:buChar char="•"/>
            </a:pPr>
            <a:r>
              <a:rPr lang="en-US" sz="1200" dirty="0">
                <a:latin typeface="+mn-lt"/>
                <a:ea typeface="Calibri" panose="020F0502020204030204" pitchFamily="34" charset="0"/>
                <a:cs typeface="Calibri" panose="020F0502020204030204" pitchFamily="34" charset="0"/>
              </a:rPr>
              <a:t>Ethics (Texas requires this, but some states do not require this)</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0622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ea typeface="Calibri" panose="020F0502020204030204" pitchFamily="34" charset="0"/>
                <a:cs typeface="Calibri" panose="020F0502020204030204" pitchFamily="34" charset="0"/>
              </a:rPr>
              <a:t>So, could the CPA license be right for you? </a:t>
            </a:r>
          </a:p>
          <a:p>
            <a:endParaRPr lang="en-US" sz="1200" dirty="0">
              <a:latin typeface="+mn-lt"/>
              <a:ea typeface="Calibri" panose="020F0502020204030204" pitchFamily="34" charset="0"/>
              <a:cs typeface="Calibri" panose="020F0502020204030204" pitchFamily="34" charset="0"/>
            </a:endParaRPr>
          </a:p>
          <a:p>
            <a:r>
              <a:rPr lang="en-US" sz="1200" b="1" dirty="0">
                <a:latin typeface="+mn-lt"/>
                <a:ea typeface="Calibri" panose="020F0502020204030204" pitchFamily="34" charset="0"/>
                <a:cs typeface="Calibri" panose="020F0502020204030204" pitchFamily="34" charset="0"/>
              </a:rPr>
              <a:t>Presenter Tip: </a:t>
            </a:r>
            <a:r>
              <a:rPr lang="en-US" sz="1200" dirty="0">
                <a:latin typeface="+mn-lt"/>
                <a:ea typeface="Calibri" panose="020F0502020204030204" pitchFamily="34" charset="0"/>
                <a:cs typeface="Calibri" panose="020F0502020204030204" pitchFamily="34" charset="0"/>
              </a:rPr>
              <a:t>Make this part interactive and ask the students to raise their hand for each question they relate to.</a:t>
            </a:r>
          </a:p>
          <a:p>
            <a:endParaRPr lang="en-US" sz="1200" dirty="0">
              <a:latin typeface="+mn-lt"/>
              <a:ea typeface="Calibri" panose="020F0502020204030204" pitchFamily="34" charset="0"/>
              <a:cs typeface="Calibri" panose="020F0502020204030204" pitchFamily="34" charset="0"/>
            </a:endParaRPr>
          </a:p>
          <a:p>
            <a:r>
              <a:rPr lang="en-US" sz="1200" dirty="0">
                <a:latin typeface="+mn-lt"/>
                <a:ea typeface="Calibri" panose="020F0502020204030204" pitchFamily="34" charset="0"/>
                <a:cs typeface="Calibri" panose="020F0502020204030204" pitchFamily="34" charset="0"/>
              </a:rPr>
              <a:t>If this sounds like you, explore </a:t>
            </a:r>
            <a:r>
              <a:rPr lang="en-US" sz="1200">
                <a:latin typeface="+mn-lt"/>
                <a:ea typeface="Calibri" panose="020F0502020204030204" pitchFamily="34" charset="0"/>
                <a:cs typeface="Calibri" panose="020F0502020204030204" pitchFamily="34" charset="0"/>
              </a:rPr>
              <a:t>becoming licensed!</a:t>
            </a:r>
            <a:endParaRPr lang="en-US" sz="1200" dirty="0">
              <a:latin typeface="+mn-lt"/>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067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ea typeface="Calibri" panose="020F0502020204030204" pitchFamily="34" charset="0"/>
                <a:cs typeface="Calibri" panose="020F0502020204030204" pitchFamily="34" charset="0"/>
              </a:rPr>
              <a:t>College students are eligible for free TXCPA student membership.</a:t>
            </a:r>
          </a:p>
          <a:p>
            <a:endParaRPr lang="en-US" sz="1200" b="1" dirty="0">
              <a:solidFill>
                <a:srgbClr val="FFFFFF"/>
              </a:solidFill>
              <a:latin typeface="+mn-lt"/>
              <a:ea typeface="Calibri" panose="020F0502020204030204" pitchFamily="34" charset="0"/>
              <a:cs typeface="Calibri" panose="020F0502020204030204" pitchFamily="34" charset="0"/>
            </a:endParaRPr>
          </a:p>
          <a:p>
            <a:r>
              <a:rPr lang="en-US" sz="1200" b="0" dirty="0">
                <a:solidFill>
                  <a:srgbClr val="FFFFFF"/>
                </a:solidFill>
                <a:latin typeface="+mn-lt"/>
                <a:ea typeface="Calibri" panose="020F0502020204030204" pitchFamily="34" charset="0"/>
                <a:cs typeface="Calibri" panose="020F0502020204030204" pitchFamily="34" charset="0"/>
              </a:rPr>
              <a:t>We invite you to join and get engaged in TXCPA and the local chapter where you can learn more and meet other CPAs in our community.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4330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have two brand-new engagement opportunities for student and candidate members.</a:t>
            </a:r>
          </a:p>
          <a:p>
            <a:endParaRPr lang="en-US" dirty="0"/>
          </a:p>
          <a:p>
            <a:r>
              <a:rPr lang="en-US" dirty="0"/>
              <a:t>Our Candidate Community is a members-only online forum where future CPAs can connect with each other and receive encouragement and advice from our community of members. You can review recent posts and add questions of your own.</a:t>
            </a:r>
          </a:p>
          <a:p>
            <a:endParaRPr lang="en-US" dirty="0"/>
          </a:p>
          <a:p>
            <a:r>
              <a:rPr lang="en-US" dirty="0"/>
              <a:t>Coming soon is our Mentor Match program where student and candidate members will have the opportunity to connect with a CPA mentor to ask questions, get advice, and build their networks. </a:t>
            </a:r>
          </a:p>
          <a:p>
            <a:endParaRPr lang="en-US" dirty="0"/>
          </a:p>
          <a:p>
            <a:r>
              <a:rPr lang="en-US" dirty="0"/>
              <a:t>Be sure you join TXCPA so you can get the latest updates as we continue to add value and benefits for our future CPAs!</a:t>
            </a:r>
          </a:p>
          <a:p>
            <a:endParaRPr lang="en-US" dirty="0"/>
          </a:p>
        </p:txBody>
      </p:sp>
      <p:sp>
        <p:nvSpPr>
          <p:cNvPr id="4" name="Slide Number Placeholder 3"/>
          <p:cNvSpPr>
            <a:spLocks noGrp="1"/>
          </p:cNvSpPr>
          <p:nvPr>
            <p:ph type="sldNum" sz="quarter" idx="5"/>
          </p:nvPr>
        </p:nvSpPr>
        <p:spPr/>
        <p:txBody>
          <a:bodyPr/>
          <a:lstStyle/>
          <a:p>
            <a:fld id="{9FA0DA7F-3772-43C4-A476-5AD3D6561BE4}" type="slidenum">
              <a:rPr lang="en-US" smtClean="0"/>
              <a:t>26</a:t>
            </a:fld>
            <a:endParaRPr lang="en-US"/>
          </a:p>
        </p:txBody>
      </p:sp>
    </p:spTree>
    <p:extLst>
      <p:ext uri="{BB962C8B-B14F-4D97-AF65-F5344CB8AC3E}">
        <p14:creationId xmlns:p14="http://schemas.microsoft.com/office/powerpoint/2010/main" val="33510946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point, students can ask questions.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9630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rPr>
              <a:t>Update this slide with your contact information as you close out the session. If you’re willing, suggest that students take down your information if they have any future questions.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317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think the heart of a business is? – Ask for a few responses from students.</a:t>
            </a:r>
          </a:p>
          <a:p>
            <a:endParaRPr lang="en-US" dirty="0"/>
          </a:p>
          <a:p>
            <a:r>
              <a:rPr lang="en-US" dirty="0"/>
              <a:t>Would you agree with what’s on the slide? Anything I’m missing here?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331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time to introduce yourself and share your story! The bullet points are available as prompts to share why you chose accounting and your journey thus far. </a:t>
            </a:r>
          </a:p>
          <a:p>
            <a:endParaRPr lang="en-US" dirty="0"/>
          </a:p>
          <a:p>
            <a:r>
              <a:rPr lang="en-US" b="1" dirty="0"/>
              <a:t>**Update this slide with picture(s) of yourself, name, title, company and bulleted information you would like to share. </a:t>
            </a:r>
          </a:p>
          <a:p>
            <a:r>
              <a:rPr lang="en-US" b="1" dirty="0"/>
              <a:t>Presenter Tip: </a:t>
            </a:r>
            <a:r>
              <a:rPr lang="en-US" sz="1800" b="0" dirty="0">
                <a:solidFill>
                  <a:srgbClr val="2F5496"/>
                </a:solidFill>
                <a:effectLst/>
                <a:latin typeface="Calibri" panose="020F0502020204030204" pitchFamily="34" charset="0"/>
              </a:rPr>
              <a:t>Use this slide to i</a:t>
            </a:r>
            <a:r>
              <a:rPr lang="en-US" sz="1800" b="0" dirty="0">
                <a:solidFill>
                  <a:srgbClr val="2F5496"/>
                </a:solidFill>
                <a:effectLst/>
                <a:latin typeface="Calibri" panose="020F0502020204030204" pitchFamily="34" charset="0"/>
                <a:ea typeface="Times New Roman" panose="02020603050405020304" pitchFamily="18" charset="0"/>
              </a:rPr>
              <a:t>n</a:t>
            </a:r>
            <a:r>
              <a:rPr lang="en-US" sz="1800" dirty="0">
                <a:solidFill>
                  <a:srgbClr val="2F5496"/>
                </a:solidFill>
                <a:effectLst/>
                <a:latin typeface="Calibri" panose="020F0502020204030204" pitchFamily="34" charset="0"/>
                <a:ea typeface="Times New Roman" panose="02020603050405020304" pitchFamily="18" charset="0"/>
              </a:rPr>
              <a:t>clude fun photos of your life (versus a headshot). This gives students a better glimpse into your life, and it will make your introduction more engaging and fun. </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5189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I have worked &lt;insert companies you have worked in&gt;, accountants work in all types of organizations. Several of these names should look familiar to you.</a:t>
            </a:r>
            <a:endParaRPr lang="en-US" dirty="0">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Tip: </a:t>
            </a:r>
            <a:r>
              <a:rPr lang="en-US" dirty="0"/>
              <a:t>Take a moment to highlight companies/industries specific to your state or area and explain how an accountant helps those companies. And add your own firm’s name above!</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State Tip: </a:t>
            </a:r>
            <a:r>
              <a:rPr lang="en-US" b="0" dirty="0"/>
              <a:t>Update the company </a:t>
            </a:r>
            <a:r>
              <a:rPr lang="en-US" dirty="0"/>
              <a:t>names</a:t>
            </a:r>
            <a:r>
              <a:rPr lang="en-US" b="0" dirty="0"/>
              <a:t> to highlight local start-ups, firms, etc.</a:t>
            </a:r>
            <a:endParaRPr lang="en-US" b="1" dirty="0"/>
          </a:p>
          <a:p>
            <a:endParaRPr lang="en-US" dirty="0"/>
          </a:p>
          <a:p>
            <a:r>
              <a:rPr lang="en-US" b="1" dirty="0"/>
              <a:t>Organizations listed above:</a:t>
            </a:r>
          </a:p>
          <a:p>
            <a:r>
              <a:rPr lang="en-US" b="1" dirty="0"/>
              <a:t>Start-Ups: </a:t>
            </a:r>
            <a:r>
              <a:rPr lang="en-US" dirty="0"/>
              <a:t>1047 Games, </a:t>
            </a:r>
            <a:r>
              <a:rPr lang="en-US" dirty="0" err="1"/>
              <a:t>Weav</a:t>
            </a:r>
            <a:r>
              <a:rPr lang="en-US" dirty="0"/>
              <a:t> (fintech startup), and </a:t>
            </a:r>
            <a:r>
              <a:rPr lang="en-US" dirty="0" err="1"/>
              <a:t>Symbrosia</a:t>
            </a:r>
            <a:r>
              <a:rPr lang="en-US" dirty="0"/>
              <a:t> (solving climate change) were all featured on Forbes 30 under 30</a:t>
            </a:r>
          </a:p>
          <a:p>
            <a:r>
              <a:rPr lang="en-US" b="1" dirty="0"/>
              <a:t>Nonprofits: </a:t>
            </a:r>
            <a:r>
              <a:rPr lang="en-US" dirty="0"/>
              <a:t>Habitat for Humanity, Smithsonian and World Central Kitchen</a:t>
            </a:r>
          </a:p>
          <a:p>
            <a:r>
              <a:rPr lang="en-US" b="1" dirty="0"/>
              <a:t>Companies of all Sizes: </a:t>
            </a:r>
            <a:r>
              <a:rPr lang="en-US" dirty="0"/>
              <a:t>Apple, Ikea, Bank of America, Zappos, </a:t>
            </a:r>
            <a:r>
              <a:rPr lang="en-US" dirty="0" err="1"/>
              <a:t>Everlight</a:t>
            </a:r>
            <a:r>
              <a:rPr lang="en-US" dirty="0"/>
              <a:t> Solar</a:t>
            </a:r>
            <a:endParaRPr lang="en-US" dirty="0">
              <a:cs typeface="Calibri"/>
            </a:endParaRPr>
          </a:p>
          <a:p>
            <a:r>
              <a:rPr lang="en-US" b="1" dirty="0"/>
              <a:t>Governments: </a:t>
            </a:r>
            <a:r>
              <a:rPr lang="en-US" dirty="0"/>
              <a:t>Along with City Governments, there’s the FBI, NASA, and Military</a:t>
            </a:r>
          </a:p>
          <a:p>
            <a:r>
              <a:rPr lang="en-US" b="1" dirty="0"/>
              <a:t>Sports &amp; Entertainment: </a:t>
            </a:r>
            <a:r>
              <a:rPr lang="en-US" dirty="0"/>
              <a:t>NFL, TikTok, Disney (and the new Disney+) and Netflix</a:t>
            </a:r>
          </a:p>
          <a:p>
            <a:r>
              <a:rPr lang="en-US" b="1" dirty="0"/>
              <a:t>Accounting &amp; Consulting Firms: </a:t>
            </a:r>
            <a:r>
              <a:rPr lang="en-US" dirty="0"/>
              <a:t>Local, Regional, National and International</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008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Now that we’ve reviewed the benefits of working in accounting, let’s talk about what accountants do.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304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Now that I know the skills you have,  let me ask you this. Have you thought about what are you looking for in a future career? &lt;ask the students&gt;</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If they answer: What if I told you that you could do all of that with accounting?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If they don’t answer, ask: </a:t>
            </a:r>
            <a:r>
              <a:rPr lang="en-US" sz="1800" dirty="0">
                <a:effectLst/>
                <a:latin typeface="Calibri" panose="020F0502020204030204" pitchFamily="34" charset="0"/>
                <a:ea typeface="Calibri" panose="020F0502020204030204" pitchFamily="34" charset="0"/>
                <a:cs typeface="Times New Roman" panose="02020603050405020304" pitchFamily="18" charset="0"/>
              </a:rPr>
              <a:t>Who has the coolest job in your family?... Why?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Presenter Tip: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A student might answer here that they are interested in becoming an artist, or something unrelated to business or accounting. No matter the career a student may say they want to pursue, point out how a background in accounting can help them. For example, as an artist you want to make sure that you’re bringing in more money than you’re spending on supplies in order to continue pursuing your passion. Learning about accounting and how businesses work will help you succeed in your career.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246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you’re interested in making money, owning a business, traveling, or making an impact in the world, Accounting can give you that and more! Let’s explore a few of these. Where would you like to start?</a:t>
            </a:r>
          </a:p>
          <a:p>
            <a:endParaRPr lang="en-US" dirty="0"/>
          </a:p>
          <a:p>
            <a:r>
              <a:rPr lang="en-US" b="1" dirty="0"/>
              <a:t>Presenter Tip: </a:t>
            </a:r>
            <a:r>
              <a:rPr lang="en-US" b="0" dirty="0"/>
              <a:t>C</a:t>
            </a:r>
            <a:r>
              <a:rPr lang="en-US" sz="1800" dirty="0">
                <a:effectLst/>
                <a:latin typeface="Calibri" panose="020F0502020204030204" pitchFamily="34" charset="0"/>
                <a:ea typeface="Calibri" panose="020F0502020204030204" pitchFamily="34" charset="0"/>
              </a:rPr>
              <a:t>lick on an icon to advance to that slide and learn more. From there, click on the back arrow to take you to back to this slide, where you can choose another option. When you’re ready to advance the presentation, click the forward arrow above.</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993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FFFF"/>
                </a:solidFill>
                <a:latin typeface="Arial" panose="020B0604020202020204" pitchFamily="34" charset="0"/>
                <a:cs typeface="Arial" panose="020B0604020202020204" pitchFamily="34" charset="0"/>
              </a:rPr>
              <a:t>No matter the size of the company, accountants help organizations meet their goals by protecting financial resources.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595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6038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103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7522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anchor="b" anchorCtr="0">
            <a:noAutofit/>
          </a:bodyPr>
          <a:lstStyle/>
          <a:p>
            <a:r>
              <a:rPr lang="en-US" sz="480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a:noAutofit/>
          </a:bodyPr>
          <a:lstStyle/>
          <a:p>
            <a:r>
              <a:rPr lang="en-US"/>
              <a:t>Click icon to add picture</a:t>
            </a:r>
          </a:p>
        </p:txBody>
      </p:sp>
      <p:sp>
        <p:nvSpPr>
          <p:cNvPr id="8" name="Oval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 name="Group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Freeform: Shape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a:noAutofit/>
          </a:bodyPr>
          <a:lstStyle>
            <a:lvl1pPr>
              <a:buNone/>
              <a:defRPr sz="2000"/>
            </a:lvl1pPr>
            <a:lvl2pPr>
              <a:buNone/>
              <a:defRPr sz="2000"/>
            </a:lvl2pPr>
            <a:lvl3pPr>
              <a:buNone/>
              <a:defRPr sz="2000"/>
            </a:lvl3pPr>
            <a:lvl4pPr>
              <a:buNone/>
              <a:defRPr sz="2000"/>
            </a:lvl4pPr>
            <a:lvl5pPr>
              <a:buNone/>
              <a:defRPr sz="2000"/>
            </a:lvl5pPr>
          </a:lstStyle>
          <a:p>
            <a:pPr lvl="0"/>
            <a:r>
              <a:rPr lang="en-US"/>
              <a:t>Click to edit Master text styles</a:t>
            </a:r>
          </a:p>
        </p:txBody>
      </p:sp>
    </p:spTree>
    <p:extLst>
      <p:ext uri="{BB962C8B-B14F-4D97-AF65-F5344CB8AC3E}">
        <p14:creationId xmlns:p14="http://schemas.microsoft.com/office/powerpoint/2010/main" val="14154463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anchor="b" anchorCtr="0">
            <a:noAutofit/>
          </a:bodyPr>
          <a:lstStyle>
            <a:lvl1pPr>
              <a:defRPr/>
            </a:lvl1pPr>
          </a:lstStyle>
          <a:p>
            <a:r>
              <a:rPr lang="en-US"/>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anchor="t" anchorCtr="0">
            <a:noAutofit/>
          </a:bodyPr>
          <a:lstStyle>
            <a:lvl1pPr>
              <a:buNone/>
              <a:defRPr/>
            </a:lvl1pPr>
          </a:lstStyle>
          <a:p>
            <a:pPr>
              <a:lnSpc>
                <a:spcPct val="120000"/>
              </a:lnSpc>
            </a:pPr>
            <a:r>
              <a:rPr lang="en-US" sz="160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a:noAutofit/>
          </a:bodyPr>
          <a:lstStyle/>
          <a:p>
            <a:r>
              <a:rPr lang="en-US"/>
              <a:t>Click icon to add picture</a:t>
            </a:r>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a:noAutofit/>
          </a:bodyPr>
          <a:lstStyle/>
          <a:p>
            <a:r>
              <a:rPr lang="en-US"/>
              <a:t>Click icon to add picture</a:t>
            </a:r>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6" name="Oval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Freeform: Shape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993763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anchor="t" anchorCtr="0">
            <a:noAutofit/>
          </a:bodyPr>
          <a:lstStyle/>
          <a:p>
            <a:r>
              <a:rPr lang="en-US"/>
              <a:t>Click to edit Master title style</a:t>
            </a:r>
          </a:p>
        </p:txBody>
      </p:sp>
      <p:sp>
        <p:nvSpPr>
          <p:cNvPr id="12" name="Picture Placeholder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a:noAutofit/>
          </a:bodyPr>
          <a:lstStyle/>
          <a:p>
            <a:r>
              <a:rPr lang="en-US"/>
              <a:t>Click icon to add picture</a:t>
            </a:r>
          </a:p>
        </p:txBody>
      </p:sp>
      <p:sp>
        <p:nvSpPr>
          <p:cNvPr id="18" name="Picture Placeholder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a:noAutofit/>
          </a:bodyPr>
          <a:lstStyle/>
          <a:p>
            <a:r>
              <a:rPr lang="en-US"/>
              <a:t>Click icon to add picture</a:t>
            </a:r>
          </a:p>
        </p:txBody>
      </p:sp>
      <p:sp>
        <p:nvSpPr>
          <p:cNvPr id="19" name="Picture Placeholder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a:noAutofit/>
          </a:bodyPr>
          <a:lstStyle/>
          <a:p>
            <a:r>
              <a:rPr lang="en-US"/>
              <a:t>Click icon to add picture</a:t>
            </a:r>
          </a:p>
        </p:txBody>
      </p:sp>
      <p:sp>
        <p:nvSpPr>
          <p:cNvPr id="20" name="Picture Placeholder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1" name="Content Placeholder 6">
            <a:extLst>
              <a:ext uri="{FF2B5EF4-FFF2-40B4-BE49-F238E27FC236}">
                <a16:creationId xmlns:a16="http://schemas.microsoft.com/office/drawing/2014/main" id="{1B1AE41C-3196-4E6F-A3A8-313A92677FF3}"/>
              </a:ext>
            </a:extLst>
          </p:cNvPr>
          <p:cNvSpPr>
            <a:spLocks noGrp="1"/>
          </p:cNvSpPr>
          <p:nvPr>
            <p:ph sz="quarter" idx="15"/>
          </p:nvPr>
        </p:nvSpPr>
        <p:spPr>
          <a:xfrm>
            <a:off x="5262411" y="4508500"/>
            <a:ext cx="6221412" cy="1563688"/>
          </a:xfrm>
        </p:spPr>
        <p:txBody>
          <a:bodyPr>
            <a:noAutofit/>
          </a:bodyPr>
          <a:lstStyle>
            <a:lvl1pPr marL="228600" indent="-228600">
              <a:lnSpc>
                <a:spcPct val="100000"/>
              </a:lnSpc>
              <a:buFont typeface="Arial" panose="020B0604020202020204" pitchFamily="34" charset="0"/>
              <a:buChar char="•"/>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Tree>
    <p:extLst>
      <p:ext uri="{BB962C8B-B14F-4D97-AF65-F5344CB8AC3E}">
        <p14:creationId xmlns:p14="http://schemas.microsoft.com/office/powerpoint/2010/main" val="1263231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a:lstStyle/>
          <a:p>
            <a:r>
              <a:rPr lang="en-US"/>
              <a:t>Click icon to add picture</a:t>
            </a:r>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r>
              <a:rPr lang="en-US"/>
              <a:t>Tuesday, February 2, 20XX</a:t>
            </a:r>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3" name="Rectangle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anchor="b" anchorCtr="0">
            <a:noAutofit/>
          </a:bodyPr>
          <a:lstStyle>
            <a:lvl1pPr>
              <a:defRPr sz="6400"/>
            </a:lvl1pPr>
          </a:lstStyle>
          <a:p>
            <a:r>
              <a:rPr lang="en-US"/>
              <a:t>Click to edit Master title style</a:t>
            </a:r>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a:noAutofit/>
          </a:bodyPr>
          <a:lstStyle>
            <a:lvl1pPr>
              <a:buNone/>
              <a:defRPr sz="2400"/>
            </a:lvl1pPr>
          </a:lstStyle>
          <a:p>
            <a:r>
              <a:rPr lang="en-US">
                <a:solidFill>
                  <a:schemeClr val="tx1">
                    <a:alpha val="60000"/>
                  </a:schemeClr>
                </a:solidFill>
              </a:rPr>
              <a:t>Click to edit Master subtitle style</a:t>
            </a:r>
          </a:p>
        </p:txBody>
      </p:sp>
    </p:spTree>
    <p:extLst>
      <p:ext uri="{BB962C8B-B14F-4D97-AF65-F5344CB8AC3E}">
        <p14:creationId xmlns:p14="http://schemas.microsoft.com/office/powerpoint/2010/main" val="2224413562"/>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a:lstStyle/>
          <a:p>
            <a:r>
              <a:rPr lang="en-US"/>
              <a:t>Click icon to add picture</a:t>
            </a:r>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0" y="3557281"/>
            <a:ext cx="6640285" cy="3300719"/>
          </a:xfrm>
          <a:gradFill>
            <a:gsLst>
              <a:gs pos="0">
                <a:schemeClr val="bg2">
                  <a:alpha val="0"/>
                </a:schemeClr>
              </a:gs>
              <a:gs pos="50000">
                <a:schemeClr val="bg2">
                  <a:alpha val="60000"/>
                </a:schemeClr>
              </a:gs>
            </a:gsLst>
            <a:lin ang="10800000" scaled="1"/>
          </a:gradFill>
        </p:spPr>
        <p:txBody>
          <a:bodyPr>
            <a:noAutofit/>
          </a:bodyPr>
          <a:lstStyle>
            <a:lvl1pPr marL="548640" indent="0">
              <a:lnSpc>
                <a:spcPct val="200000"/>
              </a:lnSpc>
              <a:buNone/>
              <a:defRPr/>
            </a:lvl1pPr>
          </a:lstStyle>
          <a:p>
            <a:r>
              <a:rPr lang="en-US">
                <a:solidFill>
                  <a:schemeClr val="tx1">
                    <a:alpha val="60000"/>
                  </a:schemeClr>
                </a:solidFill>
              </a:rPr>
              <a:t>Click to edit Master subtitle style</a:t>
            </a:r>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0" y="0"/>
            <a:ext cx="6640285" cy="3535509"/>
          </a:xfrm>
          <a:gradFill flip="none" rotWithShape="1">
            <a:gsLst>
              <a:gs pos="0">
                <a:schemeClr val="bg2">
                  <a:alpha val="0"/>
                </a:schemeClr>
              </a:gs>
              <a:gs pos="50000">
                <a:schemeClr val="bg2">
                  <a:alpha val="70000"/>
                </a:schemeClr>
              </a:gs>
            </a:gsLst>
            <a:lin ang="10800000" scaled="1"/>
            <a:tileRect/>
          </a:gradFill>
        </p:spPr>
        <p:txBody>
          <a:bodyPr anchor="b" anchorCtr="0">
            <a:noAutofit/>
          </a:bodyPr>
          <a:lstStyle>
            <a:lvl1pPr marL="548640">
              <a:spcAft>
                <a:spcPts val="1200"/>
              </a:spcAft>
              <a:defRPr sz="6400"/>
            </a:lvl1pPr>
          </a:lstStyle>
          <a:p>
            <a:r>
              <a:rPr lang="en-US"/>
              <a:t>Click to edit Master title style</a:t>
            </a:r>
          </a:p>
        </p:txBody>
      </p:sp>
    </p:spTree>
    <p:extLst>
      <p:ext uri="{BB962C8B-B14F-4D97-AF65-F5344CB8AC3E}">
        <p14:creationId xmlns:p14="http://schemas.microsoft.com/office/powerpoint/2010/main" val="4243972266"/>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5_Chart Table Timelin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Autofit/>
          </a:bodyPr>
          <a:lstStyle>
            <a:lvl1pPr>
              <a:defRPr lang="en-US" dirty="0"/>
            </a:lvl1pPr>
          </a:lstStyle>
          <a:p>
            <a:pPr lvl="0">
              <a:lnSpc>
                <a:spcPct val="100000"/>
              </a:lnSpc>
            </a:pPr>
            <a:r>
              <a:rPr lang="en-US"/>
              <a:t>Click to edit Master title style</a:t>
            </a:r>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066766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anchor="b" anchorCtr="0">
            <a:noAutofit/>
          </a:bodyPr>
          <a:lstStyle>
            <a:lvl1pPr>
              <a:defRPr sz="4000"/>
            </a:lvl1pPr>
          </a:lstStyle>
          <a:p>
            <a:r>
              <a:rPr lang="en-US"/>
              <a:t>Click to edit Master title style</a:t>
            </a:r>
          </a:p>
        </p:txBody>
      </p:sp>
      <p:grpSp>
        <p:nvGrpSpPr>
          <p:cNvPr id="8" name="Group 7">
            <a:extLst>
              <a:ext uri="{FF2B5EF4-FFF2-40B4-BE49-F238E27FC236}">
                <a16:creationId xmlns:a16="http://schemas.microsoft.com/office/drawing/2014/main" id="{B17C5C60-EC4D-410B-9997-0B73289605FD}"/>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9" name="Freeform 5">
              <a:extLst>
                <a:ext uri="{FF2B5EF4-FFF2-40B4-BE49-F238E27FC236}">
                  <a16:creationId xmlns:a16="http://schemas.microsoft.com/office/drawing/2014/main" id="{0573155C-3428-4F4F-AE66-A519D777EAAE}"/>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6">
              <a:extLst>
                <a:ext uri="{FF2B5EF4-FFF2-40B4-BE49-F238E27FC236}">
                  <a16:creationId xmlns:a16="http://schemas.microsoft.com/office/drawing/2014/main" id="{1853496C-159E-4D47-94B5-0835FB6511BA}"/>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reeform 8">
              <a:extLst>
                <a:ext uri="{FF2B5EF4-FFF2-40B4-BE49-F238E27FC236}">
                  <a16:creationId xmlns:a16="http://schemas.microsoft.com/office/drawing/2014/main" id="{CE93E330-715B-44E8-84D9-CE166D428DA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Oval 11">
            <a:extLst>
              <a:ext uri="{FF2B5EF4-FFF2-40B4-BE49-F238E27FC236}">
                <a16:creationId xmlns:a16="http://schemas.microsoft.com/office/drawing/2014/main" id="{80A2FA6F-99B7-4984-A80C-570644889F02}"/>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Content Placeholder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a:noAutofit/>
          </a:bodyPr>
          <a:lstStyle>
            <a:lvl1pPr>
              <a:buNone/>
              <a:defRPr sz="2400"/>
            </a:lvl1pPr>
            <a:lvl2pPr>
              <a:defRPr sz="2000"/>
            </a:lvl2pPr>
            <a:lvl3pPr>
              <a:defRPr sz="2000"/>
            </a:lvl3pPr>
            <a:lvl4pPr>
              <a:defRPr sz="2000"/>
            </a:lvl4pPr>
            <a:lvl5pPr>
              <a:defRPr sz="2000"/>
            </a:lvl5pPr>
          </a:lstStyle>
          <a:p>
            <a:pPr lvl="0"/>
            <a:r>
              <a:rPr lang="en-US"/>
              <a:t>Click to edit Master text styles</a:t>
            </a:r>
          </a:p>
        </p:txBody>
      </p:sp>
      <p:sp>
        <p:nvSpPr>
          <p:cNvPr id="15" name="Picture Placeholder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1006489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4" name="Oval 33">
            <a:extLst>
              <a:ext uri="{FF2B5EF4-FFF2-40B4-BE49-F238E27FC236}">
                <a16:creationId xmlns:a16="http://schemas.microsoft.com/office/drawing/2014/main" id="{6F0F71C5-78A4-4793-9BD4-3DF0EE3E3EB7}"/>
              </a:ext>
              <a:ext uri="{C183D7F6-B498-43B3-948B-1728B52AA6E4}">
                <adec:decorative xmlns:adec="http://schemas.microsoft.com/office/drawing/2017/decorative" val="1"/>
              </a:ext>
            </a:extLst>
          </p:cNvPr>
          <p:cNvSpPr>
            <a:spLocks noChangeAspect="1"/>
          </p:cNvSpPr>
          <p:nvPr userDrawn="1"/>
        </p:nvSpPr>
        <p:spPr>
          <a:xfrm>
            <a:off x="10288775" y="7626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Title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0"/>
            <a:ext cx="8281987" cy="1253041"/>
          </a:xfrm>
        </p:spPr>
        <p:txBody>
          <a:bodyPr>
            <a:noAutofit/>
          </a:bodyPr>
          <a:lstStyle/>
          <a:p>
            <a:r>
              <a:rPr lang="en-US"/>
              <a:t>Team</a:t>
            </a:r>
          </a:p>
        </p:txBody>
      </p:sp>
      <p:grpSp>
        <p:nvGrpSpPr>
          <p:cNvPr id="51" name="Group 50">
            <a:extLst>
              <a:ext uri="{FF2B5EF4-FFF2-40B4-BE49-F238E27FC236}">
                <a16:creationId xmlns:a16="http://schemas.microsoft.com/office/drawing/2014/main" id="{E6093F87-C1F6-4FAB-B891-6F7D7FC20751}"/>
              </a:ext>
              <a:ext uri="{C183D7F6-B498-43B3-948B-1728B52AA6E4}">
                <adec:decorative xmlns:adec="http://schemas.microsoft.com/office/drawing/2017/decorative" val="1"/>
              </a:ext>
            </a:extLst>
          </p:cNvPr>
          <p:cNvGrpSpPr/>
          <p:nvPr userDrawn="1"/>
        </p:nvGrpSpPr>
        <p:grpSpPr>
          <a:xfrm>
            <a:off x="1800565" y="4518946"/>
            <a:ext cx="1980001" cy="1363916"/>
            <a:chOff x="4879602" y="3781429"/>
            <a:chExt cx="1980001" cy="1363916"/>
          </a:xfrm>
        </p:grpSpPr>
        <p:sp>
          <p:nvSpPr>
            <p:cNvPr id="52" name="Freeform: Shape 51">
              <a:extLst>
                <a:ext uri="{FF2B5EF4-FFF2-40B4-BE49-F238E27FC236}">
                  <a16:creationId xmlns:a16="http://schemas.microsoft.com/office/drawing/2014/main" id="{E1A4FD5C-1E5B-46D1-BA9D-99928D19AF04}"/>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3" name="Freeform: Shape 52">
              <a:extLst>
                <a:ext uri="{FF2B5EF4-FFF2-40B4-BE49-F238E27FC236}">
                  <a16:creationId xmlns:a16="http://schemas.microsoft.com/office/drawing/2014/main" id="{B7DF0ED5-A971-408F-A055-C7E5D7A623CD}"/>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54" name="Oval 53">
              <a:extLst>
                <a:ext uri="{FF2B5EF4-FFF2-40B4-BE49-F238E27FC236}">
                  <a16:creationId xmlns:a16="http://schemas.microsoft.com/office/drawing/2014/main" id="{AA81F353-4C5B-4A37-9846-2C1E2D0FC25F}"/>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Oval 54">
              <a:extLst>
                <a:ext uri="{FF2B5EF4-FFF2-40B4-BE49-F238E27FC236}">
                  <a16:creationId xmlns:a16="http://schemas.microsoft.com/office/drawing/2014/main" id="{42B74EA3-11CE-4D3F-99AD-162563447653}"/>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6" name="Picture Placeholder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a:noAutofit/>
          </a:bodyPr>
          <a:lstStyle/>
          <a:p>
            <a:r>
              <a:rPr lang="en-US"/>
              <a:t>Click icon to add picture</a:t>
            </a:r>
          </a:p>
        </p:txBody>
      </p:sp>
      <p:sp>
        <p:nvSpPr>
          <p:cNvPr id="57" name="Picture Placeholder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a:noAutofit/>
          </a:bodyPr>
          <a:lstStyle/>
          <a:p>
            <a:r>
              <a:rPr lang="en-US"/>
              <a:t>Click icon to add picture</a:t>
            </a:r>
          </a:p>
        </p:txBody>
      </p:sp>
      <p:sp>
        <p:nvSpPr>
          <p:cNvPr id="58" name="Picture Placeholder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a:noAutofit/>
          </a:bodyPr>
          <a:lstStyle/>
          <a:p>
            <a:r>
              <a:rPr lang="en-US"/>
              <a:t>Click icon to add picture</a:t>
            </a:r>
          </a:p>
        </p:txBody>
      </p:sp>
      <p:sp>
        <p:nvSpPr>
          <p:cNvPr id="59" name="Picture Placeholder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a:noAutofit/>
          </a:bodyPr>
          <a:lstStyle/>
          <a:p>
            <a:r>
              <a:rPr lang="en-US"/>
              <a:t>Click icon to add picture</a:t>
            </a:r>
          </a:p>
        </p:txBody>
      </p:sp>
      <p:sp>
        <p:nvSpPr>
          <p:cNvPr id="63" name="Text Placeholder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a:noAutofit/>
          </a:bodyPr>
          <a:lstStyle>
            <a:lvl1pPr>
              <a:buNone/>
              <a:defRPr sz="2000" b="1"/>
            </a:lvl1pPr>
          </a:lstStyle>
          <a:p>
            <a:pPr lvl="0"/>
            <a:r>
              <a:rPr lang="en-US"/>
              <a:t>Name</a:t>
            </a:r>
          </a:p>
        </p:txBody>
      </p:sp>
      <p:sp>
        <p:nvSpPr>
          <p:cNvPr id="61" name="Text Placeholder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a:noAutofit/>
          </a:bodyPr>
          <a:lstStyle>
            <a:lvl1pPr>
              <a:buNone/>
              <a:defRPr sz="1800"/>
            </a:lvl1pPr>
          </a:lstStyle>
          <a:p>
            <a:pPr lvl="0"/>
            <a:r>
              <a:rPr lang="en-US"/>
              <a:t>Title</a:t>
            </a:r>
          </a:p>
        </p:txBody>
      </p:sp>
      <p:sp>
        <p:nvSpPr>
          <p:cNvPr id="65" name="Text Placeholder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a:noAutofit/>
          </a:bodyPr>
          <a:lstStyle>
            <a:lvl1pPr>
              <a:buNone/>
              <a:defRPr sz="2000" b="1"/>
            </a:lvl1pPr>
          </a:lstStyle>
          <a:p>
            <a:pPr lvl="0"/>
            <a:r>
              <a:rPr lang="en-US"/>
              <a:t>Name</a:t>
            </a:r>
          </a:p>
        </p:txBody>
      </p:sp>
      <p:sp>
        <p:nvSpPr>
          <p:cNvPr id="64" name="Text Placeholder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a:noAutofit/>
          </a:bodyPr>
          <a:lstStyle>
            <a:lvl1pPr>
              <a:buNone/>
              <a:defRPr sz="1800"/>
            </a:lvl1pPr>
          </a:lstStyle>
          <a:p>
            <a:pPr lvl="0"/>
            <a:r>
              <a:rPr lang="en-US"/>
              <a:t>Title</a:t>
            </a:r>
          </a:p>
        </p:txBody>
      </p:sp>
      <p:sp>
        <p:nvSpPr>
          <p:cNvPr id="67" name="Text Placeholder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a:noAutofit/>
          </a:bodyPr>
          <a:lstStyle>
            <a:lvl1pPr>
              <a:buNone/>
              <a:defRPr sz="2000" b="1"/>
            </a:lvl1pPr>
          </a:lstStyle>
          <a:p>
            <a:pPr lvl="0"/>
            <a:r>
              <a:rPr lang="en-US"/>
              <a:t>Name</a:t>
            </a:r>
          </a:p>
        </p:txBody>
      </p:sp>
      <p:sp>
        <p:nvSpPr>
          <p:cNvPr id="66" name="Text Placeholder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a:noAutofit/>
          </a:bodyPr>
          <a:lstStyle>
            <a:lvl1pPr>
              <a:buNone/>
              <a:defRPr sz="1800"/>
            </a:lvl1pPr>
          </a:lstStyle>
          <a:p>
            <a:pPr lvl="0"/>
            <a:r>
              <a:rPr lang="en-US"/>
              <a:t>Title</a:t>
            </a:r>
          </a:p>
        </p:txBody>
      </p:sp>
      <p:sp>
        <p:nvSpPr>
          <p:cNvPr id="69" name="Text Placeholder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a:noAutofit/>
          </a:bodyPr>
          <a:lstStyle>
            <a:lvl1pPr>
              <a:buNone/>
              <a:defRPr sz="2000" b="1"/>
            </a:lvl1pPr>
          </a:lstStyle>
          <a:p>
            <a:pPr lvl="0"/>
            <a:r>
              <a:rPr lang="en-US"/>
              <a:t>Name</a:t>
            </a:r>
          </a:p>
        </p:txBody>
      </p:sp>
      <p:sp>
        <p:nvSpPr>
          <p:cNvPr id="68" name="Text Placeholder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a:noAutofit/>
          </a:bodyPr>
          <a:lstStyle>
            <a:lvl1pPr>
              <a:buNone/>
              <a:defRPr sz="1800"/>
            </a:lvl1pPr>
          </a:lstStyle>
          <a:p>
            <a:pPr lvl="0"/>
            <a:r>
              <a:rPr lang="en-US"/>
              <a:t>Title</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748621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9401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10_Content 2 column (comparison slid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731375"/>
            <a:ext cx="5437186" cy="535354"/>
          </a:xfrm>
        </p:spPr>
        <p:txBody>
          <a:bodyPr anchor="b">
            <a:no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427370"/>
            <a:ext cx="5429114"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731375"/>
            <a:ext cx="5436392" cy="535354"/>
          </a:xfrm>
        </p:spPr>
        <p:txBody>
          <a:bodyPr vert="horz" wrap="square" lIns="0" tIns="0" rIns="0" bIns="0" rtlCol="0" anchor="b">
            <a:noAutofit/>
          </a:bodyPr>
          <a:lstStyle>
            <a:lvl1pPr>
              <a:buNone/>
              <a:defRPr lang="en-US" sz="1400" b="0" cap="all" spc="200" baseline="0" dirty="0">
                <a:solidFill>
                  <a:schemeClr val="tx1"/>
                </a:solidFill>
              </a:defRPr>
            </a:lvl1pPr>
          </a:lstStyle>
          <a:p>
            <a:pPr marL="228600" lvl="0" indent="-228600"/>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427370"/>
            <a:ext cx="5436391"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noAutofit/>
          </a:bodyPr>
          <a:lstStyle/>
          <a:p>
            <a:r>
              <a:rPr lang="en-US"/>
              <a:t>Tuesday, February 2, 20XX</a:t>
            </a:r>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noAutofit/>
          </a:bodyPr>
          <a:lstStyle/>
          <a:p>
            <a:r>
              <a:rPr lang="en-US"/>
              <a:t>Sample Footer Text</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0132011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Content 3 column">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p:nvPr/>
        </p:nvGrpSpPr>
        <p:grpSpPr>
          <a:xfrm>
            <a:off x="137931" y="5260967"/>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ChangeAspect="1"/>
          </p:cNvSpPr>
          <p:nvPr/>
        </p:nvSpPr>
        <p:spPr>
          <a:xfrm rot="2700000">
            <a:off x="10834944" y="17126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p:nvPr/>
        </p:nvSpPr>
        <p:spPr>
          <a:xfrm rot="8100000">
            <a:off x="10849344" y="51834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itle 1">
            <a:extLst>
              <a:ext uri="{FF2B5EF4-FFF2-40B4-BE49-F238E27FC236}">
                <a16:creationId xmlns:a16="http://schemas.microsoft.com/office/drawing/2014/main" id="{EBCCE83C-72C8-4181-8D03-7CFB23A6FF2D}"/>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p>
        </p:txBody>
      </p:sp>
      <p:sp>
        <p:nvSpPr>
          <p:cNvPr id="16" name="Text Placeholder 2">
            <a:extLst>
              <a:ext uri="{FF2B5EF4-FFF2-40B4-BE49-F238E27FC236}">
                <a16:creationId xmlns:a16="http://schemas.microsoft.com/office/drawing/2014/main" id="{C6FCDFCC-38D1-43A4-918F-491DBA6B2CF6}"/>
              </a:ext>
            </a:extLst>
          </p:cNvPr>
          <p:cNvSpPr>
            <a:spLocks noGrp="1"/>
          </p:cNvSpPr>
          <p:nvPr>
            <p:ph type="body" idx="1"/>
          </p:nvPr>
        </p:nvSpPr>
        <p:spPr>
          <a:xfrm>
            <a:off x="550864" y="1731375"/>
            <a:ext cx="3563936" cy="535354"/>
          </a:xfrm>
        </p:spPr>
        <p:txBody>
          <a:bodyPr anchor="b">
            <a:noAutofit/>
          </a:bodyPr>
          <a:lstStyle>
            <a:lvl1pPr marL="0" indent="0">
              <a:buNone/>
              <a:defRPr sz="20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a:extLst>
              <a:ext uri="{FF2B5EF4-FFF2-40B4-BE49-F238E27FC236}">
                <a16:creationId xmlns:a16="http://schemas.microsoft.com/office/drawing/2014/main" id="{8A9CB740-8581-4D62-8481-7ECBBEDA7219}"/>
              </a:ext>
            </a:extLst>
          </p:cNvPr>
          <p:cNvSpPr>
            <a:spLocks noGrp="1"/>
          </p:cNvSpPr>
          <p:nvPr>
            <p:ph sz="half" idx="2"/>
          </p:nvPr>
        </p:nvSpPr>
        <p:spPr>
          <a:xfrm>
            <a:off x="559476" y="2432304"/>
            <a:ext cx="3563936" cy="3515555"/>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4">
            <a:extLst>
              <a:ext uri="{FF2B5EF4-FFF2-40B4-BE49-F238E27FC236}">
                <a16:creationId xmlns:a16="http://schemas.microsoft.com/office/drawing/2014/main" id="{AB16E493-D962-46EC-BBB8-D7E68A640438}"/>
              </a:ext>
            </a:extLst>
          </p:cNvPr>
          <p:cNvSpPr>
            <a:spLocks noGrp="1"/>
          </p:cNvSpPr>
          <p:nvPr>
            <p:ph type="body" sz="quarter" idx="13"/>
          </p:nvPr>
        </p:nvSpPr>
        <p:spPr>
          <a:xfrm>
            <a:off x="4341573"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a:t>Click to edit Master text styles</a:t>
            </a:r>
          </a:p>
        </p:txBody>
      </p:sp>
      <p:sp>
        <p:nvSpPr>
          <p:cNvPr id="23" name="Content Placeholder 5">
            <a:extLst>
              <a:ext uri="{FF2B5EF4-FFF2-40B4-BE49-F238E27FC236}">
                <a16:creationId xmlns:a16="http://schemas.microsoft.com/office/drawing/2014/main" id="{88CC7C67-1BA6-42A6-B9D3-8EDF70A3DB38}"/>
              </a:ext>
            </a:extLst>
          </p:cNvPr>
          <p:cNvSpPr>
            <a:spLocks noGrp="1"/>
          </p:cNvSpPr>
          <p:nvPr>
            <p:ph sz="quarter" idx="14"/>
          </p:nvPr>
        </p:nvSpPr>
        <p:spPr>
          <a:xfrm>
            <a:off x="4341573"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a:t>Click to EDIT</a:t>
            </a:r>
          </a:p>
        </p:txBody>
      </p:sp>
      <p:sp>
        <p:nvSpPr>
          <p:cNvPr id="21" name="Content Placeholder 5">
            <a:extLst>
              <a:ext uri="{FF2B5EF4-FFF2-40B4-BE49-F238E27FC236}">
                <a16:creationId xmlns:a16="http://schemas.microsoft.com/office/drawing/2014/main" id="{4534254A-2561-400F-87CB-18A8D3538124}"/>
              </a:ext>
            </a:extLst>
          </p:cNvPr>
          <p:cNvSpPr>
            <a:spLocks noGrp="1"/>
          </p:cNvSpPr>
          <p:nvPr>
            <p:ph sz="quarter" idx="4"/>
          </p:nvPr>
        </p:nvSpPr>
        <p:spPr>
          <a:xfrm>
            <a:off x="8139659"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1826136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49202B-67AE-417A-A336-DF5257FFDCF0}"/>
              </a:ext>
            </a:extLst>
          </p:cNvPr>
          <p:cNvSpPr>
            <a:spLocks noGrp="1"/>
          </p:cNvSpPr>
          <p:nvPr>
            <p:ph type="title"/>
          </p:nvPr>
        </p:nvSpPr>
        <p:spPr>
          <a:xfrm>
            <a:off x="550863" y="4508500"/>
            <a:ext cx="4500562" cy="1562959"/>
          </a:xfrm>
        </p:spPr>
        <p:txBody>
          <a:bodyPr wrap="square" anchor="t" anchorCtr="0">
            <a:noAutofit/>
          </a:bodyPr>
          <a:lstStyle/>
          <a:p>
            <a:r>
              <a:rPr lang="en-US"/>
              <a:t>Click to edit Master title style</a:t>
            </a:r>
          </a:p>
        </p:txBody>
      </p:sp>
      <p:sp>
        <p:nvSpPr>
          <p:cNvPr id="10" name="Picture Placeholder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12192000" cy="3776472"/>
          </a:xfrm>
          <a:solidFill>
            <a:schemeClr val="accent5"/>
          </a:solidFill>
        </p:spPr>
        <p:txBody>
          <a:bodyPr>
            <a:noAutofit/>
          </a:bodyPr>
          <a:lstStyle/>
          <a:p>
            <a:r>
              <a:rPr lang="en-US"/>
              <a:t>Click icon to add picture</a:t>
            </a:r>
          </a:p>
        </p:txBody>
      </p:sp>
      <p:sp>
        <p:nvSpPr>
          <p:cNvPr id="7" name="Content Placeholder 6">
            <a:extLst>
              <a:ext uri="{FF2B5EF4-FFF2-40B4-BE49-F238E27FC236}">
                <a16:creationId xmlns:a16="http://schemas.microsoft.com/office/drawing/2014/main" id="{3BD763BD-EAC5-4DB8-81AF-9743BB6A9576}"/>
              </a:ext>
            </a:extLst>
          </p:cNvPr>
          <p:cNvSpPr>
            <a:spLocks noGrp="1"/>
          </p:cNvSpPr>
          <p:nvPr>
            <p:ph sz="quarter" idx="15"/>
          </p:nvPr>
        </p:nvSpPr>
        <p:spPr>
          <a:xfrm>
            <a:off x="5262411" y="4508500"/>
            <a:ext cx="6221412" cy="1563688"/>
          </a:xfrm>
        </p:spPr>
        <p:txBody>
          <a:bodyPr>
            <a:noAutofit/>
          </a:bodyPr>
          <a:lstStyle>
            <a:lvl1pPr marL="0" indent="0">
              <a:buNone/>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8" name="Oval 7">
            <a:extLst>
              <a:ext uri="{FF2B5EF4-FFF2-40B4-BE49-F238E27FC236}">
                <a16:creationId xmlns:a16="http://schemas.microsoft.com/office/drawing/2014/main" id="{446AF837-10C6-44A5-B8D6-960A57487B43}"/>
              </a:ext>
              <a:ext uri="{C183D7F6-B498-43B3-948B-1728B52AA6E4}">
                <adec:decorative xmlns:adec="http://schemas.microsoft.com/office/drawing/2017/decorative" val="1"/>
              </a:ext>
            </a:extLst>
          </p:cNvPr>
          <p:cNvSpPr>
            <a:spLocks noChangeAspect="1"/>
          </p:cNvSpPr>
          <p:nvPr userDrawn="1"/>
        </p:nvSpPr>
        <p:spPr>
          <a:xfrm>
            <a:off x="1225773" y="385222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7406305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anchor="b" anchorCtr="0">
            <a:noAutofit/>
          </a:bodyPr>
          <a:lstStyle/>
          <a:p>
            <a:r>
              <a:rPr lang="en-US"/>
              <a:t>Click to edit Master title style</a:t>
            </a:r>
          </a:p>
        </p:txBody>
      </p:sp>
      <p:sp>
        <p:nvSpPr>
          <p:cNvPr id="31" name="Subtitle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a:noAutofit/>
          </a:bodyPr>
          <a:lstStyle>
            <a:lvl1pPr>
              <a:buNone/>
              <a:defRPr sz="2400"/>
            </a:lvl1pPr>
          </a:lstStyle>
          <a:p>
            <a:r>
              <a:rPr lang="en-US">
                <a:solidFill>
                  <a:schemeClr val="tx1">
                    <a:alpha val="60000"/>
                  </a:schemeClr>
                </a:solidFill>
              </a:rPr>
              <a:t>Click to edit Master subtitle style</a:t>
            </a:r>
          </a:p>
        </p:txBody>
      </p:sp>
      <p:sp>
        <p:nvSpPr>
          <p:cNvPr id="40" name="Picture Placeholder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a:noAutofit/>
          </a:bodyPr>
          <a:lstStyle/>
          <a:p>
            <a:r>
              <a:rPr lang="en-US"/>
              <a:t>Click icon to add picture</a:t>
            </a:r>
          </a:p>
        </p:txBody>
      </p:sp>
      <p:sp>
        <p:nvSpPr>
          <p:cNvPr id="42" name="Picture Placeholder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a:noAutofit/>
          </a:bodyPr>
          <a:lstStyle/>
          <a:p>
            <a:r>
              <a:rPr lang="en-US"/>
              <a:t>Click icon to add picture</a:t>
            </a:r>
          </a:p>
        </p:txBody>
      </p:sp>
      <p:grpSp>
        <p:nvGrpSpPr>
          <p:cNvPr id="43" name="Group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Freeform: Shape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5" name="Oval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Freeform: Shape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grpSp>
        <p:nvGrpSpPr>
          <p:cNvPr id="15" name="Group 14">
            <a:extLst>
              <a:ext uri="{FF2B5EF4-FFF2-40B4-BE49-F238E27FC236}">
                <a16:creationId xmlns:a16="http://schemas.microsoft.com/office/drawing/2014/main" id="{394664AE-6DC5-428F-9AC4-5A8F67571F72}"/>
              </a:ext>
              <a:ext uri="{C183D7F6-B498-43B3-948B-1728B52AA6E4}">
                <adec:decorative xmlns:adec="http://schemas.microsoft.com/office/drawing/2017/decorative" val="1"/>
              </a:ext>
            </a:extLst>
          </p:cNvPr>
          <p:cNvGrpSpPr/>
          <p:nvPr userDrawn="1"/>
        </p:nvGrpSpPr>
        <p:grpSpPr>
          <a:xfrm>
            <a:off x="594036" y="5610392"/>
            <a:ext cx="667802" cy="631474"/>
            <a:chOff x="10478914" y="1506691"/>
            <a:chExt cx="667802" cy="631474"/>
          </a:xfrm>
        </p:grpSpPr>
        <p:sp>
          <p:nvSpPr>
            <p:cNvPr id="16" name="Freeform: Shape 15">
              <a:extLst>
                <a:ext uri="{FF2B5EF4-FFF2-40B4-BE49-F238E27FC236}">
                  <a16:creationId xmlns:a16="http://schemas.microsoft.com/office/drawing/2014/main" id="{8288F304-7DF7-42FB-BD6F-D575128A1DDE}"/>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104835D9-7DE9-4DDD-A6C2-1C526822700A}"/>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7" name="Oval 16">
            <a:extLst>
              <a:ext uri="{FF2B5EF4-FFF2-40B4-BE49-F238E27FC236}">
                <a16:creationId xmlns:a16="http://schemas.microsoft.com/office/drawing/2014/main" id="{83C43C1C-00B3-40E0-B073-B8C56206D07D}"/>
              </a:ext>
              <a:ext uri="{C183D7F6-B498-43B3-948B-1728B52AA6E4}">
                <adec:decorative xmlns:adec="http://schemas.microsoft.com/office/drawing/2017/decorative" val="1"/>
              </a:ext>
            </a:extLst>
          </p:cNvPr>
          <p:cNvSpPr>
            <a:spLocks noChangeAspect="1"/>
          </p:cNvSpPr>
          <p:nvPr userDrawn="1"/>
        </p:nvSpPr>
        <p:spPr>
          <a:xfrm>
            <a:off x="5303845" y="54272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6172890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Autofit/>
          </a:bodyPr>
          <a:lstStyle>
            <a:lvl1pPr algn="l">
              <a:lnSpc>
                <a:spcPct val="100000"/>
              </a:lnSpc>
              <a:defRPr sz="6400"/>
            </a:lvl1pPr>
          </a:lstStyle>
          <a:p>
            <a:r>
              <a:rPr lang="en-US"/>
              <a:t>Click to edit Master title style</a:t>
            </a:r>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4055785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noAutofit/>
          </a:bodyPr>
          <a:lstStyle>
            <a:lvl1pPr>
              <a:lnSpc>
                <a:spcPct val="100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1748932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197082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Autofit/>
          </a:bodyPr>
          <a:lstStyle>
            <a:lvl1pPr>
              <a:lnSpc>
                <a:spcPct val="100000"/>
              </a:lnSpc>
              <a:defRPr sz="3200"/>
            </a:lvl1pPr>
          </a:lstStyle>
          <a:p>
            <a:r>
              <a:rPr lang="en-US"/>
              <a:t>Click to edit Master title style</a:t>
            </a:r>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3292385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email">
            <a:extLst>
              <a:ext uri="{28A0092B-C50C-407E-A947-70E740481C1C}">
                <a14:useLocalDpi xmlns:a14="http://schemas.microsoft.com/office/drawing/2010/main"/>
              </a:ext>
            </a:extLst>
          </a:blip>
          <a:stretch>
            <a:fillRect/>
          </a:stretch>
        </p:blipFill>
        <p:spPr>
          <a:xfrm>
            <a:off x="18624" y="0"/>
            <a:ext cx="12173251" cy="6858000"/>
          </a:xfrm>
          <a:prstGeom prst="rect">
            <a:avLst/>
          </a:prstGeom>
        </p:spPr>
      </p:pic>
      <p:pic>
        <p:nvPicPr>
          <p:cNvPr id="17" name="bg object 17"/>
          <p:cNvPicPr/>
          <p:nvPr/>
        </p:nvPicPr>
        <p:blipFill>
          <a:blip r:embed="rId3" cstate="email">
            <a:extLst>
              <a:ext uri="{28A0092B-C50C-407E-A947-70E740481C1C}">
                <a14:useLocalDpi xmlns:a14="http://schemas.microsoft.com/office/drawing/2010/main"/>
              </a:ext>
            </a:extLst>
          </a:blip>
          <a:stretch>
            <a:fillRect/>
          </a:stretch>
        </p:blipFill>
        <p:spPr>
          <a:xfrm>
            <a:off x="0" y="0"/>
            <a:ext cx="8660384" cy="6855968"/>
          </a:xfrm>
          <a:prstGeom prst="rect">
            <a:avLst/>
          </a:prstGeom>
        </p:spPr>
      </p:pic>
      <p:sp>
        <p:nvSpPr>
          <p:cNvPr id="18" name="bg object 18"/>
          <p:cNvSpPr/>
          <p:nvPr/>
        </p:nvSpPr>
        <p:spPr>
          <a:xfrm>
            <a:off x="-1" y="1899975"/>
            <a:ext cx="9246445" cy="4424680"/>
          </a:xfrm>
          <a:custGeom>
            <a:avLst/>
            <a:gdLst/>
            <a:ahLst/>
            <a:cxnLst/>
            <a:rect l="l" t="t" r="r" b="b"/>
            <a:pathLst>
              <a:path w="6934834" h="3318510">
                <a:moveTo>
                  <a:pt x="6934465" y="0"/>
                </a:moveTo>
                <a:lnTo>
                  <a:pt x="0" y="0"/>
                </a:lnTo>
                <a:lnTo>
                  <a:pt x="0" y="3318468"/>
                </a:lnTo>
                <a:lnTo>
                  <a:pt x="6934465" y="3318468"/>
                </a:lnTo>
                <a:lnTo>
                  <a:pt x="6934465" y="0"/>
                </a:lnTo>
                <a:close/>
              </a:path>
            </a:pathLst>
          </a:custGeom>
          <a:solidFill>
            <a:srgbClr val="72246C"/>
          </a:solidFill>
        </p:spPr>
        <p:txBody>
          <a:bodyPr wrap="square" lIns="0" tIns="0" rIns="0" bIns="0" rtlCol="0"/>
          <a:lstStyle/>
          <a:p>
            <a:endParaRPr sz="2400"/>
          </a:p>
        </p:txBody>
      </p:sp>
      <p:sp>
        <p:nvSpPr>
          <p:cNvPr id="2" name="Holder 2"/>
          <p:cNvSpPr>
            <a:spLocks noGrp="1"/>
          </p:cNvSpPr>
          <p:nvPr>
            <p:ph type="ctrTitle"/>
          </p:nvPr>
        </p:nvSpPr>
        <p:spPr>
          <a:xfrm>
            <a:off x="570632" y="2174916"/>
            <a:ext cx="11050733" cy="66826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553699" y="4808389"/>
            <a:ext cx="11084600" cy="315086"/>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034201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0"/>
        <p:cNvGrpSpPr/>
        <p:nvPr/>
      </p:nvGrpSpPr>
      <p:grpSpPr>
        <a:xfrm>
          <a:off x="0" y="0"/>
          <a:ext cx="0" cy="0"/>
          <a:chOff x="0" y="0"/>
          <a:chExt cx="0" cy="0"/>
        </a:xfrm>
      </p:grpSpPr>
      <p:sp>
        <p:nvSpPr>
          <p:cNvPr id="311" name="Google Shape;311;p56"/>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5"/>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2555176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0079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5415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2310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058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6909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2981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7197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2212883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Autofit/>
          </a:bodyPr>
          <a:lstStyle/>
          <a:p>
            <a:pPr lvl="0">
              <a:lnSpc>
                <a:spcPct val="100000"/>
              </a:lnSpc>
            </a:pPr>
            <a:r>
              <a:rPr lang="en-US"/>
              <a:t>Click to edit Master title style</a:t>
            </a:r>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Tuesday, February 2, 20XX</a:t>
            </a:r>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Sample Footer Text</a:t>
            </a:r>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lumMod val="65000"/>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893575069"/>
      </p:ext>
    </p:extLst>
  </p:cSld>
  <p:clrMap bg1="dk1" tx1="lt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715" r:id="rId18"/>
  </p:sldLayoutIdLst>
  <p:hf hdr="0"/>
  <p:txStyles>
    <p:title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3840">
          <p15:clr>
            <a:srgbClr val="F26B43"/>
          </p15:clr>
        </p15:guide>
        <p15:guide id="33" orient="horz" pos="2160">
          <p15:clr>
            <a:srgbClr val="F26B43"/>
          </p15:clr>
        </p15:guide>
        <p15:guide id="34" pos="347">
          <p15:clr>
            <a:srgbClr val="F26B43"/>
          </p15:clr>
        </p15:guide>
        <p15:guide id="35" pos="7333">
          <p15:clr>
            <a:srgbClr val="F26B43"/>
          </p15:clr>
        </p15:guide>
        <p15:guide id="36" orient="horz" pos="346">
          <p15:clr>
            <a:srgbClr val="F26B43"/>
          </p15:clr>
        </p15:guide>
        <p15:guide id="37" orient="horz" pos="3974">
          <p15:clr>
            <a:srgbClr val="F26B43"/>
          </p15:clr>
        </p15:guide>
        <p15:guide id="38" pos="824">
          <p15:clr>
            <a:srgbClr val="A4A3A4"/>
          </p15:clr>
        </p15:guide>
        <p15:guide id="39" pos="937">
          <p15:clr>
            <a:srgbClr val="A4A3A4"/>
          </p15:clr>
        </p15:guide>
        <p15:guide id="40" pos="1413">
          <p15:clr>
            <a:srgbClr val="A4A3A4"/>
          </p15:clr>
        </p15:guide>
        <p15:guide id="41" pos="1527">
          <p15:clr>
            <a:srgbClr val="A4A3A4"/>
          </p15:clr>
        </p15:guide>
        <p15:guide id="42" pos="2003">
          <p15:clr>
            <a:srgbClr val="A4A3A4"/>
          </p15:clr>
        </p15:guide>
        <p15:guide id="43" pos="2116">
          <p15:clr>
            <a:srgbClr val="A4A3A4"/>
          </p15:clr>
        </p15:guide>
        <p15:guide id="44" pos="2593">
          <p15:clr>
            <a:srgbClr val="A4A3A4"/>
          </p15:clr>
        </p15:guide>
        <p15:guide id="45" pos="2706">
          <p15:clr>
            <a:srgbClr val="A4A3A4"/>
          </p15:clr>
        </p15:guide>
        <p15:guide id="46" pos="3182">
          <p15:clr>
            <a:srgbClr val="A4A3A4"/>
          </p15:clr>
        </p15:guide>
        <p15:guide id="47" pos="3318">
          <p15:clr>
            <a:srgbClr val="A4A3A4"/>
          </p15:clr>
        </p15:guide>
        <p15:guide id="48" pos="3772">
          <p15:clr>
            <a:srgbClr val="A4A3A4"/>
          </p15:clr>
        </p15:guide>
        <p15:guide id="49" pos="3908">
          <p15:clr>
            <a:srgbClr val="A4A3A4"/>
          </p15:clr>
        </p15:guide>
        <p15:guide id="50" pos="4362">
          <p15:clr>
            <a:srgbClr val="A4A3A4"/>
          </p15:clr>
        </p15:guide>
        <p15:guide id="51" pos="4498">
          <p15:clr>
            <a:srgbClr val="A4A3A4"/>
          </p15:clr>
        </p15:guide>
        <p15:guide id="52" pos="4951">
          <p15:clr>
            <a:srgbClr val="A4A3A4"/>
          </p15:clr>
        </p15:guide>
        <p15:guide id="53" pos="5087">
          <p15:clr>
            <a:srgbClr val="A4A3A4"/>
          </p15:clr>
        </p15:guide>
        <p15:guide id="54" pos="5541">
          <p15:clr>
            <a:srgbClr val="A4A3A4"/>
          </p15:clr>
        </p15:guide>
        <p15:guide id="55" pos="5677">
          <p15:clr>
            <a:srgbClr val="A4A3A4"/>
          </p15:clr>
        </p15:guide>
        <p15:guide id="56" pos="6153">
          <p15:clr>
            <a:srgbClr val="A4A3A4"/>
          </p15:clr>
        </p15:guide>
        <p15:guide id="57" pos="6267">
          <p15:clr>
            <a:srgbClr val="A4A3A4"/>
          </p15:clr>
        </p15:guide>
        <p15:guide id="58" pos="6743">
          <p15:clr>
            <a:srgbClr val="A4A3A4"/>
          </p15:clr>
        </p15:guide>
        <p15:guide id="59" pos="6856">
          <p15:clr>
            <a:srgbClr val="A4A3A4"/>
          </p15:clr>
        </p15:guide>
        <p15:guide id="60" orient="horz" pos="3838">
          <p15:clr>
            <a:srgbClr val="A4A3A4"/>
          </p15:clr>
        </p15:guide>
        <p15:guide id="61" orient="horz" pos="2092">
          <p15:clr>
            <a:srgbClr val="A4A3A4"/>
          </p15:clr>
        </p15:guide>
        <p15:guide id="62" orient="horz" pos="2228">
          <p15:clr>
            <a:srgbClr val="A4A3A4"/>
          </p15:clr>
        </p15:guide>
        <p15:guide id="63" orient="horz" pos="845">
          <p15:clr>
            <a:srgbClr val="A4A3A4"/>
          </p15:clr>
        </p15:guide>
        <p15:guide id="64" orient="horz" pos="958">
          <p15:clr>
            <a:srgbClr val="A4A3A4"/>
          </p15:clr>
        </p15:guide>
        <p15:guide id="65" orient="horz" pos="1480">
          <p15:clr>
            <a:srgbClr val="A4A3A4"/>
          </p15:clr>
        </p15:guide>
        <p15:guide id="66" orient="horz" pos="1593">
          <p15:clr>
            <a:srgbClr val="A4A3A4"/>
          </p15:clr>
        </p15:guide>
        <p15:guide id="67" orient="horz" pos="2727">
          <p15:clr>
            <a:srgbClr val="A4A3A4"/>
          </p15:clr>
        </p15:guide>
        <p15:guide id="68" orient="horz" pos="2840">
          <p15:clr>
            <a:srgbClr val="A4A3A4"/>
          </p15:clr>
        </p15:guide>
        <p15:guide id="69" orient="horz" pos="3339">
          <p15:clr>
            <a:srgbClr val="A4A3A4"/>
          </p15:clr>
        </p15:guide>
        <p15:guide id="70" orient="horz" pos="347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3.jp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2.jpg"/><Relationship Id="rId4" Type="http://schemas.openxmlformats.org/officeDocument/2006/relationships/image" Target="../media/image31.jp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slide" Target="slide8.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41.jpg"/><Relationship Id="rId4" Type="http://schemas.openxmlformats.org/officeDocument/2006/relationships/image" Target="../media/image40.jp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54.jp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6.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23.xml"/><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image" Target="../media/image16.jpeg"/><Relationship Id="rId18" Type="http://schemas.openxmlformats.org/officeDocument/2006/relationships/image" Target="../media/image19.jpeg"/><Relationship Id="rId3" Type="http://schemas.openxmlformats.org/officeDocument/2006/relationships/image" Target="../media/image11.jpeg"/><Relationship Id="rId7" Type="http://schemas.openxmlformats.org/officeDocument/2006/relationships/image" Target="../media/image13.jpeg"/><Relationship Id="rId12" Type="http://schemas.openxmlformats.org/officeDocument/2006/relationships/slide" Target="slide9.xml"/><Relationship Id="rId17" Type="http://schemas.openxmlformats.org/officeDocument/2006/relationships/image" Target="../media/image18.jpeg"/><Relationship Id="rId2" Type="http://schemas.openxmlformats.org/officeDocument/2006/relationships/notesSlide" Target="../notesSlides/notesSlide8.xml"/><Relationship Id="rId16" Type="http://schemas.openxmlformats.org/officeDocument/2006/relationships/slide" Target="slide17.xml"/><Relationship Id="rId1" Type="http://schemas.openxmlformats.org/officeDocument/2006/relationships/slideLayout" Target="../slideLayouts/slideLayout12.xml"/><Relationship Id="rId6" Type="http://schemas.openxmlformats.org/officeDocument/2006/relationships/slide" Target="slide15.xml"/><Relationship Id="rId11" Type="http://schemas.openxmlformats.org/officeDocument/2006/relationships/image" Target="../media/image15.jpeg"/><Relationship Id="rId5" Type="http://schemas.openxmlformats.org/officeDocument/2006/relationships/image" Target="../media/image12.jpeg"/><Relationship Id="rId15" Type="http://schemas.openxmlformats.org/officeDocument/2006/relationships/image" Target="../media/image17.jpeg"/><Relationship Id="rId10" Type="http://schemas.openxmlformats.org/officeDocument/2006/relationships/slide" Target="slide12.xml"/><Relationship Id="rId19" Type="http://schemas.openxmlformats.org/officeDocument/2006/relationships/slide" Target="slide6.xml"/><Relationship Id="rId4" Type="http://schemas.openxmlformats.org/officeDocument/2006/relationships/slide" Target="slide18.xml"/><Relationship Id="rId9" Type="http://schemas.openxmlformats.org/officeDocument/2006/relationships/image" Target="../media/image14.jpeg"/><Relationship Id="rId14" Type="http://schemas.openxmlformats.org/officeDocument/2006/relationships/slide" Target="slide16.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slide" Target="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CD8917-F599-2A5F-498C-999692129CA9}"/>
              </a:ext>
            </a:extLst>
          </p:cNvPr>
          <p:cNvSpPr/>
          <p:nvPr/>
        </p:nvSpPr>
        <p:spPr>
          <a:xfrm>
            <a:off x="28672" y="0"/>
            <a:ext cx="12192000" cy="6858000"/>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4183A45C-DF46-6AA5-051A-BA710A1950B0}"/>
              </a:ext>
            </a:extLst>
          </p:cNvPr>
          <p:cNvSpPr txBox="1"/>
          <p:nvPr/>
        </p:nvSpPr>
        <p:spPr>
          <a:xfrm>
            <a:off x="457200" y="0"/>
            <a:ext cx="11734800" cy="4385816"/>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Note for presenters:</a:t>
            </a:r>
            <a:endParaRPr kumimoji="0" lang="en-US"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This presentation is designed as an aid to help you share your career journey with students. </a:t>
            </a:r>
            <a:b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Please remember to keep the presentation conversational and get to know your audience!</a:t>
            </a: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Personalize your presentation by:</a:t>
            </a: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17" marR="0" lvl="0" indent="-342917" algn="l" defTabSz="609630" rtl="0" eaLnBrk="1" fontAlgn="auto" latinLnBrk="0" hangingPunct="1">
              <a:lnSpc>
                <a:spcPct val="100000"/>
              </a:lnSpc>
              <a:spcBef>
                <a:spcPts val="0"/>
              </a:spcBef>
              <a:spcAft>
                <a:spcPts val="0"/>
              </a:spcAft>
              <a:buClrTx/>
              <a:buSzTx/>
              <a:buFontTx/>
              <a:buAutoNum type="arabicPeriod"/>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Updating slide 4 &amp; 28 </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with your personal information and fun picture prior to the presentation.</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17" marR="0" lvl="0" indent="-342917" algn="l" defTabSz="609630" rtl="0" eaLnBrk="1" fontAlgn="auto" latinLnBrk="0" hangingPunct="1">
              <a:lnSpc>
                <a:spcPct val="100000"/>
              </a:lnSpc>
              <a:spcBef>
                <a:spcPts val="0"/>
              </a:spcBef>
              <a:spcAft>
                <a:spcPts val="0"/>
              </a:spcAft>
              <a:buClrTx/>
              <a:buSzTx/>
              <a:buFont typeface="+mj-lt"/>
              <a:buAutoNum type="arabicPeriod" startAt="2"/>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Making your time with the students fun by sharing your journey in a way they can understand. Remember these students have little experience in accounting. </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17" marR="0" lvl="0" indent="-342917" algn="l" defTabSz="609630" rtl="0" eaLnBrk="1" fontAlgn="auto" latinLnBrk="0" hangingPunct="1">
              <a:lnSpc>
                <a:spcPct val="100000"/>
              </a:lnSpc>
              <a:spcBef>
                <a:spcPts val="0"/>
              </a:spcBef>
              <a:spcAft>
                <a:spcPts val="0"/>
              </a:spcAft>
              <a:buClrTx/>
              <a:buSzTx/>
              <a:buFont typeface="+mj-lt"/>
              <a:buAutoNum type="arabicPeriod" startAt="2"/>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Reviewing the Notes section of the slides for presenter tips and opportunities to engage the students.</a:t>
            </a:r>
          </a:p>
        </p:txBody>
      </p:sp>
    </p:spTree>
    <p:extLst>
      <p:ext uri="{BB962C8B-B14F-4D97-AF65-F5344CB8AC3E}">
        <p14:creationId xmlns:p14="http://schemas.microsoft.com/office/powerpoint/2010/main" val="1319712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550863" y="4508500"/>
            <a:ext cx="4500562" cy="1562959"/>
          </a:xfrm>
        </p:spPr>
        <p:txBody>
          <a:bodyPr vert="horz" wrap="square" lIns="0" tIns="0" rIns="0" bIns="0" rtlCol="0" anchor="t" anchorCtr="0">
            <a:normAutofit/>
          </a:bodyPr>
          <a:lstStyle/>
          <a:p>
            <a:pPr>
              <a:lnSpc>
                <a:spcPct val="100000"/>
              </a:lnSpc>
            </a:pPr>
            <a:r>
              <a:rPr lang="en-US" sz="4400" dirty="0">
                <a:latin typeface="Arial" panose="020B0604020202020204" pitchFamily="34" charset="0"/>
                <a:cs typeface="Arial" panose="020B0604020202020204" pitchFamily="34" charset="0"/>
              </a:rPr>
              <a:t>Charlotte Jungen, CPA, CFP </a:t>
            </a:r>
            <a:r>
              <a:rPr lang="en-US" sz="4400" baseline="30000" dirty="0">
                <a:latin typeface="Arial" panose="020B0604020202020204" pitchFamily="34" charset="0"/>
                <a:cs typeface="Arial" panose="020B0604020202020204" pitchFamily="34" charset="0"/>
              </a:rPr>
              <a:t>®</a:t>
            </a:r>
          </a:p>
        </p:txBody>
      </p:sp>
      <p:pic>
        <p:nvPicPr>
          <p:cNvPr id="10" name="Picture Placeholder 9" descr="A close-up of a person&#10;&#10;Description automatically generated">
            <a:extLst>
              <a:ext uri="{FF2B5EF4-FFF2-40B4-BE49-F238E27FC236}">
                <a16:creationId xmlns:a16="http://schemas.microsoft.com/office/drawing/2014/main" id="{706E1FA0-4A87-9ECE-E239-E750C40086F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467" b="3467"/>
          <a:stretch/>
        </p:blipFill>
        <p:spPr>
          <a:xfrm>
            <a:off x="20" y="1"/>
            <a:ext cx="4064380" cy="3782578"/>
          </a:xfrm>
          <a:custGeom>
            <a:avLst/>
            <a:gdLst/>
            <a:ahLst/>
            <a:cxnLst/>
            <a:rect l="l" t="t" r="r" b="b"/>
            <a:pathLst>
              <a:path w="4064400" h="3782578">
                <a:moveTo>
                  <a:pt x="0" y="0"/>
                </a:moveTo>
                <a:lnTo>
                  <a:pt x="4064400" y="0"/>
                </a:lnTo>
                <a:lnTo>
                  <a:pt x="4064400" y="3782578"/>
                </a:lnTo>
                <a:lnTo>
                  <a:pt x="0" y="3782578"/>
                </a:lnTo>
                <a:close/>
              </a:path>
            </a:pathLst>
          </a:custGeom>
        </p:spPr>
      </p:pic>
      <p:pic>
        <p:nvPicPr>
          <p:cNvPr id="14" name="Picture 13" descr="A group of people posing for a photo&#10;&#10;Description automatically generated">
            <a:extLst>
              <a:ext uri="{FF2B5EF4-FFF2-40B4-BE49-F238E27FC236}">
                <a16:creationId xmlns:a16="http://schemas.microsoft.com/office/drawing/2014/main" id="{80D882F8-3E31-0CBD-6078-711C8A21A797}"/>
              </a:ext>
            </a:extLst>
          </p:cNvPr>
          <p:cNvPicPr>
            <a:picLocks noChangeAspect="1"/>
          </p:cNvPicPr>
          <p:nvPr/>
        </p:nvPicPr>
        <p:blipFill>
          <a:blip r:embed="rId4">
            <a:extLst>
              <a:ext uri="{28A0092B-C50C-407E-A947-70E740481C1C}">
                <a14:useLocalDpi xmlns:a14="http://schemas.microsoft.com/office/drawing/2010/main" val="0"/>
              </a:ext>
            </a:extLst>
          </a:blip>
          <a:srcRect t="1471" b="28729"/>
          <a:stretch/>
        </p:blipFill>
        <p:spPr>
          <a:xfrm>
            <a:off x="4063800" y="1"/>
            <a:ext cx="4064400" cy="3782578"/>
          </a:xfrm>
          <a:custGeom>
            <a:avLst/>
            <a:gdLst/>
            <a:ahLst/>
            <a:cxnLst/>
            <a:rect l="l" t="t" r="r" b="b"/>
            <a:pathLst>
              <a:path w="4064400" h="3782578">
                <a:moveTo>
                  <a:pt x="0" y="0"/>
                </a:moveTo>
                <a:lnTo>
                  <a:pt x="4064400" y="0"/>
                </a:lnTo>
                <a:lnTo>
                  <a:pt x="4064400" y="3782578"/>
                </a:lnTo>
                <a:lnTo>
                  <a:pt x="0" y="3782578"/>
                </a:lnTo>
                <a:close/>
              </a:path>
            </a:pathLst>
          </a:custGeom>
        </p:spPr>
      </p:pic>
      <p:pic>
        <p:nvPicPr>
          <p:cNvPr id="5" name="Picture 4" descr="A group of women holding books&#10;&#10;Description automatically generated">
            <a:extLst>
              <a:ext uri="{FF2B5EF4-FFF2-40B4-BE49-F238E27FC236}">
                <a16:creationId xmlns:a16="http://schemas.microsoft.com/office/drawing/2014/main" id="{F4996C1F-DA5A-178E-3D5E-A4F4F08DB4A3}"/>
              </a:ext>
            </a:extLst>
          </p:cNvPr>
          <p:cNvPicPr>
            <a:picLocks noChangeAspect="1"/>
          </p:cNvPicPr>
          <p:nvPr/>
        </p:nvPicPr>
        <p:blipFill>
          <a:blip r:embed="rId5">
            <a:extLst>
              <a:ext uri="{28A0092B-C50C-407E-A947-70E740481C1C}">
                <a14:useLocalDpi xmlns:a14="http://schemas.microsoft.com/office/drawing/2010/main" val="0"/>
              </a:ext>
            </a:extLst>
          </a:blip>
          <a:srcRect l="12514" r="15763"/>
          <a:stretch/>
        </p:blipFill>
        <p:spPr>
          <a:xfrm>
            <a:off x="8127600" y="1"/>
            <a:ext cx="4064400" cy="3782578"/>
          </a:xfrm>
          <a:custGeom>
            <a:avLst/>
            <a:gdLst/>
            <a:ahLst/>
            <a:cxnLst/>
            <a:rect l="l" t="t" r="r" b="b"/>
            <a:pathLst>
              <a:path w="4064400" h="3782578">
                <a:moveTo>
                  <a:pt x="0" y="0"/>
                </a:moveTo>
                <a:lnTo>
                  <a:pt x="4064400" y="0"/>
                </a:lnTo>
                <a:lnTo>
                  <a:pt x="4064400" y="3782578"/>
                </a:lnTo>
                <a:lnTo>
                  <a:pt x="0" y="3782578"/>
                </a:lnTo>
                <a:close/>
              </a:path>
            </a:pathLst>
          </a:custGeom>
        </p:spPr>
      </p:pic>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5267325" y="4701473"/>
            <a:ext cx="6373813" cy="1369986"/>
          </a:xfrm>
        </p:spPr>
        <p:txBody>
          <a:bodyPr vert="horz" wrap="square" lIns="0" tIns="0" rIns="0" bIns="0" rtlCol="0" anchor="t">
            <a:normAutofit/>
          </a:bodyPr>
          <a:lstStyle/>
          <a:p>
            <a:pPr marL="0" indent="0">
              <a:spcBef>
                <a:spcPts val="0"/>
              </a:spcBef>
            </a:pPr>
            <a:r>
              <a:rPr lang="en-US" dirty="0">
                <a:latin typeface="Arial" panose="020B0604020202020204" pitchFamily="34" charset="0"/>
                <a:cs typeface="Arial" panose="020B0604020202020204" pitchFamily="34" charset="0"/>
              </a:rPr>
              <a:t>Chief Operating Officer/Chief Compliance Officer</a:t>
            </a:r>
          </a:p>
          <a:p>
            <a:pPr marL="0" indent="0">
              <a:spcBef>
                <a:spcPts val="0"/>
              </a:spcBef>
            </a:pPr>
            <a:r>
              <a:rPr lang="en-US" dirty="0">
                <a:latin typeface="Arial" panose="020B0604020202020204" pitchFamily="34" charset="0"/>
                <a:cs typeface="Arial" panose="020B0604020202020204" pitchFamily="34" charset="0"/>
              </a:rPr>
              <a:t>Goodman Financial Corporation</a:t>
            </a:r>
          </a:p>
        </p:txBody>
      </p:sp>
    </p:spTree>
    <p:extLst>
      <p:ext uri="{BB962C8B-B14F-4D97-AF65-F5344CB8AC3E}">
        <p14:creationId xmlns:p14="http://schemas.microsoft.com/office/powerpoint/2010/main" val="9606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550863" y="4508500"/>
            <a:ext cx="4500562" cy="1562959"/>
          </a:xfrm>
        </p:spPr>
        <p:txBody>
          <a:bodyPr vert="horz" wrap="square" lIns="0" tIns="0" rIns="0" bIns="0" rtlCol="0" anchor="t" anchorCtr="0">
            <a:normAutofit/>
          </a:bodyPr>
          <a:lstStyle/>
          <a:p>
            <a:pPr>
              <a:lnSpc>
                <a:spcPct val="100000"/>
              </a:lnSpc>
            </a:pPr>
            <a:r>
              <a:rPr lang="en-US" kern="1200" dirty="0">
                <a:solidFill>
                  <a:schemeClr val="tx1"/>
                </a:solidFill>
                <a:latin typeface="Arial" panose="020B0604020202020204" pitchFamily="34" charset="0"/>
                <a:ea typeface="Roboto" panose="02000000000000000000" pitchFamily="2" charset="0"/>
                <a:cs typeface="Arial" panose="020B0604020202020204" pitchFamily="34" charset="0"/>
              </a:rPr>
              <a:t>Make an </a:t>
            </a:r>
            <a:br>
              <a:rPr lang="en-US" kern="1200" dirty="0">
                <a:solidFill>
                  <a:schemeClr val="tx1"/>
                </a:solidFill>
                <a:latin typeface="Arial" panose="020B0604020202020204" pitchFamily="34" charset="0"/>
                <a:ea typeface="Roboto" panose="02000000000000000000" pitchFamily="2" charset="0"/>
                <a:cs typeface="Arial" panose="020B0604020202020204" pitchFamily="34" charset="0"/>
              </a:rPr>
            </a:br>
            <a:r>
              <a:rPr lang="en-US" kern="1200" dirty="0">
                <a:solidFill>
                  <a:schemeClr val="tx1"/>
                </a:solidFill>
                <a:latin typeface="Arial" panose="020B0604020202020204" pitchFamily="34" charset="0"/>
                <a:ea typeface="Roboto" panose="02000000000000000000" pitchFamily="2" charset="0"/>
                <a:cs typeface="Arial" panose="020B0604020202020204" pitchFamily="34" charset="0"/>
              </a:rPr>
              <a:t>impact.</a:t>
            </a:r>
          </a:p>
        </p:txBody>
      </p:sp>
      <p:sp>
        <p:nvSpPr>
          <p:cNvPr id="13" name="Content Placeholder 12">
            <a:extLst>
              <a:ext uri="{FF2B5EF4-FFF2-40B4-BE49-F238E27FC236}">
                <a16:creationId xmlns:a16="http://schemas.microsoft.com/office/drawing/2014/main" id="{C0287FEC-3826-4868-8D93-52429C6156F5}"/>
              </a:ext>
            </a:extLst>
          </p:cNvPr>
          <p:cNvSpPr>
            <a:spLocks noGrp="1"/>
          </p:cNvSpPr>
          <p:nvPr>
            <p:ph sz="quarter" idx="15"/>
          </p:nvPr>
        </p:nvSpPr>
        <p:spPr>
          <a:xfrm>
            <a:off x="5267325" y="4246322"/>
            <a:ext cx="6373813" cy="1973799"/>
          </a:xfrm>
        </p:spPr>
        <p:txBody>
          <a:bodyPr vert="horz" wrap="square" lIns="0" tIns="0" rIns="0" bIns="0" rtlCol="0" anchor="t">
            <a:normAutofit fontScale="47500" lnSpcReduction="20000"/>
          </a:bodyPr>
          <a:lstStyle/>
          <a:p>
            <a:r>
              <a:rPr lang="en-US" sz="4200" dirty="0">
                <a:solidFill>
                  <a:srgbClr val="FFFFFF"/>
                </a:solidFill>
                <a:latin typeface="Arial" panose="020B0604020202020204" pitchFamily="34" charset="0"/>
                <a:cs typeface="Arial" panose="020B0604020202020204" pitchFamily="34" charset="0"/>
              </a:rPr>
              <a:t>Accountants can also give back to their community by helping their favorite charity make every dollar count.</a:t>
            </a:r>
          </a:p>
          <a:p>
            <a:r>
              <a:rPr lang="en-US" sz="4200" dirty="0">
                <a:solidFill>
                  <a:srgbClr val="FFFFFF"/>
                </a:solidFill>
                <a:latin typeface="Arial" panose="020B0604020202020204" pitchFamily="34" charset="0"/>
                <a:cs typeface="Arial" panose="020B0604020202020204" pitchFamily="34" charset="0"/>
              </a:rPr>
              <a:t>The new field in accounting is </a:t>
            </a:r>
            <a:r>
              <a:rPr lang="en-US" sz="4200" dirty="0" err="1">
                <a:solidFill>
                  <a:srgbClr val="FFFFFF"/>
                </a:solidFill>
                <a:latin typeface="Arial" panose="020B0604020202020204" pitchFamily="34" charset="0"/>
                <a:cs typeface="Arial" panose="020B0604020202020204" pitchFamily="34" charset="0"/>
              </a:rPr>
              <a:t>ESG</a:t>
            </a:r>
            <a:r>
              <a:rPr lang="en-US" sz="4200" dirty="0">
                <a:solidFill>
                  <a:srgbClr val="FFFFFF"/>
                </a:solidFill>
                <a:latin typeface="Arial" panose="020B0604020202020204" pitchFamily="34" charset="0"/>
                <a:cs typeface="Arial" panose="020B0604020202020204" pitchFamily="34" charset="0"/>
              </a:rPr>
              <a:t>: environmental, social and governance. Think carbon emission and climate change.</a:t>
            </a:r>
            <a:endParaRPr lang="en-US" sz="1600" dirty="0">
              <a:solidFill>
                <a:srgbClr val="FFFFFF"/>
              </a:solidFill>
              <a:latin typeface="Arial" panose="020B0604020202020204" pitchFamily="34" charset="0"/>
              <a:cs typeface="Arial" panose="020B0604020202020204" pitchFamily="34" charset="0"/>
            </a:endParaRPr>
          </a:p>
        </p:txBody>
      </p:sp>
      <p:pic>
        <p:nvPicPr>
          <p:cNvPr id="8" name="Picture 7" descr="A field of green grass with wind turbines in the distance&#10;&#10;Description automatically generated with low confidence">
            <a:extLst>
              <a:ext uri="{FF2B5EF4-FFF2-40B4-BE49-F238E27FC236}">
                <a16:creationId xmlns:a16="http://schemas.microsoft.com/office/drawing/2014/main" id="{00601380-39E6-4A9D-97E1-4EFC3F95A2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3808948"/>
          </a:xfrm>
          <a:prstGeom prst="rect">
            <a:avLst/>
          </a:prstGeom>
        </p:spPr>
      </p:pic>
    </p:spTree>
    <p:extLst>
      <p:ext uri="{BB962C8B-B14F-4D97-AF65-F5344CB8AC3E}">
        <p14:creationId xmlns:p14="http://schemas.microsoft.com/office/powerpoint/2010/main" val="676030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erson wearing sunglasses and a brown jacket&#10;&#10;Description automatically generated">
            <a:extLst>
              <a:ext uri="{FF2B5EF4-FFF2-40B4-BE49-F238E27FC236}">
                <a16:creationId xmlns:a16="http://schemas.microsoft.com/office/drawing/2014/main" id="{D4A8C53A-13B4-ED9E-96F7-F3C920CF70B9}"/>
              </a:ext>
            </a:extLst>
          </p:cNvPr>
          <p:cNvPicPr>
            <a:picLocks noChangeAspect="1"/>
          </p:cNvPicPr>
          <p:nvPr/>
        </p:nvPicPr>
        <p:blipFill>
          <a:blip r:embed="rId3">
            <a:extLst>
              <a:ext uri="{28A0092B-C50C-407E-A947-70E740481C1C}">
                <a14:useLocalDpi xmlns:a14="http://schemas.microsoft.com/office/drawing/2010/main" val="0"/>
              </a:ext>
            </a:extLst>
          </a:blip>
          <a:srcRect l="25352" r="14105" b="3"/>
          <a:stretch/>
        </p:blipFill>
        <p:spPr>
          <a:xfrm>
            <a:off x="3044420" y="-2492"/>
            <a:ext cx="3049180" cy="3777175"/>
          </a:xfrm>
          <a:custGeom>
            <a:avLst/>
            <a:gdLst/>
            <a:ahLst/>
            <a:cxnLst/>
            <a:rect l="l" t="t" r="r" b="b"/>
            <a:pathLst>
              <a:path w="3049200" h="3777175">
                <a:moveTo>
                  <a:pt x="0" y="0"/>
                </a:moveTo>
                <a:lnTo>
                  <a:pt x="3049200" y="0"/>
                </a:lnTo>
                <a:lnTo>
                  <a:pt x="3049200" y="3777175"/>
                </a:lnTo>
                <a:lnTo>
                  <a:pt x="0" y="3777175"/>
                </a:lnTo>
                <a:close/>
              </a:path>
            </a:pathLst>
          </a:custGeom>
        </p:spPr>
      </p:pic>
      <p:pic>
        <p:nvPicPr>
          <p:cNvPr id="7" name="Picture Placeholder 6" descr="A person in a suit and tie&#10;&#10;Description automatically generated">
            <a:extLst>
              <a:ext uri="{FF2B5EF4-FFF2-40B4-BE49-F238E27FC236}">
                <a16:creationId xmlns:a16="http://schemas.microsoft.com/office/drawing/2014/main" id="{5CC14E70-5152-DDE2-0148-A2765C0EE68C}"/>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9636" r="9637" b="1"/>
          <a:stretch/>
        </p:blipFill>
        <p:spPr>
          <a:xfrm>
            <a:off x="-4800" y="0"/>
            <a:ext cx="3049200" cy="3777175"/>
          </a:xfrm>
          <a:custGeom>
            <a:avLst/>
            <a:gdLst/>
            <a:ahLst/>
            <a:cxnLst/>
            <a:rect l="l" t="t" r="r" b="b"/>
            <a:pathLst>
              <a:path w="3049200" h="3777175">
                <a:moveTo>
                  <a:pt x="0" y="0"/>
                </a:moveTo>
                <a:lnTo>
                  <a:pt x="3049200" y="0"/>
                </a:lnTo>
                <a:lnTo>
                  <a:pt x="3049200" y="3777175"/>
                </a:lnTo>
                <a:lnTo>
                  <a:pt x="0" y="3777175"/>
                </a:lnTo>
                <a:close/>
              </a:path>
            </a:pathLst>
          </a:custGeom>
        </p:spPr>
      </p:pic>
      <p:pic>
        <p:nvPicPr>
          <p:cNvPr id="14" name="Picture 13" descr="A group of people posing for a photo&#10;&#10;Description automatically generated">
            <a:extLst>
              <a:ext uri="{FF2B5EF4-FFF2-40B4-BE49-F238E27FC236}">
                <a16:creationId xmlns:a16="http://schemas.microsoft.com/office/drawing/2014/main" id="{58BBC528-DEE8-0E56-0FB1-FED9A34E3839}"/>
              </a:ext>
            </a:extLst>
          </p:cNvPr>
          <p:cNvPicPr>
            <a:picLocks noChangeAspect="1"/>
          </p:cNvPicPr>
          <p:nvPr/>
        </p:nvPicPr>
        <p:blipFill>
          <a:blip r:embed="rId5">
            <a:extLst>
              <a:ext uri="{28A0092B-C50C-407E-A947-70E740481C1C}">
                <a14:useLocalDpi xmlns:a14="http://schemas.microsoft.com/office/drawing/2010/main" val="0"/>
              </a:ext>
            </a:extLst>
          </a:blip>
          <a:srcRect l="17049" r="22408" b="3"/>
          <a:stretch/>
        </p:blipFill>
        <p:spPr>
          <a:xfrm>
            <a:off x="6093600" y="1"/>
            <a:ext cx="3049200" cy="3777175"/>
          </a:xfrm>
          <a:custGeom>
            <a:avLst/>
            <a:gdLst/>
            <a:ahLst/>
            <a:cxnLst/>
            <a:rect l="l" t="t" r="r" b="b"/>
            <a:pathLst>
              <a:path w="3049200" h="3777175">
                <a:moveTo>
                  <a:pt x="0" y="0"/>
                </a:moveTo>
                <a:lnTo>
                  <a:pt x="3049200" y="0"/>
                </a:lnTo>
                <a:lnTo>
                  <a:pt x="3049200" y="3777175"/>
                </a:lnTo>
                <a:lnTo>
                  <a:pt x="0" y="3777175"/>
                </a:lnTo>
                <a:close/>
              </a:path>
            </a:pathLst>
          </a:custGeom>
        </p:spPr>
      </p:pic>
      <p:pic>
        <p:nvPicPr>
          <p:cNvPr id="10" name="Picture 9" descr="A group of people wearing helmets and goggles&#10;&#10;Description automatically generated">
            <a:extLst>
              <a:ext uri="{FF2B5EF4-FFF2-40B4-BE49-F238E27FC236}">
                <a16:creationId xmlns:a16="http://schemas.microsoft.com/office/drawing/2014/main" id="{8CC83E5F-F8CA-3715-082D-D6DC4D362078}"/>
              </a:ext>
            </a:extLst>
          </p:cNvPr>
          <p:cNvPicPr>
            <a:picLocks noChangeAspect="1"/>
          </p:cNvPicPr>
          <p:nvPr/>
        </p:nvPicPr>
        <p:blipFill>
          <a:blip r:embed="rId6">
            <a:extLst>
              <a:ext uri="{28A0092B-C50C-407E-A947-70E740481C1C}">
                <a14:useLocalDpi xmlns:a14="http://schemas.microsoft.com/office/drawing/2010/main" val="0"/>
              </a:ext>
            </a:extLst>
          </a:blip>
          <a:srcRect l="49262" t="2451" b="13746"/>
          <a:stretch/>
        </p:blipFill>
        <p:spPr>
          <a:xfrm>
            <a:off x="9142800" y="1"/>
            <a:ext cx="3049200" cy="3777175"/>
          </a:xfrm>
          <a:custGeom>
            <a:avLst/>
            <a:gdLst/>
            <a:ahLst/>
            <a:cxnLst/>
            <a:rect l="l" t="t" r="r" b="b"/>
            <a:pathLst>
              <a:path w="3049200" h="3777175">
                <a:moveTo>
                  <a:pt x="0" y="0"/>
                </a:moveTo>
                <a:lnTo>
                  <a:pt x="3049200" y="0"/>
                </a:lnTo>
                <a:lnTo>
                  <a:pt x="3049200" y="3777175"/>
                </a:lnTo>
                <a:lnTo>
                  <a:pt x="0" y="3777175"/>
                </a:lnTo>
                <a:close/>
              </a:path>
            </a:pathLst>
          </a:custGeom>
        </p:spPr>
      </p:pic>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550863" y="4507200"/>
            <a:ext cx="4500562" cy="1562959"/>
          </a:xfrm>
        </p:spPr>
        <p:txBody>
          <a:bodyPr vert="horz" wrap="square" lIns="0" tIns="0" rIns="0" bIns="0" rtlCol="0" anchor="t" anchorCtr="0">
            <a:normAutofit/>
          </a:bodyPr>
          <a:lstStyle/>
          <a:p>
            <a:pPr>
              <a:lnSpc>
                <a:spcPct val="100000"/>
              </a:lnSpc>
            </a:pPr>
            <a:r>
              <a:rPr lang="en-US" kern="1200" dirty="0">
                <a:solidFill>
                  <a:schemeClr val="tx1"/>
                </a:solidFill>
                <a:latin typeface="Arial" panose="020B0604020202020204" pitchFamily="34" charset="0"/>
                <a:cs typeface="Arial" panose="020B0604020202020204" pitchFamily="34" charset="0"/>
              </a:rPr>
              <a:t>Omar Rodriguez, CPA</a:t>
            </a:r>
          </a:p>
        </p:txBody>
      </p:sp>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5267325" y="4507200"/>
            <a:ext cx="6373813" cy="1562959"/>
          </a:xfrm>
        </p:spPr>
        <p:txBody>
          <a:bodyPr vert="horz" wrap="square" lIns="0" tIns="0" rIns="0" bIns="0" rtlCol="0" anchor="t">
            <a:normAutofit/>
          </a:bodyPr>
          <a:lstStyle/>
          <a:p>
            <a:pPr marL="0" indent="0">
              <a:spcBef>
                <a:spcPts val="0"/>
              </a:spcBef>
            </a:pPr>
            <a:r>
              <a:rPr lang="en-US" dirty="0">
                <a:latin typeface="Arial" panose="020B0604020202020204" pitchFamily="34" charset="0"/>
                <a:cs typeface="Arial" panose="020B0604020202020204" pitchFamily="34" charset="0"/>
              </a:rPr>
              <a:t>Director, Sustainability Reporting and Assurance</a:t>
            </a:r>
          </a:p>
          <a:p>
            <a:pPr marL="0" indent="0">
              <a:spcBef>
                <a:spcPts val="0"/>
              </a:spcBef>
            </a:pPr>
            <a:r>
              <a:rPr lang="en-US" dirty="0">
                <a:latin typeface="Arial" panose="020B0604020202020204" pitchFamily="34" charset="0"/>
                <a:cs typeface="Arial" panose="020B0604020202020204" pitchFamily="34" charset="0"/>
              </a:rPr>
              <a:t>PwC</a:t>
            </a:r>
          </a:p>
        </p:txBody>
      </p:sp>
    </p:spTree>
    <p:extLst>
      <p:ext uri="{BB962C8B-B14F-4D97-AF65-F5344CB8AC3E}">
        <p14:creationId xmlns:p14="http://schemas.microsoft.com/office/powerpoint/2010/main" val="3381235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550864" y="1051551"/>
            <a:ext cx="3565524" cy="2384898"/>
          </a:xfrm>
        </p:spPr>
        <p:txBody>
          <a:bodyPr vert="horz" wrap="square" lIns="0" tIns="0" rIns="0" bIns="0" rtlCol="0" anchor="b" anchorCtr="0">
            <a:normAutofit/>
          </a:bodyPr>
          <a:lstStyle/>
          <a:p>
            <a:pPr>
              <a:lnSpc>
                <a:spcPct val="100000"/>
              </a:lnSpc>
            </a:pPr>
            <a:r>
              <a:rPr lang="en-US" kern="1200" dirty="0">
                <a:solidFill>
                  <a:schemeClr val="tx1"/>
                </a:solidFill>
                <a:latin typeface="Arial" panose="020B0604020202020204" pitchFamily="34" charset="0"/>
                <a:ea typeface="Roboto" panose="02000000000000000000" pitchFamily="2" charset="0"/>
                <a:cs typeface="Arial" panose="020B0604020202020204" pitchFamily="34" charset="0"/>
              </a:rPr>
              <a:t>Share your knowledge.</a:t>
            </a:r>
          </a:p>
        </p:txBody>
      </p:sp>
      <p:sp>
        <p:nvSpPr>
          <p:cNvPr id="13" name="Content Placeholder 12">
            <a:extLst>
              <a:ext uri="{FF2B5EF4-FFF2-40B4-BE49-F238E27FC236}">
                <a16:creationId xmlns:a16="http://schemas.microsoft.com/office/drawing/2014/main" id="{C0287FEC-3826-4868-8D93-52429C6156F5}"/>
              </a:ext>
            </a:extLst>
          </p:cNvPr>
          <p:cNvSpPr>
            <a:spLocks noGrp="1"/>
          </p:cNvSpPr>
          <p:nvPr>
            <p:ph sz="quarter" idx="15"/>
          </p:nvPr>
        </p:nvSpPr>
        <p:spPr>
          <a:xfrm>
            <a:off x="550863" y="3795387"/>
            <a:ext cx="3565525" cy="2011062"/>
          </a:xfrm>
        </p:spPr>
        <p:txBody>
          <a:bodyPr vert="horz" wrap="square" lIns="0" tIns="0" rIns="0" bIns="0" rtlCol="0">
            <a:normAutofit fontScale="85000" lnSpcReduction="20000"/>
          </a:bodyPr>
          <a:lstStyle/>
          <a:p>
            <a:pPr>
              <a:lnSpc>
                <a:spcPct val="100000"/>
              </a:lnSpc>
            </a:pPr>
            <a:endParaRPr lang="en-US" kern="1200" dirty="0">
              <a:latin typeface="+mn-lt"/>
              <a:ea typeface="+mn-ea"/>
              <a:cs typeface="+mn-cs"/>
            </a:endParaRPr>
          </a:p>
          <a:p>
            <a:pPr>
              <a:lnSpc>
                <a:spcPct val="100000"/>
              </a:lnSpc>
            </a:pPr>
            <a:r>
              <a:rPr lang="en-US" sz="2400" kern="1200" dirty="0">
                <a:solidFill>
                  <a:srgbClr val="FFFFFF"/>
                </a:solidFill>
                <a:latin typeface="Arial" panose="020B0604020202020204" pitchFamily="34" charset="0"/>
                <a:cs typeface="Arial" panose="020B0604020202020204" pitchFamily="34" charset="0"/>
              </a:rPr>
              <a:t>Whether tutoring, teaching, or being a consultant for a large company, there are many individuals that can benefit from a conversation with an accountant.</a:t>
            </a:r>
          </a:p>
        </p:txBody>
      </p:sp>
      <p:pic>
        <p:nvPicPr>
          <p:cNvPr id="6" name="Picture 5" descr="Group of standing people looking at whiteboard on classroom wall, man wearing glasses holding whiteboard marker and writing">
            <a:extLst>
              <a:ext uri="{FF2B5EF4-FFF2-40B4-BE49-F238E27FC236}">
                <a16:creationId xmlns:a16="http://schemas.microsoft.com/office/drawing/2014/main" id="{08703F44-D891-48B7-9771-04B7CE5C5B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4743450" y="10"/>
            <a:ext cx="7448551" cy="6857990"/>
          </a:xfrm>
          <a:custGeom>
            <a:avLst/>
            <a:gdLst/>
            <a:ahLst/>
            <a:cxnLst/>
            <a:rect l="l" t="t" r="r" b="b"/>
            <a:pathLst>
              <a:path w="7448551" h="6858000">
                <a:moveTo>
                  <a:pt x="0" y="0"/>
                </a:moveTo>
                <a:lnTo>
                  <a:pt x="7448551" y="0"/>
                </a:lnTo>
                <a:lnTo>
                  <a:pt x="7448551" y="6858000"/>
                </a:lnTo>
                <a:lnTo>
                  <a:pt x="0" y="6858000"/>
                </a:lnTo>
                <a:close/>
              </a:path>
            </a:pathLst>
          </a:custGeom>
        </p:spPr>
      </p:pic>
    </p:spTree>
    <p:extLst>
      <p:ext uri="{BB962C8B-B14F-4D97-AF65-F5344CB8AC3E}">
        <p14:creationId xmlns:p14="http://schemas.microsoft.com/office/powerpoint/2010/main" val="459544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550863" y="4508500"/>
            <a:ext cx="4500562" cy="1562959"/>
          </a:xfrm>
        </p:spPr>
        <p:txBody>
          <a:bodyPr vert="horz" wrap="square" lIns="0" tIns="0" rIns="0" bIns="0" rtlCol="0" anchor="t" anchorCtr="0">
            <a:normAutofit/>
          </a:bodyPr>
          <a:lstStyle/>
          <a:p>
            <a:pPr>
              <a:lnSpc>
                <a:spcPct val="100000"/>
              </a:lnSpc>
            </a:pPr>
            <a:r>
              <a:rPr lang="en-US" dirty="0">
                <a:latin typeface="Arial" panose="020B0604020202020204" pitchFamily="34" charset="0"/>
                <a:cs typeface="Arial" panose="020B0604020202020204" pitchFamily="34" charset="0"/>
              </a:rPr>
              <a:t>Tracie Miller, PhD, CPA</a:t>
            </a:r>
          </a:p>
        </p:txBody>
      </p:sp>
      <p:pic>
        <p:nvPicPr>
          <p:cNvPr id="8" name="Picture Placeholder 7">
            <a:extLst>
              <a:ext uri="{FF2B5EF4-FFF2-40B4-BE49-F238E27FC236}">
                <a16:creationId xmlns:a16="http://schemas.microsoft.com/office/drawing/2014/main" id="{8868CC33-2402-6A0A-5100-A93D20882E6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467" b="3467"/>
          <a:stretch/>
        </p:blipFill>
        <p:spPr>
          <a:xfrm>
            <a:off x="20" y="1"/>
            <a:ext cx="4064380" cy="3782578"/>
          </a:xfrm>
          <a:custGeom>
            <a:avLst/>
            <a:gdLst/>
            <a:ahLst/>
            <a:cxnLst/>
            <a:rect l="l" t="t" r="r" b="b"/>
            <a:pathLst>
              <a:path w="4064400" h="3782578">
                <a:moveTo>
                  <a:pt x="0" y="0"/>
                </a:moveTo>
                <a:lnTo>
                  <a:pt x="4064400" y="0"/>
                </a:lnTo>
                <a:lnTo>
                  <a:pt x="4064400" y="3782578"/>
                </a:lnTo>
                <a:lnTo>
                  <a:pt x="0" y="3782578"/>
                </a:lnTo>
                <a:close/>
              </a:path>
            </a:pathLst>
          </a:custGeom>
        </p:spPr>
      </p:pic>
      <p:pic>
        <p:nvPicPr>
          <p:cNvPr id="13" name="Picture 12" descr="A person standing next to a sign&#10;&#10;Description automatically generated">
            <a:extLst>
              <a:ext uri="{FF2B5EF4-FFF2-40B4-BE49-F238E27FC236}">
                <a16:creationId xmlns:a16="http://schemas.microsoft.com/office/drawing/2014/main" id="{64D73AB7-DB8C-C5FD-0F17-C038CB749D14}"/>
              </a:ext>
            </a:extLst>
          </p:cNvPr>
          <p:cNvPicPr>
            <a:picLocks noChangeAspect="1"/>
          </p:cNvPicPr>
          <p:nvPr/>
        </p:nvPicPr>
        <p:blipFill>
          <a:blip r:embed="rId4">
            <a:extLst>
              <a:ext uri="{28A0092B-C50C-407E-A947-70E740481C1C}">
                <a14:useLocalDpi xmlns:a14="http://schemas.microsoft.com/office/drawing/2010/main" val="0"/>
              </a:ext>
            </a:extLst>
          </a:blip>
          <a:srcRect l="15" t="16804" r="-15" b="13395"/>
          <a:stretch/>
        </p:blipFill>
        <p:spPr>
          <a:xfrm>
            <a:off x="4063800" y="1"/>
            <a:ext cx="4064400" cy="3782578"/>
          </a:xfrm>
          <a:custGeom>
            <a:avLst/>
            <a:gdLst/>
            <a:ahLst/>
            <a:cxnLst/>
            <a:rect l="l" t="t" r="r" b="b"/>
            <a:pathLst>
              <a:path w="4064400" h="3782578">
                <a:moveTo>
                  <a:pt x="0" y="0"/>
                </a:moveTo>
                <a:lnTo>
                  <a:pt x="4064400" y="0"/>
                </a:lnTo>
                <a:lnTo>
                  <a:pt x="4064400" y="3782578"/>
                </a:lnTo>
                <a:lnTo>
                  <a:pt x="0" y="3782578"/>
                </a:lnTo>
                <a:close/>
              </a:path>
            </a:pathLst>
          </a:custGeom>
        </p:spPr>
      </p:pic>
      <p:pic>
        <p:nvPicPr>
          <p:cNvPr id="11" name="Picture 10" descr="A group of people posing for a photo&#10;&#10;Description automatically generated">
            <a:extLst>
              <a:ext uri="{FF2B5EF4-FFF2-40B4-BE49-F238E27FC236}">
                <a16:creationId xmlns:a16="http://schemas.microsoft.com/office/drawing/2014/main" id="{F83C2977-6906-4A97-7FB9-EB08CFA9B504}"/>
              </a:ext>
            </a:extLst>
          </p:cNvPr>
          <p:cNvPicPr>
            <a:picLocks noChangeAspect="1"/>
          </p:cNvPicPr>
          <p:nvPr/>
        </p:nvPicPr>
        <p:blipFill>
          <a:blip r:embed="rId5">
            <a:extLst>
              <a:ext uri="{28A0092B-C50C-407E-A947-70E740481C1C}">
                <a14:useLocalDpi xmlns:a14="http://schemas.microsoft.com/office/drawing/2010/main" val="0"/>
              </a:ext>
            </a:extLst>
          </a:blip>
          <a:srcRect l="4545" r="16479" b="1"/>
          <a:stretch/>
        </p:blipFill>
        <p:spPr>
          <a:xfrm>
            <a:off x="8127600" y="1"/>
            <a:ext cx="4064400" cy="3782578"/>
          </a:xfrm>
          <a:custGeom>
            <a:avLst/>
            <a:gdLst/>
            <a:ahLst/>
            <a:cxnLst/>
            <a:rect l="l" t="t" r="r" b="b"/>
            <a:pathLst>
              <a:path w="4064400" h="3782578">
                <a:moveTo>
                  <a:pt x="0" y="0"/>
                </a:moveTo>
                <a:lnTo>
                  <a:pt x="4064400" y="0"/>
                </a:lnTo>
                <a:lnTo>
                  <a:pt x="4064400" y="3782578"/>
                </a:lnTo>
                <a:lnTo>
                  <a:pt x="0" y="3782578"/>
                </a:lnTo>
                <a:close/>
              </a:path>
            </a:pathLst>
          </a:custGeom>
        </p:spPr>
      </p:pic>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5267325" y="4508500"/>
            <a:ext cx="6373813" cy="1562959"/>
          </a:xfrm>
        </p:spPr>
        <p:txBody>
          <a:bodyPr vert="horz" wrap="square" lIns="0" tIns="0" rIns="0" bIns="0" rtlCol="0" anchor="t">
            <a:normAutofit/>
          </a:bodyPr>
          <a:lstStyle/>
          <a:p>
            <a:pPr marL="0" indent="0">
              <a:spcBef>
                <a:spcPts val="0"/>
              </a:spcBef>
            </a:pPr>
            <a:r>
              <a:rPr lang="en-US" dirty="0">
                <a:latin typeface="Arial" panose="020B0604020202020204" pitchFamily="34" charset="0"/>
                <a:cs typeface="Arial" panose="020B0604020202020204" pitchFamily="34" charset="0"/>
              </a:rPr>
              <a:t>Program Chair </a:t>
            </a:r>
          </a:p>
          <a:p>
            <a:pPr marL="0" indent="0">
              <a:spcBef>
                <a:spcPts val="0"/>
              </a:spcBef>
            </a:pPr>
            <a:r>
              <a:rPr lang="en-US" dirty="0">
                <a:latin typeface="Arial" panose="020B0604020202020204" pitchFamily="34" charset="0"/>
                <a:cs typeface="Arial" panose="020B0604020202020204" pitchFamily="34" charset="0"/>
              </a:rPr>
              <a:t>Franklin University</a:t>
            </a:r>
          </a:p>
        </p:txBody>
      </p:sp>
    </p:spTree>
    <p:extLst>
      <p:ext uri="{BB962C8B-B14F-4D97-AF65-F5344CB8AC3E}">
        <p14:creationId xmlns:p14="http://schemas.microsoft.com/office/powerpoint/2010/main" val="3614711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87BA47-C8C0-45F9-BA09-0A2C2A12D2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550864" y="298755"/>
            <a:ext cx="3565524" cy="2887174"/>
          </a:xfrm>
        </p:spPr>
        <p:txBody>
          <a:bodyPr vert="horz" wrap="square" lIns="0" tIns="0" rIns="0" bIns="0" rtlCol="0" anchor="b" anchorCtr="0">
            <a:normAutofit/>
          </a:bodyPr>
          <a:lstStyle/>
          <a:p>
            <a:pPr>
              <a:lnSpc>
                <a:spcPct val="100000"/>
              </a:lnSpc>
            </a:pPr>
            <a:r>
              <a:rPr lang="en-US" kern="1200" dirty="0">
                <a:solidFill>
                  <a:schemeClr val="tx1"/>
                </a:solidFill>
                <a:latin typeface="Arial" panose="020B0604020202020204" pitchFamily="34" charset="0"/>
                <a:ea typeface="Roboto" panose="02000000000000000000" pitchFamily="2" charset="0"/>
                <a:cs typeface="Arial" panose="020B0604020202020204" pitchFamily="34" charset="0"/>
              </a:rPr>
              <a:t>Travel the world.</a:t>
            </a:r>
          </a:p>
        </p:txBody>
      </p:sp>
      <p:sp>
        <p:nvSpPr>
          <p:cNvPr id="13" name="Content Placeholder 12">
            <a:extLst>
              <a:ext uri="{FF2B5EF4-FFF2-40B4-BE49-F238E27FC236}">
                <a16:creationId xmlns:a16="http://schemas.microsoft.com/office/drawing/2014/main" id="{C0287FEC-3826-4868-8D93-52429C6156F5}"/>
              </a:ext>
            </a:extLst>
          </p:cNvPr>
          <p:cNvSpPr>
            <a:spLocks noGrp="1"/>
          </p:cNvSpPr>
          <p:nvPr>
            <p:ph sz="quarter" idx="15"/>
          </p:nvPr>
        </p:nvSpPr>
        <p:spPr>
          <a:xfrm>
            <a:off x="550863" y="3569007"/>
            <a:ext cx="3565525" cy="2523817"/>
          </a:xfrm>
        </p:spPr>
        <p:txBody>
          <a:bodyPr vert="horz" wrap="square" lIns="0" tIns="0" rIns="0" bIns="0" rtlCol="0">
            <a:normAutofit/>
          </a:bodyPr>
          <a:lstStyle/>
          <a:p>
            <a:pPr>
              <a:lnSpc>
                <a:spcPct val="100000"/>
              </a:lnSpc>
            </a:pPr>
            <a:r>
              <a:rPr lang="en-US" kern="1200" dirty="0">
                <a:solidFill>
                  <a:srgbClr val="FFFFFF"/>
                </a:solidFill>
                <a:latin typeface="Arial" panose="020B0604020202020204" pitchFamily="34" charset="0"/>
                <a:cs typeface="Arial" panose="020B0604020202020204" pitchFamily="34" charset="0"/>
              </a:rPr>
              <a:t>CPAs meet their clients where they are. </a:t>
            </a:r>
          </a:p>
          <a:p>
            <a:pPr>
              <a:lnSpc>
                <a:spcPct val="100000"/>
              </a:lnSpc>
            </a:pPr>
            <a:r>
              <a:rPr lang="en-US" kern="1200" dirty="0">
                <a:solidFill>
                  <a:srgbClr val="FFFFFF"/>
                </a:solidFill>
                <a:latin typeface="Arial" panose="020B0604020202020204" pitchFamily="34" charset="0"/>
                <a:cs typeface="Arial" panose="020B0604020202020204" pitchFamily="34" charset="0"/>
              </a:rPr>
              <a:t>That means opportunities for travel for you!</a:t>
            </a:r>
          </a:p>
        </p:txBody>
      </p:sp>
      <p:sp>
        <p:nvSpPr>
          <p:cNvPr id="29" name="Arrow: Right 28">
            <a:hlinkClick r:id="rId4" action="ppaction://hlinksldjump"/>
            <a:extLst>
              <a:ext uri="{FF2B5EF4-FFF2-40B4-BE49-F238E27FC236}">
                <a16:creationId xmlns:a16="http://schemas.microsoft.com/office/drawing/2014/main" id="{7DAB8D8C-7365-4E29-A90A-0D650AD37350}"/>
              </a:ext>
            </a:extLst>
          </p:cNvPr>
          <p:cNvSpPr/>
          <p:nvPr/>
        </p:nvSpPr>
        <p:spPr>
          <a:xfrm flipH="1">
            <a:off x="10921042" y="6211019"/>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2660232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smiling at the camera&#10;&#10;Description automatically generated">
            <a:extLst>
              <a:ext uri="{FF2B5EF4-FFF2-40B4-BE49-F238E27FC236}">
                <a16:creationId xmlns:a16="http://schemas.microsoft.com/office/drawing/2014/main" id="{BD34C56C-76EA-F520-5151-443375416756}"/>
              </a:ext>
            </a:extLst>
          </p:cNvPr>
          <p:cNvPicPr>
            <a:picLocks noChangeAspect="1"/>
          </p:cNvPicPr>
          <p:nvPr/>
        </p:nvPicPr>
        <p:blipFill>
          <a:blip r:embed="rId3">
            <a:extLst>
              <a:ext uri="{28A0092B-C50C-407E-A947-70E740481C1C}">
                <a14:useLocalDpi xmlns:a14="http://schemas.microsoft.com/office/drawing/2010/main" val="0"/>
              </a:ext>
            </a:extLst>
          </a:blip>
          <a:srcRect l="1262" r="18012" b="1"/>
          <a:stretch/>
        </p:blipFill>
        <p:spPr>
          <a:xfrm>
            <a:off x="20" y="1"/>
            <a:ext cx="3049180" cy="3777175"/>
          </a:xfrm>
          <a:custGeom>
            <a:avLst/>
            <a:gdLst/>
            <a:ahLst/>
            <a:cxnLst/>
            <a:rect l="l" t="t" r="r" b="b"/>
            <a:pathLst>
              <a:path w="3049200" h="3777175">
                <a:moveTo>
                  <a:pt x="0" y="0"/>
                </a:moveTo>
                <a:lnTo>
                  <a:pt x="3049200" y="0"/>
                </a:lnTo>
                <a:lnTo>
                  <a:pt x="3049200" y="3777175"/>
                </a:lnTo>
                <a:lnTo>
                  <a:pt x="0" y="3777175"/>
                </a:lnTo>
                <a:close/>
              </a:path>
            </a:pathLst>
          </a:custGeom>
        </p:spPr>
      </p:pic>
      <p:pic>
        <p:nvPicPr>
          <p:cNvPr id="27" name="Picture 26" descr="A person and person posing for a picture in front of a red pagoda&#10;&#10;Description automatically generated">
            <a:extLst>
              <a:ext uri="{FF2B5EF4-FFF2-40B4-BE49-F238E27FC236}">
                <a16:creationId xmlns:a16="http://schemas.microsoft.com/office/drawing/2014/main" id="{9D26C60A-3F25-E4B2-8727-F3AD3D096906}"/>
              </a:ext>
            </a:extLst>
          </p:cNvPr>
          <p:cNvPicPr>
            <a:picLocks noChangeAspect="1"/>
          </p:cNvPicPr>
          <p:nvPr/>
        </p:nvPicPr>
        <p:blipFill>
          <a:blip r:embed="rId4">
            <a:extLst>
              <a:ext uri="{28A0092B-C50C-407E-A947-70E740481C1C}">
                <a14:useLocalDpi xmlns:a14="http://schemas.microsoft.com/office/drawing/2010/main" val="0"/>
              </a:ext>
            </a:extLst>
          </a:blip>
          <a:srcRect l="9392" t="24427" r="9264"/>
          <a:stretch/>
        </p:blipFill>
        <p:spPr>
          <a:xfrm>
            <a:off x="3046800" y="1"/>
            <a:ext cx="3049200" cy="3777175"/>
          </a:xfrm>
          <a:custGeom>
            <a:avLst/>
            <a:gdLst/>
            <a:ahLst/>
            <a:cxnLst/>
            <a:rect l="l" t="t" r="r" b="b"/>
            <a:pathLst>
              <a:path w="3049200" h="3777175">
                <a:moveTo>
                  <a:pt x="0" y="0"/>
                </a:moveTo>
                <a:lnTo>
                  <a:pt x="3049200" y="0"/>
                </a:lnTo>
                <a:lnTo>
                  <a:pt x="3049200" y="3777175"/>
                </a:lnTo>
                <a:lnTo>
                  <a:pt x="0" y="3777175"/>
                </a:lnTo>
                <a:close/>
              </a:path>
            </a:pathLst>
          </a:custGeom>
        </p:spPr>
      </p:pic>
      <p:pic>
        <p:nvPicPr>
          <p:cNvPr id="9" name="Picture Placeholder 8" descr="A group of people posing for a photo&#10;&#10;Description automatically generated">
            <a:extLst>
              <a:ext uri="{FF2B5EF4-FFF2-40B4-BE49-F238E27FC236}">
                <a16:creationId xmlns:a16="http://schemas.microsoft.com/office/drawing/2014/main" id="{CCA7D49A-E539-A4F0-6E10-26798242CBED}"/>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29566" t="1" b="1"/>
          <a:stretch/>
        </p:blipFill>
        <p:spPr>
          <a:xfrm>
            <a:off x="6093600" y="1"/>
            <a:ext cx="3049200" cy="3777175"/>
          </a:xfrm>
          <a:custGeom>
            <a:avLst/>
            <a:gdLst/>
            <a:ahLst/>
            <a:cxnLst/>
            <a:rect l="l" t="t" r="r" b="b"/>
            <a:pathLst>
              <a:path w="3049200" h="3777175">
                <a:moveTo>
                  <a:pt x="0" y="0"/>
                </a:moveTo>
                <a:lnTo>
                  <a:pt x="3049200" y="0"/>
                </a:lnTo>
                <a:lnTo>
                  <a:pt x="3049200" y="3777175"/>
                </a:lnTo>
                <a:lnTo>
                  <a:pt x="0" y="3777175"/>
                </a:lnTo>
                <a:close/>
              </a:path>
            </a:pathLst>
          </a:custGeom>
        </p:spPr>
      </p:pic>
      <p:pic>
        <p:nvPicPr>
          <p:cNvPr id="30" name="Picture 29" descr="A person standing on a street&#10;&#10;Description automatically generated">
            <a:extLst>
              <a:ext uri="{FF2B5EF4-FFF2-40B4-BE49-F238E27FC236}">
                <a16:creationId xmlns:a16="http://schemas.microsoft.com/office/drawing/2014/main" id="{EE816485-48F0-8AE2-AA40-2F8DF15AE4F7}"/>
              </a:ext>
            </a:extLst>
          </p:cNvPr>
          <p:cNvPicPr>
            <a:picLocks noChangeAspect="1"/>
          </p:cNvPicPr>
          <p:nvPr/>
        </p:nvPicPr>
        <p:blipFill>
          <a:blip r:embed="rId6">
            <a:extLst>
              <a:ext uri="{28A0092B-C50C-407E-A947-70E740481C1C}">
                <a14:useLocalDpi xmlns:a14="http://schemas.microsoft.com/office/drawing/2010/main" val="0"/>
              </a:ext>
            </a:extLst>
          </a:blip>
          <a:srcRect l="7899" t="8864" r="20957" b="25040"/>
          <a:stretch/>
        </p:blipFill>
        <p:spPr>
          <a:xfrm>
            <a:off x="9142800" y="1"/>
            <a:ext cx="3049200" cy="3777175"/>
          </a:xfrm>
          <a:custGeom>
            <a:avLst/>
            <a:gdLst/>
            <a:ahLst/>
            <a:cxnLst/>
            <a:rect l="l" t="t" r="r" b="b"/>
            <a:pathLst>
              <a:path w="3049200" h="3777175">
                <a:moveTo>
                  <a:pt x="0" y="0"/>
                </a:moveTo>
                <a:lnTo>
                  <a:pt x="3049200" y="0"/>
                </a:lnTo>
                <a:lnTo>
                  <a:pt x="3049200" y="3777175"/>
                </a:lnTo>
                <a:lnTo>
                  <a:pt x="0" y="3777175"/>
                </a:lnTo>
                <a:close/>
              </a:path>
            </a:pathLst>
          </a:custGeom>
        </p:spPr>
      </p:pic>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550863" y="4507200"/>
            <a:ext cx="4500562" cy="1562959"/>
          </a:xfrm>
        </p:spPr>
        <p:txBody>
          <a:bodyPr vert="horz" wrap="square" lIns="0" tIns="0" rIns="0" bIns="0" rtlCol="0" anchor="t" anchorCtr="0">
            <a:normAutofit fontScale="90000"/>
          </a:bodyPr>
          <a:lstStyle/>
          <a:p>
            <a:pPr>
              <a:lnSpc>
                <a:spcPct val="100000"/>
              </a:lnSpc>
            </a:pPr>
            <a:r>
              <a:rPr lang="en-US" sz="4400" kern="1200" dirty="0">
                <a:solidFill>
                  <a:schemeClr val="tx1"/>
                </a:solidFill>
                <a:latin typeface="Arial" panose="020B0604020202020204" pitchFamily="34" charset="0"/>
                <a:cs typeface="Arial" panose="020B0604020202020204" pitchFamily="34" charset="0"/>
              </a:rPr>
              <a:t>Sheila Enriquez, JD, CPA, CFF, CVA</a:t>
            </a:r>
          </a:p>
        </p:txBody>
      </p:sp>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5267325" y="4507200"/>
            <a:ext cx="6373813" cy="1562959"/>
          </a:xfrm>
        </p:spPr>
        <p:txBody>
          <a:bodyPr vert="horz" wrap="square" lIns="0" tIns="0" rIns="0" bIns="0" rtlCol="0" anchor="t">
            <a:normAutofit/>
          </a:bodyPr>
          <a:lstStyle/>
          <a:p>
            <a:pPr marL="0" indent="0">
              <a:spcBef>
                <a:spcPts val="0"/>
              </a:spcBef>
            </a:pPr>
            <a:r>
              <a:rPr lang="en-US" dirty="0"/>
              <a:t>Chief Growth Officer</a:t>
            </a:r>
          </a:p>
          <a:p>
            <a:pPr marL="0" indent="0">
              <a:spcBef>
                <a:spcPts val="0"/>
              </a:spcBef>
            </a:pPr>
            <a:r>
              <a:rPr lang="en-US" dirty="0"/>
              <a:t>Crowe</a:t>
            </a:r>
          </a:p>
        </p:txBody>
      </p:sp>
    </p:spTree>
    <p:extLst>
      <p:ext uri="{BB962C8B-B14F-4D97-AF65-F5344CB8AC3E}">
        <p14:creationId xmlns:p14="http://schemas.microsoft.com/office/powerpoint/2010/main" val="3807668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550863" y="4508500"/>
            <a:ext cx="4500562" cy="1562959"/>
          </a:xfrm>
        </p:spPr>
        <p:txBody>
          <a:bodyPr vert="horz" wrap="square" lIns="0" tIns="0" rIns="0" bIns="0" rtlCol="0" anchor="t" anchorCtr="0">
            <a:normAutofit/>
          </a:bodyPr>
          <a:lstStyle/>
          <a:p>
            <a:pPr>
              <a:lnSpc>
                <a:spcPct val="100000"/>
              </a:lnSpc>
            </a:pPr>
            <a:r>
              <a:rPr lang="en-US" dirty="0">
                <a:latin typeface="Arial" panose="020B0604020202020204" pitchFamily="34" charset="0"/>
                <a:ea typeface="Roboto" panose="02000000000000000000" pitchFamily="2" charset="0"/>
                <a:cs typeface="Arial" panose="020B0604020202020204" pitchFamily="34" charset="0"/>
              </a:rPr>
              <a:t>Grow professionally.</a:t>
            </a:r>
          </a:p>
        </p:txBody>
      </p:sp>
      <p:pic>
        <p:nvPicPr>
          <p:cNvPr id="3" name="Picture 2" descr="A hand holding a plant">
            <a:extLst>
              <a:ext uri="{FF2B5EF4-FFF2-40B4-BE49-F238E27FC236}">
                <a16:creationId xmlns:a16="http://schemas.microsoft.com/office/drawing/2014/main" id="{652CC557-97DD-463A-A793-1001CA1EA9D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0"/>
            <a:ext cx="12191980" cy="3989852"/>
          </a:xfrm>
          <a:custGeom>
            <a:avLst/>
            <a:gdLst/>
            <a:ahLst/>
            <a:cxnLst/>
            <a:rect l="l" t="t" r="r" b="b"/>
            <a:pathLst>
              <a:path w="4064400" h="3782578">
                <a:moveTo>
                  <a:pt x="0" y="0"/>
                </a:moveTo>
                <a:lnTo>
                  <a:pt x="4064400" y="0"/>
                </a:lnTo>
                <a:lnTo>
                  <a:pt x="4064400" y="3782578"/>
                </a:lnTo>
                <a:lnTo>
                  <a:pt x="0" y="3782578"/>
                </a:lnTo>
                <a:close/>
              </a:path>
            </a:pathLst>
          </a:custGeom>
        </p:spPr>
      </p:pic>
      <p:sp>
        <p:nvSpPr>
          <p:cNvPr id="13" name="Content Placeholder 12">
            <a:extLst>
              <a:ext uri="{FF2B5EF4-FFF2-40B4-BE49-F238E27FC236}">
                <a16:creationId xmlns:a16="http://schemas.microsoft.com/office/drawing/2014/main" id="{C0287FEC-3826-4868-8D93-52429C6156F5}"/>
              </a:ext>
            </a:extLst>
          </p:cNvPr>
          <p:cNvSpPr>
            <a:spLocks noGrp="1"/>
          </p:cNvSpPr>
          <p:nvPr>
            <p:ph sz="quarter" idx="15"/>
          </p:nvPr>
        </p:nvSpPr>
        <p:spPr>
          <a:xfrm>
            <a:off x="5267325" y="4508500"/>
            <a:ext cx="6373813" cy="1562959"/>
          </a:xfrm>
        </p:spPr>
        <p:txBody>
          <a:bodyPr vert="horz" wrap="square" lIns="0" tIns="0" rIns="0" bIns="0" rtlCol="0" anchor="t">
            <a:normAutofit/>
          </a:bodyPr>
          <a:lstStyle/>
          <a:p>
            <a:r>
              <a:rPr lang="en-US" dirty="0">
                <a:solidFill>
                  <a:srgbClr val="FFFFFF"/>
                </a:solidFill>
                <a:latin typeface="Arial" panose="020B0604020202020204" pitchFamily="34" charset="0"/>
                <a:cs typeface="Arial" panose="020B0604020202020204" pitchFamily="34" charset="0"/>
              </a:rPr>
              <a:t>Your career growth is in your hands. </a:t>
            </a:r>
          </a:p>
          <a:p>
            <a:r>
              <a:rPr lang="en-US" dirty="0">
                <a:solidFill>
                  <a:srgbClr val="FFFFFF"/>
                </a:solidFill>
                <a:latin typeface="Arial" panose="020B0604020202020204" pitchFamily="34" charset="0"/>
                <a:cs typeface="Arial" panose="020B0604020202020204" pitchFamily="34" charset="0"/>
              </a:rPr>
              <a:t>As a CPA, you can go into any industry and change your path at any time.</a:t>
            </a:r>
          </a:p>
        </p:txBody>
      </p:sp>
    </p:spTree>
    <p:extLst>
      <p:ext uri="{BB962C8B-B14F-4D97-AF65-F5344CB8AC3E}">
        <p14:creationId xmlns:p14="http://schemas.microsoft.com/office/powerpoint/2010/main" val="4278846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550863" y="4508500"/>
            <a:ext cx="4500562" cy="1562959"/>
          </a:xfrm>
        </p:spPr>
        <p:txBody>
          <a:bodyPr vert="horz" wrap="square" lIns="0" tIns="0" rIns="0" bIns="0" rtlCol="0" anchor="t" anchorCtr="0">
            <a:normAutofit/>
          </a:bodyPr>
          <a:lstStyle/>
          <a:p>
            <a:pPr>
              <a:lnSpc>
                <a:spcPct val="100000"/>
              </a:lnSpc>
            </a:pPr>
            <a:r>
              <a:rPr lang="en-US" dirty="0">
                <a:latin typeface="Arial" panose="020B0604020202020204" pitchFamily="34" charset="0"/>
                <a:cs typeface="Arial" panose="020B0604020202020204" pitchFamily="34" charset="0"/>
              </a:rPr>
              <a:t>Kenny Broom, CPA, </a:t>
            </a:r>
            <a:r>
              <a:rPr lang="en-US" dirty="0" err="1">
                <a:latin typeface="Arial" panose="020B0604020202020204" pitchFamily="34" charset="0"/>
                <a:cs typeface="Arial" panose="020B0604020202020204" pitchFamily="34" charset="0"/>
              </a:rPr>
              <a:t>CBP</a:t>
            </a:r>
            <a:endParaRPr lang="en-US" dirty="0">
              <a:latin typeface="Arial" panose="020B0604020202020204" pitchFamily="34" charset="0"/>
              <a:cs typeface="Arial" panose="020B0604020202020204" pitchFamily="34" charset="0"/>
            </a:endParaRPr>
          </a:p>
        </p:txBody>
      </p:sp>
      <p:pic>
        <p:nvPicPr>
          <p:cNvPr id="5" name="Picture 4" descr="A person in a suit&#10;&#10;Description automatically generated">
            <a:extLst>
              <a:ext uri="{FF2B5EF4-FFF2-40B4-BE49-F238E27FC236}">
                <a16:creationId xmlns:a16="http://schemas.microsoft.com/office/drawing/2014/main" id="{A842B884-14E5-70F1-429B-6B021876D916}"/>
              </a:ext>
            </a:extLst>
          </p:cNvPr>
          <p:cNvPicPr>
            <a:picLocks noChangeAspect="1"/>
          </p:cNvPicPr>
          <p:nvPr/>
        </p:nvPicPr>
        <p:blipFill>
          <a:blip r:embed="rId3">
            <a:extLst>
              <a:ext uri="{28A0092B-C50C-407E-A947-70E740481C1C}">
                <a14:useLocalDpi xmlns:a14="http://schemas.microsoft.com/office/drawing/2010/main" val="0"/>
              </a:ext>
            </a:extLst>
          </a:blip>
          <a:srcRect b="6934"/>
          <a:stretch/>
        </p:blipFill>
        <p:spPr>
          <a:xfrm>
            <a:off x="20" y="1"/>
            <a:ext cx="4064380" cy="3782578"/>
          </a:xfrm>
          <a:custGeom>
            <a:avLst/>
            <a:gdLst/>
            <a:ahLst/>
            <a:cxnLst/>
            <a:rect l="l" t="t" r="r" b="b"/>
            <a:pathLst>
              <a:path w="4064400" h="3782578">
                <a:moveTo>
                  <a:pt x="0" y="0"/>
                </a:moveTo>
                <a:lnTo>
                  <a:pt x="4064400" y="0"/>
                </a:lnTo>
                <a:lnTo>
                  <a:pt x="4064400" y="3782578"/>
                </a:lnTo>
                <a:lnTo>
                  <a:pt x="0" y="3782578"/>
                </a:lnTo>
                <a:close/>
              </a:path>
            </a:pathLst>
          </a:custGeom>
        </p:spPr>
      </p:pic>
      <p:pic>
        <p:nvPicPr>
          <p:cNvPr id="10" name="Picture 9" descr="A person standing on a stage with a microphone&#10;&#10;Description automatically generated">
            <a:extLst>
              <a:ext uri="{FF2B5EF4-FFF2-40B4-BE49-F238E27FC236}">
                <a16:creationId xmlns:a16="http://schemas.microsoft.com/office/drawing/2014/main" id="{82D63CAD-5492-C89B-60C9-9DD6B006BBD9}"/>
              </a:ext>
            </a:extLst>
          </p:cNvPr>
          <p:cNvPicPr>
            <a:picLocks noChangeAspect="1"/>
          </p:cNvPicPr>
          <p:nvPr/>
        </p:nvPicPr>
        <p:blipFill>
          <a:blip r:embed="rId4">
            <a:extLst>
              <a:ext uri="{28A0092B-C50C-407E-A947-70E740481C1C}">
                <a14:useLocalDpi xmlns:a14="http://schemas.microsoft.com/office/drawing/2010/main" val="0"/>
              </a:ext>
            </a:extLst>
          </a:blip>
          <a:srcRect l="20590" t="-938" r="20590" b="18930"/>
          <a:stretch/>
        </p:blipFill>
        <p:spPr>
          <a:xfrm>
            <a:off x="4063800" y="1"/>
            <a:ext cx="4064400" cy="3782578"/>
          </a:xfrm>
          <a:custGeom>
            <a:avLst/>
            <a:gdLst/>
            <a:ahLst/>
            <a:cxnLst/>
            <a:rect l="l" t="t" r="r" b="b"/>
            <a:pathLst>
              <a:path w="4064400" h="3782578">
                <a:moveTo>
                  <a:pt x="0" y="0"/>
                </a:moveTo>
                <a:lnTo>
                  <a:pt x="4064400" y="0"/>
                </a:lnTo>
                <a:lnTo>
                  <a:pt x="4064400" y="3782578"/>
                </a:lnTo>
                <a:lnTo>
                  <a:pt x="0" y="3782578"/>
                </a:lnTo>
                <a:close/>
              </a:path>
            </a:pathLst>
          </a:custGeom>
        </p:spPr>
      </p:pic>
      <p:pic>
        <p:nvPicPr>
          <p:cNvPr id="14" name="Picture 13" descr="A group of people standing in front of a wall&#10;&#10;Description automatically generated">
            <a:extLst>
              <a:ext uri="{FF2B5EF4-FFF2-40B4-BE49-F238E27FC236}">
                <a16:creationId xmlns:a16="http://schemas.microsoft.com/office/drawing/2014/main" id="{AA5B647E-37BB-0ED4-D10F-7C4739C26AEE}"/>
              </a:ext>
            </a:extLst>
          </p:cNvPr>
          <p:cNvPicPr>
            <a:picLocks noChangeAspect="1"/>
          </p:cNvPicPr>
          <p:nvPr/>
        </p:nvPicPr>
        <p:blipFill>
          <a:blip r:embed="rId5">
            <a:extLst>
              <a:ext uri="{28A0092B-C50C-407E-A947-70E740481C1C}">
                <a14:useLocalDpi xmlns:a14="http://schemas.microsoft.com/office/drawing/2010/main" val="0"/>
              </a:ext>
            </a:extLst>
          </a:blip>
          <a:srcRect l="15616" t="4362" r="18919" b="4362"/>
          <a:stretch/>
        </p:blipFill>
        <p:spPr>
          <a:xfrm>
            <a:off x="8127600" y="1"/>
            <a:ext cx="4064400" cy="3782578"/>
          </a:xfrm>
          <a:custGeom>
            <a:avLst/>
            <a:gdLst/>
            <a:ahLst/>
            <a:cxnLst/>
            <a:rect l="l" t="t" r="r" b="b"/>
            <a:pathLst>
              <a:path w="4064400" h="3782578">
                <a:moveTo>
                  <a:pt x="0" y="0"/>
                </a:moveTo>
                <a:lnTo>
                  <a:pt x="4064400" y="0"/>
                </a:lnTo>
                <a:lnTo>
                  <a:pt x="4064400" y="3782578"/>
                </a:lnTo>
                <a:lnTo>
                  <a:pt x="0" y="3782578"/>
                </a:lnTo>
                <a:close/>
              </a:path>
            </a:pathLst>
          </a:custGeom>
        </p:spPr>
      </p:pic>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5267325" y="4508500"/>
            <a:ext cx="6373813" cy="1562959"/>
          </a:xfrm>
        </p:spPr>
        <p:txBody>
          <a:bodyPr vert="horz" wrap="square" lIns="0" tIns="0" rIns="0" bIns="0" rtlCol="0" anchor="t">
            <a:normAutofit/>
          </a:bodyPr>
          <a:lstStyle/>
          <a:p>
            <a:pPr marL="0" indent="0">
              <a:spcBef>
                <a:spcPts val="0"/>
              </a:spcBef>
            </a:pPr>
            <a:r>
              <a:rPr lang="en-US" dirty="0">
                <a:latin typeface="Arial" panose="020B0604020202020204" pitchFamily="34" charset="0"/>
                <a:cs typeface="Arial" panose="020B0604020202020204" pitchFamily="34" charset="0"/>
              </a:rPr>
              <a:t>Director</a:t>
            </a:r>
          </a:p>
          <a:p>
            <a:pPr marL="0" indent="0">
              <a:spcBef>
                <a:spcPts val="0"/>
              </a:spcBef>
            </a:pPr>
            <a:r>
              <a:rPr lang="en-US" dirty="0">
                <a:latin typeface="Arial" panose="020B0604020202020204" pitchFamily="34" charset="0"/>
                <a:cs typeface="Arial" panose="020B0604020202020204" pitchFamily="34" charset="0"/>
              </a:rPr>
              <a:t>Securitize</a:t>
            </a:r>
          </a:p>
        </p:txBody>
      </p:sp>
    </p:spTree>
    <p:extLst>
      <p:ext uri="{BB962C8B-B14F-4D97-AF65-F5344CB8AC3E}">
        <p14:creationId xmlns:p14="http://schemas.microsoft.com/office/powerpoint/2010/main" val="2695076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550864" y="549275"/>
            <a:ext cx="3565524" cy="1997855"/>
          </a:xfrm>
        </p:spPr>
        <p:txBody>
          <a:bodyPr vert="horz" wrap="square" lIns="0" tIns="0" rIns="0" bIns="0" rtlCol="0" anchor="b" anchorCtr="0">
            <a:normAutofit/>
          </a:bodyPr>
          <a:lstStyle/>
          <a:p>
            <a:pPr>
              <a:lnSpc>
                <a:spcPct val="100000"/>
              </a:lnSpc>
            </a:pPr>
            <a:r>
              <a:rPr lang="en-US" kern="1200" dirty="0">
                <a:solidFill>
                  <a:schemeClr val="tx1"/>
                </a:solidFill>
                <a:latin typeface="Arial" panose="020B0604020202020204" pitchFamily="34" charset="0"/>
                <a:ea typeface="Roboto" panose="02000000000000000000" pitchFamily="2" charset="0"/>
                <a:cs typeface="Arial" panose="020B0604020202020204" pitchFamily="34" charset="0"/>
              </a:rPr>
              <a:t>Feel secure.</a:t>
            </a:r>
          </a:p>
        </p:txBody>
      </p:sp>
      <p:sp>
        <p:nvSpPr>
          <p:cNvPr id="13" name="Content Placeholder 12">
            <a:extLst>
              <a:ext uri="{FF2B5EF4-FFF2-40B4-BE49-F238E27FC236}">
                <a16:creationId xmlns:a16="http://schemas.microsoft.com/office/drawing/2014/main" id="{C0287FEC-3826-4868-8D93-52429C6156F5}"/>
              </a:ext>
            </a:extLst>
          </p:cNvPr>
          <p:cNvSpPr>
            <a:spLocks noGrp="1"/>
          </p:cNvSpPr>
          <p:nvPr>
            <p:ph sz="quarter" idx="15"/>
          </p:nvPr>
        </p:nvSpPr>
        <p:spPr>
          <a:xfrm>
            <a:off x="550863" y="2743200"/>
            <a:ext cx="3565525" cy="3349625"/>
          </a:xfrm>
        </p:spPr>
        <p:txBody>
          <a:bodyPr vert="horz" wrap="square" lIns="0" tIns="0" rIns="0" bIns="0" rtlCol="0" anchor="t">
            <a:normAutofit/>
          </a:bodyPr>
          <a:lstStyle/>
          <a:p>
            <a:r>
              <a:rPr lang="en-US" dirty="0">
                <a:solidFill>
                  <a:srgbClr val="FFFFFF"/>
                </a:solidFill>
                <a:latin typeface="Arial" panose="020B0604020202020204" pitchFamily="34" charset="0"/>
                <a:cs typeface="Arial" panose="020B0604020202020204" pitchFamily="34" charset="0"/>
              </a:rPr>
              <a:t>As an accounting graduate, you will always be in demand and are afforded a clear career path with advancement opportunities.</a:t>
            </a:r>
          </a:p>
        </p:txBody>
      </p:sp>
      <p:pic>
        <p:nvPicPr>
          <p:cNvPr id="16" name="Picture Placeholder 35" descr="Woman smiling in office">
            <a:extLst>
              <a:ext uri="{FF2B5EF4-FFF2-40B4-BE49-F238E27FC236}">
                <a16:creationId xmlns:a16="http://schemas.microsoft.com/office/drawing/2014/main" id="{FCD941AA-5919-460C-BF57-5A4A606D04DD}"/>
              </a:ext>
            </a:extLst>
          </p:cNvPr>
          <p:cNvPicPr>
            <a:picLocks/>
          </p:cNvPicPr>
          <p:nvPr/>
        </p:nvPicPr>
        <p:blipFill>
          <a:blip r:embed="rId3" cstate="screen">
            <a:extLst>
              <a:ext uri="{28A0092B-C50C-407E-A947-70E740481C1C}">
                <a14:useLocalDpi xmlns:a14="http://schemas.microsoft.com/office/drawing/2010/main"/>
              </a:ext>
            </a:extLst>
          </a:blip>
          <a:srcRect/>
          <a:stretch/>
        </p:blipFill>
        <p:spPr>
          <a:xfrm>
            <a:off x="4550899" y="10"/>
            <a:ext cx="7641102" cy="6857990"/>
          </a:xfrm>
          <a:custGeom>
            <a:avLst/>
            <a:gdLst/>
            <a:ahLst/>
            <a:cxnLst/>
            <a:rect l="l" t="t" r="r" b="b"/>
            <a:pathLst>
              <a:path w="7641102" h="6858000">
                <a:moveTo>
                  <a:pt x="0" y="0"/>
                </a:moveTo>
                <a:lnTo>
                  <a:pt x="7641102" y="0"/>
                </a:lnTo>
                <a:lnTo>
                  <a:pt x="7641102" y="6858000"/>
                </a:lnTo>
                <a:lnTo>
                  <a:pt x="0" y="6858000"/>
                </a:lnTo>
                <a:close/>
              </a:path>
            </a:pathLst>
          </a:custGeom>
          <a:solidFill>
            <a:schemeClr val="accent5"/>
          </a:solidFill>
        </p:spPr>
      </p:pic>
    </p:spTree>
    <p:extLst>
      <p:ext uri="{BB962C8B-B14F-4D97-AF65-F5344CB8AC3E}">
        <p14:creationId xmlns:p14="http://schemas.microsoft.com/office/powerpoint/2010/main" val="3901262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7" name="Oval 20">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8" name="Oval 22">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20" name="Group 24">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26" name="Freeform: Shape 25">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7" name="Freeform: Shape 26">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8" name="Oval 27">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9" name="Oval 28">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 useBgFill="1">
        <p:nvSpPr>
          <p:cNvPr id="22" name="Rectangle 30">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14" name="Picture Placeholder 13" descr="Sea of hands in the middle">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4" name="Rectangle 32">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0" name="Rectangle 34">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92000" y="-3"/>
            <a:ext cx="9000000" cy="6857998"/>
          </a:xfrm>
          <a:prstGeom prst="rect">
            <a:avLst/>
          </a:prstGeom>
          <a:gradFill flip="none" rotWithShape="1">
            <a:gsLst>
              <a:gs pos="50000">
                <a:schemeClr val="bg2">
                  <a:alpha val="60000"/>
                </a:schemeClr>
              </a:gs>
              <a:gs pos="0">
                <a:schemeClr val="bg2">
                  <a:alpha val="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6203951" y="549275"/>
            <a:ext cx="5437187" cy="2986234"/>
          </a:xfrm>
        </p:spPr>
        <p:txBody>
          <a:bodyPr vert="horz" wrap="square" lIns="0" tIns="0" rIns="0" bIns="0" rtlCol="0" anchor="b" anchorCtr="0">
            <a:normAutofit/>
          </a:bodyPr>
          <a:lstStyle/>
          <a:p>
            <a:pPr>
              <a:lnSpc>
                <a:spcPct val="100000"/>
              </a:lnSpc>
            </a:pPr>
            <a:r>
              <a:rPr lang="en-US" sz="6400" kern="1200" dirty="0">
                <a:solidFill>
                  <a:schemeClr val="tx1"/>
                </a:solidFill>
                <a:latin typeface="Arial" panose="020B0604020202020204" pitchFamily="34" charset="0"/>
                <a:cs typeface="Arial" panose="020B0604020202020204" pitchFamily="34" charset="0"/>
              </a:rPr>
              <a:t>Let’s Talk Business</a:t>
            </a:r>
          </a:p>
        </p:txBody>
      </p:sp>
      <p:pic>
        <p:nvPicPr>
          <p:cNvPr id="5" name="Picture 4" descr="A black and white logo&#10;&#10;Description automatically generated">
            <a:extLst>
              <a:ext uri="{FF2B5EF4-FFF2-40B4-BE49-F238E27FC236}">
                <a16:creationId xmlns:a16="http://schemas.microsoft.com/office/drawing/2014/main" id="{DE5916CE-709B-6C4F-5D8D-FF45E8E825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636" y="5421028"/>
            <a:ext cx="2514729" cy="1397072"/>
          </a:xfrm>
          <a:prstGeom prst="rect">
            <a:avLst/>
          </a:prstGeom>
        </p:spPr>
      </p:pic>
    </p:spTree>
    <p:extLst>
      <p:ext uri="{BB962C8B-B14F-4D97-AF65-F5344CB8AC3E}">
        <p14:creationId xmlns:p14="http://schemas.microsoft.com/office/powerpoint/2010/main" val="1619525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93"/>
        <p:cNvGrpSpPr/>
        <p:nvPr/>
      </p:nvGrpSpPr>
      <p:grpSpPr>
        <a:xfrm>
          <a:off x="0" y="0"/>
          <a:ext cx="0" cy="0"/>
          <a:chOff x="0" y="0"/>
          <a:chExt cx="0" cy="0"/>
        </a:xfrm>
      </p:grpSpPr>
      <p:pic>
        <p:nvPicPr>
          <p:cNvPr id="3994" name="Google Shape;3994;p5" descr="A picture containing laser, jellyfish, night sky&#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3995" name="Google Shape;3995;p5"/>
          <p:cNvSpPr txBox="1">
            <a:spLocks noGrp="1"/>
          </p:cNvSpPr>
          <p:nvPr>
            <p:ph type="title"/>
          </p:nvPr>
        </p:nvSpPr>
        <p:spPr>
          <a:xfrm>
            <a:off x="453208" y="1626092"/>
            <a:ext cx="5463200" cy="2034400"/>
          </a:xfrm>
          <a:prstGeom prst="rect">
            <a:avLst/>
          </a:prstGeom>
          <a:noFill/>
          <a:ln>
            <a:noFill/>
          </a:ln>
        </p:spPr>
        <p:txBody>
          <a:bodyPr spcFirstLastPara="1" wrap="square" lIns="91433" tIns="45700" rIns="91433" bIns="45700" anchor="t" anchorCtr="0">
            <a:noAutofit/>
          </a:bodyPr>
          <a:lstStyle/>
          <a:p>
            <a:pPr>
              <a:lnSpc>
                <a:spcPct val="100000"/>
              </a:lnSpc>
              <a:buClr>
                <a:schemeClr val="lt1"/>
              </a:buClr>
              <a:buSzPts val="3000"/>
            </a:pPr>
            <a:r>
              <a:rPr lang="en" sz="4000" dirty="0">
                <a:solidFill>
                  <a:schemeClr val="lt1"/>
                </a:solidFill>
                <a:latin typeface="+mj-lt"/>
                <a:ea typeface="Roboto" panose="02000000000000000000" pitchFamily="2" charset="0"/>
                <a:cs typeface="Roboto Thin"/>
                <a:sym typeface="Roboto Thin"/>
              </a:rPr>
              <a:t>Accountants</a:t>
            </a:r>
            <a:br>
              <a:rPr lang="en" sz="4000" dirty="0">
                <a:solidFill>
                  <a:schemeClr val="lt1"/>
                </a:solidFill>
                <a:latin typeface="+mj-lt"/>
                <a:ea typeface="Roboto" panose="02000000000000000000" pitchFamily="2" charset="0"/>
                <a:cs typeface="Roboto Thin"/>
                <a:sym typeface="Roboto Thin"/>
              </a:rPr>
            </a:br>
            <a:r>
              <a:rPr lang="en" sz="4000" dirty="0">
                <a:solidFill>
                  <a:schemeClr val="lt1"/>
                </a:solidFill>
                <a:latin typeface="+mj-lt"/>
                <a:ea typeface="Roboto" panose="02000000000000000000" pitchFamily="2" charset="0"/>
                <a:cs typeface="Roboto Thin"/>
                <a:sym typeface="Roboto Thin"/>
              </a:rPr>
              <a:t>have many </a:t>
            </a:r>
            <a:endParaRPr sz="4000" b="1" dirty="0">
              <a:latin typeface="+mj-lt"/>
              <a:ea typeface="Roboto" panose="02000000000000000000" pitchFamily="2" charset="0"/>
            </a:endParaRPr>
          </a:p>
        </p:txBody>
      </p:sp>
      <p:pic>
        <p:nvPicPr>
          <p:cNvPr id="3996" name="Google Shape;3996;p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959699" y="-5917"/>
            <a:ext cx="6861144" cy="6861144"/>
          </a:xfrm>
          <a:prstGeom prst="rect">
            <a:avLst/>
          </a:prstGeom>
          <a:noFill/>
          <a:ln>
            <a:noFill/>
          </a:ln>
        </p:spPr>
      </p:pic>
      <p:sp>
        <p:nvSpPr>
          <p:cNvPr id="3997" name="Google Shape;3997;p5"/>
          <p:cNvSpPr/>
          <p:nvPr/>
        </p:nvSpPr>
        <p:spPr>
          <a:xfrm>
            <a:off x="6965481" y="2984183"/>
            <a:ext cx="2844800" cy="922400"/>
          </a:xfrm>
          <a:prstGeom prst="rect">
            <a:avLst/>
          </a:prstGeom>
          <a:noFill/>
          <a:ln>
            <a:noFill/>
          </a:ln>
        </p:spPr>
        <p:txBody>
          <a:bodyPr spcFirstLastPara="1" wrap="square" lIns="378333" tIns="330000" rIns="378333" bIns="330000" anchor="ctr" anchorCtr="0">
            <a:noAutofit/>
          </a:bodyPr>
          <a:lstStyle/>
          <a:p>
            <a:pPr marL="0" marR="0" lvl="0" indent="0" algn="ctr" defTabSz="1219170" rtl="0" eaLnBrk="1" fontAlgn="auto" latinLnBrk="0" hangingPunct="1">
              <a:lnSpc>
                <a:spcPct val="90000"/>
              </a:lnSpc>
              <a:spcBef>
                <a:spcPts val="0"/>
              </a:spcBef>
              <a:spcAft>
                <a:spcPts val="0"/>
              </a:spcAft>
              <a:buClr>
                <a:srgbClr val="72246C"/>
              </a:buClr>
              <a:buSzPts val="1700"/>
              <a:buFontTx/>
              <a:buNone/>
              <a:tabLst/>
              <a:defRPr/>
            </a:pPr>
            <a:r>
              <a:rPr kumimoji="0" lang="en" sz="2800" b="1" i="0" u="none" strike="noStrike" kern="0" cap="none" spc="0" normalizeH="0" baseline="0" noProof="0" dirty="0">
                <a:ln>
                  <a:noFill/>
                </a:ln>
                <a:solidFill>
                  <a:srgbClr val="72246C"/>
                </a:solidFill>
                <a:effectLst/>
                <a:uLnTx/>
                <a:uFillTx/>
                <a:latin typeface="Arial"/>
                <a:ea typeface="Arial"/>
                <a:cs typeface="Arial"/>
                <a:sym typeface="Arial"/>
              </a:rPr>
              <a:t>Owner/</a:t>
            </a:r>
            <a:br>
              <a:rPr kumimoji="0" lang="en" sz="2800" b="1" i="0" u="none" strike="noStrike" kern="0" cap="none" spc="0" normalizeH="0" baseline="0" noProof="0" dirty="0">
                <a:ln>
                  <a:noFill/>
                </a:ln>
                <a:solidFill>
                  <a:srgbClr val="72246C"/>
                </a:solidFill>
                <a:effectLst/>
                <a:uLnTx/>
                <a:uFillTx/>
                <a:latin typeface="Arial"/>
                <a:ea typeface="Arial"/>
                <a:cs typeface="Arial"/>
                <a:sym typeface="Arial"/>
              </a:rPr>
            </a:br>
            <a:r>
              <a:rPr kumimoji="0" lang="en" sz="2800" b="1" i="0" u="none" strike="noStrike" kern="0" cap="none" spc="0" normalizeH="0" baseline="0" noProof="0" dirty="0">
                <a:ln>
                  <a:noFill/>
                </a:ln>
                <a:solidFill>
                  <a:srgbClr val="72246C"/>
                </a:solidFill>
                <a:effectLst/>
                <a:uLnTx/>
                <a:uFillTx/>
                <a:latin typeface="Arial"/>
                <a:ea typeface="Arial"/>
                <a:cs typeface="Arial"/>
                <a:sym typeface="Arial"/>
              </a:rPr>
              <a:t>CEO</a:t>
            </a:r>
            <a:endParaRPr kumimoji="0" sz="1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998" name="Google Shape;3998;p5"/>
          <p:cNvSpPr/>
          <p:nvPr/>
        </p:nvSpPr>
        <p:spPr>
          <a:xfrm>
            <a:off x="7514236" y="1068411"/>
            <a:ext cx="1798400" cy="660000"/>
          </a:xfrm>
          <a:prstGeom prst="rect">
            <a:avLst/>
          </a:prstGeom>
          <a:noFill/>
          <a:ln>
            <a:noFill/>
          </a:ln>
        </p:spPr>
        <p:txBody>
          <a:bodyPr spcFirstLastPara="1" wrap="square" lIns="313733" tIns="274167" rIns="313733" bIns="274167"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Chief Financial Officer (CFO)</a:t>
            </a:r>
            <a:endParaRPr kumimoji="0" sz="1467"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99" name="Google Shape;3999;p5"/>
          <p:cNvSpPr/>
          <p:nvPr/>
        </p:nvSpPr>
        <p:spPr>
          <a:xfrm>
            <a:off x="9257135" y="1611066"/>
            <a:ext cx="1909059" cy="1532000"/>
          </a:xfrm>
          <a:prstGeom prst="rect">
            <a:avLst/>
          </a:prstGeom>
          <a:noFill/>
          <a:ln>
            <a:noFill/>
          </a:ln>
        </p:spPr>
        <p:txBody>
          <a:bodyPr spcFirstLastPara="1" wrap="square" lIns="313733" tIns="274167" rIns="313733" bIns="274167"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kumimoji="0" lang="en" sz="1600" b="1" i="0" u="none" strike="noStrike" kern="0" cap="none" spc="0" normalizeH="0" baseline="0" noProof="0">
                <a:ln>
                  <a:noFill/>
                </a:ln>
                <a:solidFill>
                  <a:srgbClr val="000000"/>
                </a:solidFill>
                <a:effectLst/>
                <a:uLnTx/>
                <a:uFillTx/>
                <a:latin typeface="Arial"/>
                <a:ea typeface="Arial"/>
                <a:cs typeface="Arial"/>
                <a:sym typeface="Arial"/>
              </a:rPr>
              <a:t>Tax</a:t>
            </a:r>
            <a:br>
              <a:rPr kumimoji="0" lang="en" sz="1600" b="1" i="0" u="none" strike="noStrike" kern="0" cap="none" spc="0" normalizeH="0" baseline="0" noProof="0">
                <a:ln>
                  <a:noFill/>
                </a:ln>
                <a:solidFill>
                  <a:srgbClr val="000000"/>
                </a:solidFill>
                <a:effectLst/>
                <a:uLnTx/>
                <a:uFillTx/>
                <a:latin typeface="Arial"/>
                <a:ea typeface="Arial"/>
                <a:cs typeface="Arial"/>
                <a:sym typeface="Arial"/>
              </a:rPr>
            </a:br>
            <a:r>
              <a:rPr kumimoji="0" lang="en" sz="1600" b="1" i="0" u="none" strike="noStrike" kern="0" cap="none" spc="0" normalizeH="0" baseline="0" noProof="0">
                <a:ln>
                  <a:noFill/>
                </a:ln>
                <a:solidFill>
                  <a:srgbClr val="000000"/>
                </a:solidFill>
                <a:effectLst/>
                <a:uLnTx/>
                <a:uFillTx/>
                <a:latin typeface="Arial"/>
                <a:ea typeface="Arial"/>
                <a:cs typeface="Arial"/>
                <a:sym typeface="Arial"/>
              </a:rPr>
              <a:t>Advisor</a:t>
            </a:r>
            <a:endParaRPr kumimoji="0" sz="1467"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0" name="Google Shape;4000;p5"/>
          <p:cNvSpPr/>
          <p:nvPr/>
        </p:nvSpPr>
        <p:spPr>
          <a:xfrm>
            <a:off x="9326265" y="3747700"/>
            <a:ext cx="1770800" cy="1532000"/>
          </a:xfrm>
          <a:prstGeom prst="rect">
            <a:avLst/>
          </a:prstGeom>
          <a:noFill/>
          <a:ln>
            <a:noFill/>
          </a:ln>
        </p:spPr>
        <p:txBody>
          <a:bodyPr spcFirstLastPara="1" wrap="square" lIns="313733" tIns="274167" rIns="313733" bIns="274167"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kumimoji="0" lang="en" sz="1600" b="1" i="0" u="none" strike="noStrike" kern="0" cap="none" spc="0" normalizeH="0" baseline="0" noProof="0">
                <a:ln>
                  <a:noFill/>
                </a:ln>
                <a:solidFill>
                  <a:srgbClr val="000000"/>
                </a:solidFill>
                <a:effectLst/>
                <a:uLnTx/>
                <a:uFillTx/>
                <a:latin typeface="Arial"/>
                <a:ea typeface="Arial"/>
                <a:cs typeface="Arial"/>
                <a:sym typeface="Arial"/>
              </a:rPr>
              <a:t>Financial Planner</a:t>
            </a:r>
            <a:endParaRPr kumimoji="0" sz="1467"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1" name="Google Shape;4001;p5"/>
          <p:cNvSpPr/>
          <p:nvPr/>
        </p:nvSpPr>
        <p:spPr>
          <a:xfrm>
            <a:off x="7526293" y="4772424"/>
            <a:ext cx="1770800" cy="1532000"/>
          </a:xfrm>
          <a:prstGeom prst="rect">
            <a:avLst/>
          </a:prstGeom>
          <a:noFill/>
          <a:ln>
            <a:noFill/>
          </a:ln>
        </p:spPr>
        <p:txBody>
          <a:bodyPr spcFirstLastPara="1" wrap="square" lIns="313733" tIns="274167" rIns="313733" bIns="274167"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kumimoji="0" lang="en" sz="1600" b="1" i="0" u="none" strike="noStrike" kern="0" cap="none" spc="0" normalizeH="0" baseline="0" noProof="0">
                <a:ln>
                  <a:noFill/>
                </a:ln>
                <a:solidFill>
                  <a:srgbClr val="000000"/>
                </a:solidFill>
                <a:effectLst/>
                <a:uLnTx/>
                <a:uFillTx/>
                <a:latin typeface="Arial"/>
                <a:ea typeface="Arial"/>
                <a:cs typeface="Arial"/>
                <a:sym typeface="Arial"/>
              </a:rPr>
              <a:t>Data Analyst</a:t>
            </a:r>
            <a:endParaRPr kumimoji="0" sz="1467"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2" name="Google Shape;4002;p5"/>
          <p:cNvSpPr/>
          <p:nvPr/>
        </p:nvSpPr>
        <p:spPr>
          <a:xfrm>
            <a:off x="5573244" y="3747700"/>
            <a:ext cx="2004714" cy="1532000"/>
          </a:xfrm>
          <a:prstGeom prst="rect">
            <a:avLst/>
          </a:prstGeom>
          <a:noFill/>
          <a:ln>
            <a:noFill/>
          </a:ln>
        </p:spPr>
        <p:txBody>
          <a:bodyPr spcFirstLastPara="1" wrap="square" lIns="311167" tIns="271600" rIns="311167" bIns="271600"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kumimoji="0" lang="en" sz="1600" b="1" i="0" u="none" strike="noStrike" kern="0" cap="none" spc="0" normalizeH="0" baseline="0" noProof="0" dirty="0">
                <a:ln>
                  <a:noFill/>
                </a:ln>
                <a:solidFill>
                  <a:srgbClr val="000000"/>
                </a:solidFill>
                <a:effectLst/>
                <a:uLnTx/>
                <a:uFillTx/>
                <a:latin typeface="Arial"/>
                <a:ea typeface="Arial"/>
                <a:cs typeface="Arial"/>
                <a:sym typeface="Arial"/>
              </a:rPr>
              <a:t>Audit Manager</a:t>
            </a:r>
            <a:endParaRPr kumimoji="0" sz="1467"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003" name="Google Shape;4003;p5"/>
          <p:cNvSpPr/>
          <p:nvPr/>
        </p:nvSpPr>
        <p:spPr>
          <a:xfrm>
            <a:off x="5684603" y="2069343"/>
            <a:ext cx="1770800" cy="645200"/>
          </a:xfrm>
          <a:prstGeom prst="rect">
            <a:avLst/>
          </a:prstGeom>
          <a:noFill/>
          <a:ln>
            <a:noFill/>
          </a:ln>
        </p:spPr>
        <p:txBody>
          <a:bodyPr spcFirstLastPara="1" wrap="square" lIns="313733" tIns="274167" rIns="313733" bIns="274167"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Forensic Accountant</a:t>
            </a:r>
            <a:endParaRPr kumimoji="0" sz="16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4" name="Google Shape;4004;p5"/>
          <p:cNvSpPr txBox="1"/>
          <p:nvPr/>
        </p:nvSpPr>
        <p:spPr>
          <a:xfrm>
            <a:off x="371157" y="2271865"/>
            <a:ext cx="5126800" cy="3922000"/>
          </a:xfrm>
          <a:prstGeom prst="rect">
            <a:avLst/>
          </a:prstGeom>
          <a:noFill/>
          <a:ln>
            <a:noFill/>
          </a:ln>
        </p:spPr>
        <p:txBody>
          <a:bodyPr spcFirstLastPara="1" wrap="square" lIns="91433" tIns="45700" rIns="91433" bIns="45700" anchor="t" anchorCtr="0">
            <a:noAutofit/>
          </a:bodyPr>
          <a:lstStyle/>
          <a:p>
            <a:pPr marL="0" marR="0" lvl="0" indent="0" algn="l" defTabSz="1219170" rtl="0" eaLnBrk="1" fontAlgn="auto" latinLnBrk="0" hangingPunct="1">
              <a:lnSpc>
                <a:spcPct val="100000"/>
              </a:lnSpc>
              <a:spcBef>
                <a:spcPts val="0"/>
              </a:spcBef>
              <a:spcAft>
                <a:spcPts val="0"/>
              </a:spcAft>
              <a:buClr>
                <a:srgbClr val="FFC000"/>
              </a:buClr>
              <a:buSzPts val="4500"/>
              <a:buFontTx/>
              <a:buNone/>
              <a:tabLst/>
              <a:defRPr/>
            </a:pPr>
            <a:br>
              <a:rPr kumimoji="0" lang="en" sz="4400" b="1" i="0" u="none" strike="noStrike" kern="0" cap="none" spc="0" normalizeH="0" baseline="0" noProof="0" dirty="0">
                <a:ln>
                  <a:noFill/>
                </a:ln>
                <a:solidFill>
                  <a:srgbClr val="FFC000"/>
                </a:solidFill>
                <a:effectLst/>
                <a:uLnTx/>
                <a:uFillTx/>
                <a:latin typeface="Arial"/>
                <a:ea typeface="Arial"/>
                <a:cs typeface="Arial"/>
                <a:sym typeface="Arial"/>
              </a:rPr>
            </a:br>
            <a:r>
              <a:rPr kumimoji="0" lang="en" sz="6000" b="1" i="0" u="none" strike="noStrike" kern="0" cap="none" spc="0" normalizeH="0" baseline="0" noProof="0" dirty="0">
                <a:ln>
                  <a:noFill/>
                </a:ln>
                <a:solidFill>
                  <a:srgbClr val="FFC000"/>
                </a:solidFill>
                <a:effectLst/>
                <a:uLnTx/>
                <a:uFillTx/>
                <a:latin typeface="Arial"/>
                <a:ea typeface="Arial"/>
                <a:cs typeface="Arial"/>
                <a:sym typeface="Arial"/>
              </a:rPr>
              <a:t>opportunities</a:t>
            </a:r>
            <a:endParaRPr kumimoji="0" sz="60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930332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505E4-0A03-BB77-529F-AE8AFAF55D3C}"/>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2F6E92E5-5093-A0EC-C941-F1A1FF38887D}"/>
              </a:ext>
            </a:extLst>
          </p:cNvPr>
          <p:cNvSpPr txBox="1"/>
          <p:nvPr/>
        </p:nvSpPr>
        <p:spPr>
          <a:xfrm>
            <a:off x="292600" y="2473794"/>
            <a:ext cx="5591039" cy="3156419"/>
          </a:xfrm>
          <a:prstGeom prst="rect">
            <a:avLst/>
          </a:prstGeom>
        </p:spPr>
        <p:txBody>
          <a:bodyPr vert="horz" wrap="square" lIns="0" tIns="16933" rIns="0" bIns="0" rtlCol="0">
            <a:spAutoFit/>
          </a:bodyPr>
          <a:lstStyle/>
          <a:p>
            <a:pPr marL="16933" marR="6773" lvl="0" indent="0" algn="l" defTabSz="914400" rtl="0" eaLnBrk="1" fontAlgn="auto" latinLnBrk="0" hangingPunct="1">
              <a:lnSpc>
                <a:spcPct val="100000"/>
              </a:lnSpc>
              <a:spcBef>
                <a:spcPts val="133"/>
              </a:spcBef>
              <a:spcAft>
                <a:spcPts val="0"/>
              </a:spcAft>
              <a:buClrTx/>
              <a:buSzTx/>
              <a:buFontTx/>
              <a:buNone/>
              <a:tabLst/>
              <a:defRPr/>
            </a:pPr>
            <a:r>
              <a:rPr kumimoji="0" lang="en-US" sz="6800" b="1" i="0" u="none" strike="noStrike" kern="1200" cap="none" spc="-7" normalizeH="0" baseline="0" noProof="0" dirty="0">
                <a:ln>
                  <a:noFill/>
                </a:ln>
                <a:solidFill>
                  <a:srgbClr val="FFFFFF"/>
                </a:solidFill>
                <a:effectLst/>
                <a:uLnTx/>
                <a:uFillTx/>
                <a:latin typeface="Arial"/>
                <a:ea typeface="+mn-ea"/>
                <a:cs typeface="Arial"/>
              </a:rPr>
              <a:t>What kind of accountant are you?</a:t>
            </a:r>
            <a:endParaRPr kumimoji="0" sz="6800" b="0" i="0" u="none" strike="noStrike" kern="1200" cap="none" spc="0" normalizeH="0" baseline="0" noProof="0" dirty="0">
              <a:ln>
                <a:noFill/>
              </a:ln>
              <a:solidFill>
                <a:prstClr val="white"/>
              </a:solidFill>
              <a:effectLst/>
              <a:uLnTx/>
              <a:uFillTx/>
              <a:latin typeface="Arial"/>
              <a:ea typeface="+mn-ea"/>
              <a:cs typeface="Arial"/>
            </a:endParaRPr>
          </a:p>
        </p:txBody>
      </p:sp>
      <p:pic>
        <p:nvPicPr>
          <p:cNvPr id="4" name="Picture 3" descr="A qr code with black squares&#10;&#10;AI-generated content may be incorrect.">
            <a:extLst>
              <a:ext uri="{FF2B5EF4-FFF2-40B4-BE49-F238E27FC236}">
                <a16:creationId xmlns:a16="http://schemas.microsoft.com/office/drawing/2014/main" id="{72FF61FE-9433-462E-9C62-42C4E449F3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0514" y="3834935"/>
            <a:ext cx="2146142" cy="2146142"/>
          </a:xfrm>
          <a:prstGeom prst="rect">
            <a:avLst/>
          </a:prstGeom>
        </p:spPr>
      </p:pic>
    </p:spTree>
    <p:extLst>
      <p:ext uri="{BB962C8B-B14F-4D97-AF65-F5344CB8AC3E}">
        <p14:creationId xmlns:p14="http://schemas.microsoft.com/office/powerpoint/2010/main" val="2432111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7999414" y="891776"/>
            <a:ext cx="3799040" cy="1821107"/>
          </a:xfrm>
        </p:spPr>
        <p:txBody>
          <a:bodyPr anchor="t" anchorCtr="0">
            <a:normAutofit fontScale="90000"/>
          </a:bodyPr>
          <a:lstStyle/>
          <a:p>
            <a:r>
              <a:rPr lang="en-US" dirty="0">
                <a:latin typeface="Arial" panose="020B0604020202020204" pitchFamily="34" charset="0"/>
                <a:ea typeface="Roboto"/>
                <a:cs typeface="Arial" panose="020B0604020202020204" pitchFamily="34" charset="0"/>
              </a:rPr>
              <a:t>Accountant or CPA – what's the difference?</a:t>
            </a:r>
          </a:p>
        </p:txBody>
      </p:sp>
      <p:pic>
        <p:nvPicPr>
          <p:cNvPr id="14" name="Picture Placeholder 13" descr="Adviser talking with client">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1" y="1"/>
            <a:ext cx="7465513" cy="6858000"/>
          </a:xfrm>
        </p:spPr>
      </p:pic>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7999414" y="2909530"/>
            <a:ext cx="3565524" cy="558800"/>
          </a:xfrm>
        </p:spPr>
        <p:txBody>
          <a:bodyPr>
            <a:normAutofit/>
          </a:bodyPr>
          <a:lstStyle/>
          <a:p>
            <a:r>
              <a:rPr lang="en-US" dirty="0">
                <a:latin typeface="Arial" panose="020B0604020202020204" pitchFamily="34" charset="0"/>
                <a:cs typeface="Arial" panose="020B0604020202020204" pitchFamily="34" charset="0"/>
              </a:rPr>
              <a:t>CPAs are Accountants who:</a:t>
            </a:r>
          </a:p>
        </p:txBody>
      </p:sp>
      <p:sp>
        <p:nvSpPr>
          <p:cNvPr id="4" name="TextBox 3">
            <a:extLst>
              <a:ext uri="{FF2B5EF4-FFF2-40B4-BE49-F238E27FC236}">
                <a16:creationId xmlns:a16="http://schemas.microsoft.com/office/drawing/2014/main" id="{AE88CA41-96BB-4AFC-9189-B6FF7D345F6A}"/>
              </a:ext>
            </a:extLst>
          </p:cNvPr>
          <p:cNvSpPr txBox="1"/>
          <p:nvPr/>
        </p:nvSpPr>
        <p:spPr>
          <a:xfrm>
            <a:off x="7708900" y="3429000"/>
            <a:ext cx="4178300" cy="2585323"/>
          </a:xfrm>
          <a:prstGeom prst="rect">
            <a:avLst/>
          </a:prstGeom>
          <a:noFill/>
        </p:spPr>
        <p:txBody>
          <a:bodyPr wrap="square" numCol="2"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Are certified – CPA stands for Certified Public Accountant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Earn more throughout their career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Garner more trust and respect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Experience greater job security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Can become even more specialized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Take on highly valued, consulting roles</a:t>
            </a:r>
          </a:p>
        </p:txBody>
      </p:sp>
    </p:spTree>
    <p:extLst>
      <p:ext uri="{BB962C8B-B14F-4D97-AF65-F5344CB8AC3E}">
        <p14:creationId xmlns:p14="http://schemas.microsoft.com/office/powerpoint/2010/main" val="1119210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F7B27-EE0B-4505-96B2-0A65EFAC322F}"/>
              </a:ext>
            </a:extLst>
          </p:cNvPr>
          <p:cNvSpPr>
            <a:spLocks noGrp="1"/>
          </p:cNvSpPr>
          <p:nvPr>
            <p:ph type="title"/>
          </p:nvPr>
        </p:nvSpPr>
        <p:spPr/>
        <p:txBody>
          <a:bodyPr/>
          <a:lstStyle/>
          <a:p>
            <a:r>
              <a:rPr lang="en-US" dirty="0">
                <a:latin typeface="Arial" panose="020B0604020202020204" pitchFamily="34" charset="0"/>
                <a:ea typeface="Roboto" panose="02000000000000000000" pitchFamily="2" charset="0"/>
                <a:cs typeface="Arial" panose="020B0604020202020204" pitchFamily="34" charset="0"/>
              </a:rPr>
              <a:t>What do you need to become a CPA?</a:t>
            </a:r>
          </a:p>
        </p:txBody>
      </p:sp>
      <p:pic>
        <p:nvPicPr>
          <p:cNvPr id="26" name="Picture 25">
            <a:extLst>
              <a:ext uri="{FF2B5EF4-FFF2-40B4-BE49-F238E27FC236}">
                <a16:creationId xmlns:a16="http://schemas.microsoft.com/office/drawing/2014/main" id="{500EDD60-514A-8FAD-0F7A-9F07993A78A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0" y="1844704"/>
            <a:ext cx="9144000" cy="2230395"/>
          </a:xfrm>
          <a:prstGeom prst="rect">
            <a:avLst/>
          </a:prstGeom>
        </p:spPr>
      </p:pic>
      <p:sp>
        <p:nvSpPr>
          <p:cNvPr id="28" name="TextBox 27">
            <a:extLst>
              <a:ext uri="{FF2B5EF4-FFF2-40B4-BE49-F238E27FC236}">
                <a16:creationId xmlns:a16="http://schemas.microsoft.com/office/drawing/2014/main" id="{11780F24-F647-4280-8249-B66DB6B7CF77}"/>
              </a:ext>
            </a:extLst>
          </p:cNvPr>
          <p:cNvSpPr txBox="1"/>
          <p:nvPr/>
        </p:nvSpPr>
        <p:spPr>
          <a:xfrm>
            <a:off x="1671363" y="5317004"/>
            <a:ext cx="868698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Certain states require a separate ethics assessment in addition to what is tested on the CPA Exam.</a:t>
            </a:r>
          </a:p>
        </p:txBody>
      </p:sp>
      <p:sp>
        <p:nvSpPr>
          <p:cNvPr id="29" name="Rectangle 28">
            <a:extLst>
              <a:ext uri="{FF2B5EF4-FFF2-40B4-BE49-F238E27FC236}">
                <a16:creationId xmlns:a16="http://schemas.microsoft.com/office/drawing/2014/main" id="{1A925B1D-2665-4CCB-24F8-3526B3CB8EEE}"/>
              </a:ext>
            </a:extLst>
          </p:cNvPr>
          <p:cNvSpPr/>
          <p:nvPr/>
        </p:nvSpPr>
        <p:spPr>
          <a:xfrm>
            <a:off x="1524000" y="4089062"/>
            <a:ext cx="7331894" cy="734425"/>
          </a:xfrm>
          <a:prstGeom prst="rect">
            <a:avLst/>
          </a:prstGeom>
          <a:solidFill>
            <a:srgbClr val="3B4A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3EE25A9B-96B4-2429-2C4C-21593BE4E0D3}"/>
              </a:ext>
            </a:extLst>
          </p:cNvPr>
          <p:cNvSpPr/>
          <p:nvPr/>
        </p:nvSpPr>
        <p:spPr>
          <a:xfrm>
            <a:off x="8832220" y="4089061"/>
            <a:ext cx="1835780" cy="734425"/>
          </a:xfrm>
          <a:prstGeom prst="rect">
            <a:avLst/>
          </a:prstGeom>
          <a:solidFill>
            <a:srgbClr val="7224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0C2984D6-0E25-5F37-6EE5-BD8212E6D482}"/>
              </a:ext>
            </a:extLst>
          </p:cNvPr>
          <p:cNvSpPr/>
          <p:nvPr/>
        </p:nvSpPr>
        <p:spPr>
          <a:xfrm>
            <a:off x="8855894" y="4263785"/>
            <a:ext cx="1812106"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CPA</a:t>
            </a:r>
            <a:endParaRPr kumimoji="0" lang="en-US" sz="1600" b="1"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02A1721C-D453-DDF7-E310-040F34F76B1A}"/>
              </a:ext>
            </a:extLst>
          </p:cNvPr>
          <p:cNvSpPr/>
          <p:nvPr/>
        </p:nvSpPr>
        <p:spPr>
          <a:xfrm>
            <a:off x="7024116" y="4263785"/>
            <a:ext cx="1812106"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Exam</a:t>
            </a:r>
            <a:endParaRPr kumimoji="0" lang="en-US" sz="1600" b="1"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84765F48-D69D-4177-E72A-FDF9A1FF14C9}"/>
              </a:ext>
            </a:extLst>
          </p:cNvPr>
          <p:cNvSpPr/>
          <p:nvPr/>
        </p:nvSpPr>
        <p:spPr>
          <a:xfrm>
            <a:off x="5190744" y="4263785"/>
            <a:ext cx="1812106"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Ethics*</a:t>
            </a:r>
            <a:endParaRPr kumimoji="0" lang="en-US" sz="1600" b="1"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DCAABF07-C388-D645-B513-D2E98E8F0603}"/>
              </a:ext>
            </a:extLst>
          </p:cNvPr>
          <p:cNvSpPr/>
          <p:nvPr/>
        </p:nvSpPr>
        <p:spPr>
          <a:xfrm>
            <a:off x="3334512" y="4263785"/>
            <a:ext cx="1812106"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Experience</a:t>
            </a:r>
            <a:endParaRPr kumimoji="0" lang="en-US" sz="1600" b="1"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6C0E20B6-3078-F627-4095-9B55BF34C2A9}"/>
              </a:ext>
            </a:extLst>
          </p:cNvPr>
          <p:cNvSpPr/>
          <p:nvPr/>
        </p:nvSpPr>
        <p:spPr>
          <a:xfrm>
            <a:off x="1545266" y="4263785"/>
            <a:ext cx="1812106"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Education</a:t>
            </a:r>
            <a:endParaRPr kumimoji="0" lang="en-US" sz="1600" b="1" i="0" u="none" strike="noStrike" kern="1200" cap="none" spc="0" normalizeH="0" baseline="0" noProof="0">
              <a:ln>
                <a:noFill/>
              </a:ln>
              <a:solidFill>
                <a:prstClr val="white"/>
              </a:solidFill>
              <a:effectLst/>
              <a:uLnTx/>
              <a:uFillTx/>
              <a:latin typeface="Calibri"/>
              <a:ea typeface="+mn-ea"/>
              <a:cs typeface="+mn-cs"/>
            </a:endParaRPr>
          </a:p>
        </p:txBody>
      </p:sp>
      <p:pic>
        <p:nvPicPr>
          <p:cNvPr id="36" name="Picture 35">
            <a:extLst>
              <a:ext uri="{FF2B5EF4-FFF2-40B4-BE49-F238E27FC236}">
                <a16:creationId xmlns:a16="http://schemas.microsoft.com/office/drawing/2014/main" id="{3F49C707-BDE1-C873-39F5-9DA9E5FDE0B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10659" y="1844707"/>
            <a:ext cx="1821563" cy="2233388"/>
          </a:xfrm>
          <a:prstGeom prst="rect">
            <a:avLst/>
          </a:prstGeom>
        </p:spPr>
      </p:pic>
      <p:sp>
        <p:nvSpPr>
          <p:cNvPr id="37" name="Rectangle 36">
            <a:extLst>
              <a:ext uri="{FF2B5EF4-FFF2-40B4-BE49-F238E27FC236}">
                <a16:creationId xmlns:a16="http://schemas.microsoft.com/office/drawing/2014/main" id="{A3880342-7CA8-2E60-AA53-BB1CE7451C2B}"/>
              </a:ext>
            </a:extLst>
          </p:cNvPr>
          <p:cNvSpPr/>
          <p:nvPr/>
        </p:nvSpPr>
        <p:spPr>
          <a:xfrm>
            <a:off x="6994062" y="1814362"/>
            <a:ext cx="1854770" cy="2269215"/>
          </a:xfrm>
          <a:prstGeom prst="rect">
            <a:avLst/>
          </a:prstGeom>
          <a:solidFill>
            <a:srgbClr val="485969">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8" name="Straight Connector 37">
            <a:extLst>
              <a:ext uri="{FF2B5EF4-FFF2-40B4-BE49-F238E27FC236}">
                <a16:creationId xmlns:a16="http://schemas.microsoft.com/office/drawing/2014/main" id="{118A80F9-E58B-8597-43E9-741FADCFD68B}"/>
              </a:ext>
            </a:extLst>
          </p:cNvPr>
          <p:cNvCxnSpPr/>
          <p:nvPr/>
        </p:nvCxnSpPr>
        <p:spPr>
          <a:xfrm>
            <a:off x="3338454" y="1814365"/>
            <a:ext cx="0" cy="3009121"/>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FF0595C0-DDE5-4E16-8C88-964A3D873226}"/>
              </a:ext>
            </a:extLst>
          </p:cNvPr>
          <p:cNvCxnSpPr>
            <a:endCxn id="29" idx="2"/>
          </p:cNvCxnSpPr>
          <p:nvPr/>
        </p:nvCxnSpPr>
        <p:spPr>
          <a:xfrm>
            <a:off x="5186174" y="1814363"/>
            <a:ext cx="3775" cy="3009122"/>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C5820539-E643-1415-2DF4-4D1C097735FB}"/>
              </a:ext>
            </a:extLst>
          </p:cNvPr>
          <p:cNvCxnSpPr/>
          <p:nvPr/>
        </p:nvCxnSpPr>
        <p:spPr>
          <a:xfrm>
            <a:off x="7002360" y="1814365"/>
            <a:ext cx="0" cy="3009121"/>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616BA52C-2CA6-9BE3-125B-5C13456AEBC5}"/>
              </a:ext>
            </a:extLst>
          </p:cNvPr>
          <p:cNvCxnSpPr/>
          <p:nvPr/>
        </p:nvCxnSpPr>
        <p:spPr>
          <a:xfrm>
            <a:off x="8831160" y="1814365"/>
            <a:ext cx="0" cy="3009121"/>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04EC1841-580F-DA90-C64D-EE1344E74F29}"/>
              </a:ext>
            </a:extLst>
          </p:cNvPr>
          <p:cNvCxnSpPr/>
          <p:nvPr/>
        </p:nvCxnSpPr>
        <p:spPr>
          <a:xfrm flipH="1">
            <a:off x="1524002" y="4078095"/>
            <a:ext cx="9144001" cy="10964"/>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43" name="Group 42">
            <a:extLst>
              <a:ext uri="{FF2B5EF4-FFF2-40B4-BE49-F238E27FC236}">
                <a16:creationId xmlns:a16="http://schemas.microsoft.com/office/drawing/2014/main" id="{0C47D6A8-7AF5-58A5-976E-6405BF31D3CA}"/>
              </a:ext>
            </a:extLst>
          </p:cNvPr>
          <p:cNvGrpSpPr/>
          <p:nvPr/>
        </p:nvGrpSpPr>
        <p:grpSpPr>
          <a:xfrm>
            <a:off x="2988157" y="2617038"/>
            <a:ext cx="706670" cy="706670"/>
            <a:chOff x="1457177" y="1106380"/>
            <a:chExt cx="706670" cy="706670"/>
          </a:xfrm>
          <a:solidFill>
            <a:srgbClr val="3B4A5A"/>
          </a:solidFill>
        </p:grpSpPr>
        <p:sp>
          <p:nvSpPr>
            <p:cNvPr id="44" name="Oval 43">
              <a:extLst>
                <a:ext uri="{FF2B5EF4-FFF2-40B4-BE49-F238E27FC236}">
                  <a16:creationId xmlns:a16="http://schemas.microsoft.com/office/drawing/2014/main" id="{8DDBCFA4-91D0-C4A2-5E32-FCDAB283D927}"/>
                </a:ext>
              </a:extLst>
            </p:cNvPr>
            <p:cNvSpPr/>
            <p:nvPr/>
          </p:nvSpPr>
          <p:spPr>
            <a:xfrm>
              <a:off x="1457177" y="1106380"/>
              <a:ext cx="706670" cy="706670"/>
            </a:xfrm>
            <a:prstGeom prst="ellipse">
              <a:avLst/>
            </a:prstGeom>
            <a:grp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Title 1">
              <a:extLst>
                <a:ext uri="{FF2B5EF4-FFF2-40B4-BE49-F238E27FC236}">
                  <a16:creationId xmlns:a16="http://schemas.microsoft.com/office/drawing/2014/main" id="{2DFBFC6D-F9FA-9B02-5A43-D5F1CA39651F}"/>
                </a:ext>
              </a:extLst>
            </p:cNvPr>
            <p:cNvSpPr txBox="1">
              <a:spLocks/>
            </p:cNvSpPr>
            <p:nvPr/>
          </p:nvSpPr>
          <p:spPr>
            <a:xfrm>
              <a:off x="1726968" y="1268007"/>
              <a:ext cx="240727" cy="296111"/>
            </a:xfrm>
            <a:prstGeom prst="rect">
              <a:avLst/>
            </a:prstGeom>
            <a:grpFill/>
            <a:effectLst/>
          </p:spPr>
          <p:txBody>
            <a:bodyPr vert="horz" lIns="0" tIns="0" rIns="0" bIns="0" rtlCol="0" anchor="t" anchorCtr="0">
              <a:noAutofit/>
            </a:bodyPr>
            <a:lstStyle>
              <a:lvl1pPr algn="l" defTabSz="457200" rtl="0" eaLnBrk="1" latinLnBrk="0" hangingPunct="1">
                <a:lnSpc>
                  <a:spcPct val="100000"/>
                </a:lnSpc>
                <a:spcBef>
                  <a:spcPct val="0"/>
                </a:spcBef>
                <a:buNone/>
                <a:defRPr sz="2200" kern="1200">
                  <a:solidFill>
                    <a:schemeClr val="bg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a:t>
              </a:r>
              <a:endParaRPr kumimoji="0" lang="en-US" sz="2200" b="0" i="0" u="none" strike="noStrike" kern="1200" cap="none" spc="0" normalizeH="0" baseline="0" noProof="0">
                <a:ln>
                  <a:noFill/>
                </a:ln>
                <a:solidFill>
                  <a:prstClr val="white"/>
                </a:solidFill>
                <a:effectLst/>
                <a:uLnTx/>
                <a:uFillTx/>
                <a:latin typeface="Calibri"/>
                <a:ea typeface="+mj-ea"/>
                <a:cs typeface="+mj-cs"/>
              </a:endParaRPr>
            </a:p>
          </p:txBody>
        </p:sp>
      </p:grpSp>
      <p:grpSp>
        <p:nvGrpSpPr>
          <p:cNvPr id="46" name="Group 45">
            <a:extLst>
              <a:ext uri="{FF2B5EF4-FFF2-40B4-BE49-F238E27FC236}">
                <a16:creationId xmlns:a16="http://schemas.microsoft.com/office/drawing/2014/main" id="{54757BF9-84C8-E463-5255-62F07ECC29A4}"/>
              </a:ext>
            </a:extLst>
          </p:cNvPr>
          <p:cNvGrpSpPr/>
          <p:nvPr/>
        </p:nvGrpSpPr>
        <p:grpSpPr>
          <a:xfrm>
            <a:off x="4823937" y="2617038"/>
            <a:ext cx="706670" cy="706670"/>
            <a:chOff x="3299937" y="1106380"/>
            <a:chExt cx="706670" cy="706670"/>
          </a:xfrm>
          <a:solidFill>
            <a:srgbClr val="3B4A5A"/>
          </a:solidFill>
        </p:grpSpPr>
        <p:sp>
          <p:nvSpPr>
            <p:cNvPr id="47" name="Oval 46">
              <a:extLst>
                <a:ext uri="{FF2B5EF4-FFF2-40B4-BE49-F238E27FC236}">
                  <a16:creationId xmlns:a16="http://schemas.microsoft.com/office/drawing/2014/main" id="{76724E11-0DEC-67B6-A341-789AEE183F85}"/>
                </a:ext>
              </a:extLst>
            </p:cNvPr>
            <p:cNvSpPr/>
            <p:nvPr/>
          </p:nvSpPr>
          <p:spPr>
            <a:xfrm>
              <a:off x="3299937" y="1106380"/>
              <a:ext cx="706670" cy="706670"/>
            </a:xfrm>
            <a:prstGeom prst="ellipse">
              <a:avLst/>
            </a:prstGeom>
            <a:grp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Title 1">
              <a:extLst>
                <a:ext uri="{FF2B5EF4-FFF2-40B4-BE49-F238E27FC236}">
                  <a16:creationId xmlns:a16="http://schemas.microsoft.com/office/drawing/2014/main" id="{3755D70F-ECD8-FEE6-DCF2-ECC66AF9E808}"/>
                </a:ext>
              </a:extLst>
            </p:cNvPr>
            <p:cNvSpPr txBox="1">
              <a:spLocks/>
            </p:cNvSpPr>
            <p:nvPr/>
          </p:nvSpPr>
          <p:spPr>
            <a:xfrm>
              <a:off x="3569728" y="1268007"/>
              <a:ext cx="240727" cy="296111"/>
            </a:xfrm>
            <a:prstGeom prst="rect">
              <a:avLst/>
            </a:prstGeom>
            <a:grpFill/>
            <a:effectLst/>
          </p:spPr>
          <p:txBody>
            <a:bodyPr vert="horz" lIns="0" tIns="0" rIns="0" bIns="0" rtlCol="0" anchor="t" anchorCtr="0">
              <a:noAutofit/>
            </a:bodyPr>
            <a:lstStyle>
              <a:lvl1pPr algn="l" defTabSz="457200" rtl="0" eaLnBrk="1" latinLnBrk="0" hangingPunct="1">
                <a:lnSpc>
                  <a:spcPct val="100000"/>
                </a:lnSpc>
                <a:spcBef>
                  <a:spcPct val="0"/>
                </a:spcBef>
                <a:buNone/>
                <a:defRPr sz="2200" kern="1200">
                  <a:solidFill>
                    <a:schemeClr val="bg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a:t>
              </a:r>
              <a:endParaRPr kumimoji="0" lang="en-US" sz="2200" b="0" i="0" u="none" strike="noStrike" kern="1200" cap="none" spc="0" normalizeH="0" baseline="0" noProof="0">
                <a:ln>
                  <a:noFill/>
                </a:ln>
                <a:solidFill>
                  <a:prstClr val="white"/>
                </a:solidFill>
                <a:effectLst/>
                <a:uLnTx/>
                <a:uFillTx/>
                <a:latin typeface="Calibri"/>
                <a:ea typeface="+mj-ea"/>
                <a:cs typeface="+mj-cs"/>
              </a:endParaRPr>
            </a:p>
          </p:txBody>
        </p:sp>
      </p:grpSp>
      <p:grpSp>
        <p:nvGrpSpPr>
          <p:cNvPr id="49" name="Group 48">
            <a:extLst>
              <a:ext uri="{FF2B5EF4-FFF2-40B4-BE49-F238E27FC236}">
                <a16:creationId xmlns:a16="http://schemas.microsoft.com/office/drawing/2014/main" id="{548A1A6E-965F-D927-3D2D-B5E2A7DFAEFC}"/>
              </a:ext>
            </a:extLst>
          </p:cNvPr>
          <p:cNvGrpSpPr/>
          <p:nvPr/>
        </p:nvGrpSpPr>
        <p:grpSpPr>
          <a:xfrm>
            <a:off x="6645757" y="2617038"/>
            <a:ext cx="706670" cy="706670"/>
            <a:chOff x="5121757" y="1106380"/>
            <a:chExt cx="706670" cy="706670"/>
          </a:xfrm>
        </p:grpSpPr>
        <p:sp>
          <p:nvSpPr>
            <p:cNvPr id="50" name="Oval 49">
              <a:extLst>
                <a:ext uri="{FF2B5EF4-FFF2-40B4-BE49-F238E27FC236}">
                  <a16:creationId xmlns:a16="http://schemas.microsoft.com/office/drawing/2014/main" id="{4B7959D7-1698-F744-112F-BFFFB0CA1744}"/>
                </a:ext>
              </a:extLst>
            </p:cNvPr>
            <p:cNvSpPr/>
            <p:nvPr/>
          </p:nvSpPr>
          <p:spPr>
            <a:xfrm>
              <a:off x="5121757" y="1106380"/>
              <a:ext cx="706670" cy="706670"/>
            </a:xfrm>
            <a:prstGeom prst="ellipse">
              <a:avLst/>
            </a:prstGeom>
            <a:solidFill>
              <a:srgbClr val="3B4A5A"/>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Title 1">
              <a:extLst>
                <a:ext uri="{FF2B5EF4-FFF2-40B4-BE49-F238E27FC236}">
                  <a16:creationId xmlns:a16="http://schemas.microsoft.com/office/drawing/2014/main" id="{B1AB0417-64A5-0533-5375-70A67B50645E}"/>
                </a:ext>
              </a:extLst>
            </p:cNvPr>
            <p:cNvSpPr txBox="1">
              <a:spLocks/>
            </p:cNvSpPr>
            <p:nvPr/>
          </p:nvSpPr>
          <p:spPr>
            <a:xfrm>
              <a:off x="5391548" y="1268007"/>
              <a:ext cx="240727" cy="296111"/>
            </a:xfrm>
            <a:prstGeom prst="rect">
              <a:avLst/>
            </a:prstGeom>
            <a:effectLst/>
          </p:spPr>
          <p:txBody>
            <a:bodyPr vert="horz" lIns="0" tIns="0" rIns="0" bIns="0" rtlCol="0" anchor="t" anchorCtr="0">
              <a:noAutofit/>
            </a:bodyPr>
            <a:lstStyle>
              <a:lvl1pPr algn="l" defTabSz="457200" rtl="0" eaLnBrk="1" latinLnBrk="0" hangingPunct="1">
                <a:lnSpc>
                  <a:spcPct val="100000"/>
                </a:lnSpc>
                <a:spcBef>
                  <a:spcPct val="0"/>
                </a:spcBef>
                <a:buNone/>
                <a:defRPr sz="2200" kern="1200">
                  <a:solidFill>
                    <a:schemeClr val="bg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a:t>
              </a:r>
              <a:endParaRPr kumimoji="0" lang="en-US" sz="2200" b="0" i="0" u="none" strike="noStrike" kern="1200" cap="none" spc="0" normalizeH="0" baseline="0" noProof="0">
                <a:ln>
                  <a:noFill/>
                </a:ln>
                <a:solidFill>
                  <a:prstClr val="white"/>
                </a:solidFill>
                <a:effectLst/>
                <a:uLnTx/>
                <a:uFillTx/>
                <a:latin typeface="Calibri"/>
                <a:ea typeface="+mj-ea"/>
                <a:cs typeface="+mj-cs"/>
              </a:endParaRPr>
            </a:p>
          </p:txBody>
        </p:sp>
      </p:grpSp>
      <p:grpSp>
        <p:nvGrpSpPr>
          <p:cNvPr id="52" name="Group 51">
            <a:extLst>
              <a:ext uri="{FF2B5EF4-FFF2-40B4-BE49-F238E27FC236}">
                <a16:creationId xmlns:a16="http://schemas.microsoft.com/office/drawing/2014/main" id="{95822531-BEF5-980E-02DB-782A525F5365}"/>
              </a:ext>
            </a:extLst>
          </p:cNvPr>
          <p:cNvGrpSpPr/>
          <p:nvPr/>
        </p:nvGrpSpPr>
        <p:grpSpPr>
          <a:xfrm>
            <a:off x="8495497" y="2617038"/>
            <a:ext cx="706670" cy="706670"/>
            <a:chOff x="6971497" y="1106380"/>
            <a:chExt cx="706670" cy="706670"/>
          </a:xfrm>
          <a:solidFill>
            <a:srgbClr val="3B4A5A"/>
          </a:solidFill>
        </p:grpSpPr>
        <p:sp>
          <p:nvSpPr>
            <p:cNvPr id="53" name="Oval 52">
              <a:extLst>
                <a:ext uri="{FF2B5EF4-FFF2-40B4-BE49-F238E27FC236}">
                  <a16:creationId xmlns:a16="http://schemas.microsoft.com/office/drawing/2014/main" id="{16F0D4F0-F062-6A7A-6BEC-19E3F4DE65AA}"/>
                </a:ext>
              </a:extLst>
            </p:cNvPr>
            <p:cNvSpPr/>
            <p:nvPr/>
          </p:nvSpPr>
          <p:spPr>
            <a:xfrm>
              <a:off x="6971497" y="1106380"/>
              <a:ext cx="706670" cy="706670"/>
            </a:xfrm>
            <a:prstGeom prst="ellipse">
              <a:avLst/>
            </a:prstGeom>
            <a:grp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Title 1">
              <a:extLst>
                <a:ext uri="{FF2B5EF4-FFF2-40B4-BE49-F238E27FC236}">
                  <a16:creationId xmlns:a16="http://schemas.microsoft.com/office/drawing/2014/main" id="{B6F68F3B-F6D1-3CD0-C0F7-519B6EEC79A0}"/>
                </a:ext>
              </a:extLst>
            </p:cNvPr>
            <p:cNvSpPr txBox="1">
              <a:spLocks/>
            </p:cNvSpPr>
            <p:nvPr/>
          </p:nvSpPr>
          <p:spPr>
            <a:xfrm>
              <a:off x="7241288" y="1268007"/>
              <a:ext cx="240727" cy="296111"/>
            </a:xfrm>
            <a:prstGeom prst="rect">
              <a:avLst/>
            </a:prstGeom>
            <a:grpFill/>
            <a:effectLst/>
          </p:spPr>
          <p:txBody>
            <a:bodyPr vert="horz" lIns="0" tIns="0" rIns="0" bIns="0" rtlCol="0" anchor="t" anchorCtr="0">
              <a:noAutofit/>
            </a:bodyPr>
            <a:lstStyle>
              <a:lvl1pPr algn="l" defTabSz="457200" rtl="0" eaLnBrk="1" latinLnBrk="0" hangingPunct="1">
                <a:lnSpc>
                  <a:spcPct val="100000"/>
                </a:lnSpc>
                <a:spcBef>
                  <a:spcPct val="0"/>
                </a:spcBef>
                <a:buNone/>
                <a:defRPr sz="2200" kern="1200">
                  <a:solidFill>
                    <a:schemeClr val="bg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a:t>
              </a:r>
              <a:endParaRPr kumimoji="0" lang="en-US" sz="2200" b="0" i="0" u="none" strike="noStrike" kern="1200" cap="none" spc="0" normalizeH="0" baseline="0" noProof="0">
                <a:ln>
                  <a:noFill/>
                </a:ln>
                <a:solidFill>
                  <a:prstClr val="white"/>
                </a:solidFill>
                <a:effectLst/>
                <a:uLnTx/>
                <a:uFillTx/>
                <a:latin typeface="Calibri"/>
                <a:ea typeface="+mj-ea"/>
                <a:cs typeface="+mj-cs"/>
              </a:endParaRPr>
            </a:p>
          </p:txBody>
        </p:sp>
      </p:grpSp>
    </p:spTree>
    <p:extLst>
      <p:ext uri="{BB962C8B-B14F-4D97-AF65-F5344CB8AC3E}">
        <p14:creationId xmlns:p14="http://schemas.microsoft.com/office/powerpoint/2010/main" val="134893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descr="A person drawing on a white board">
            <a:extLst>
              <a:ext uri="{FF2B5EF4-FFF2-40B4-BE49-F238E27FC236}">
                <a16:creationId xmlns:a16="http://schemas.microsoft.com/office/drawing/2014/main" id="{2B3C4F95-A0FA-45D9-BF43-1C398F65B89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a:stretch/>
        </p:blipFill>
        <p:spPr>
          <a:xfrm>
            <a:off x="20" y="1"/>
            <a:ext cx="3049180" cy="3777175"/>
          </a:xfrm>
          <a:custGeom>
            <a:avLst/>
            <a:gdLst/>
            <a:ahLst/>
            <a:cxnLst/>
            <a:rect l="l" t="t" r="r" b="b"/>
            <a:pathLst>
              <a:path w="3049200" h="3777175">
                <a:moveTo>
                  <a:pt x="0" y="0"/>
                </a:moveTo>
                <a:lnTo>
                  <a:pt x="3049200" y="0"/>
                </a:lnTo>
                <a:lnTo>
                  <a:pt x="3049200" y="3777175"/>
                </a:lnTo>
                <a:lnTo>
                  <a:pt x="0" y="3777175"/>
                </a:lnTo>
                <a:close/>
              </a:path>
            </a:pathLst>
          </a:custGeom>
        </p:spPr>
      </p:pic>
      <p:pic>
        <p:nvPicPr>
          <p:cNvPr id="25" name="Picture Placeholder 24" descr="Digital Graph Screen">
            <a:extLst>
              <a:ext uri="{FF2B5EF4-FFF2-40B4-BE49-F238E27FC236}">
                <a16:creationId xmlns:a16="http://schemas.microsoft.com/office/drawing/2014/main" id="{B7353C46-ACC1-4078-85C2-26B57B0E58B7}"/>
              </a:ext>
            </a:extLst>
          </p:cNvPr>
          <p:cNvPicPr>
            <a:picLocks noGrp="1" noChangeAspect="1"/>
          </p:cNvPicPr>
          <p:nvPr>
            <p:ph type="pic" sz="quarter" idx="16"/>
          </p:nvPr>
        </p:nvPicPr>
        <p:blipFill rotWithShape="1">
          <a:blip r:embed="rId4" cstate="screen">
            <a:extLst>
              <a:ext uri="{28A0092B-C50C-407E-A947-70E740481C1C}">
                <a14:useLocalDpi xmlns:a14="http://schemas.microsoft.com/office/drawing/2010/main"/>
              </a:ext>
            </a:extLst>
          </a:blip>
          <a:srcRect/>
          <a:stretch/>
        </p:blipFill>
        <p:spPr>
          <a:xfrm>
            <a:off x="3046800" y="1"/>
            <a:ext cx="3049200" cy="3777175"/>
          </a:xfrm>
          <a:custGeom>
            <a:avLst/>
            <a:gdLst/>
            <a:ahLst/>
            <a:cxnLst/>
            <a:rect l="l" t="t" r="r" b="b"/>
            <a:pathLst>
              <a:path w="3049200" h="3777175">
                <a:moveTo>
                  <a:pt x="0" y="0"/>
                </a:moveTo>
                <a:lnTo>
                  <a:pt x="3049200" y="0"/>
                </a:lnTo>
                <a:lnTo>
                  <a:pt x="3049200" y="3777175"/>
                </a:lnTo>
                <a:lnTo>
                  <a:pt x="0" y="3777175"/>
                </a:lnTo>
                <a:close/>
              </a:path>
            </a:pathLst>
          </a:custGeom>
        </p:spPr>
      </p:pic>
      <p:pic>
        <p:nvPicPr>
          <p:cNvPr id="18" name="Picture Placeholder 17" descr="Group of students working in library">
            <a:extLst>
              <a:ext uri="{FF2B5EF4-FFF2-40B4-BE49-F238E27FC236}">
                <a16:creationId xmlns:a16="http://schemas.microsoft.com/office/drawing/2014/main" id="{E2536017-F539-430C-A901-70AB81CA612A}"/>
              </a:ext>
            </a:extLst>
          </p:cNvPr>
          <p:cNvPicPr>
            <a:picLocks noGrp="1" noChangeAspect="1"/>
          </p:cNvPicPr>
          <p:nvPr>
            <p:ph type="pic" sz="quarter" idx="13"/>
          </p:nvPr>
        </p:nvPicPr>
        <p:blipFill rotWithShape="1">
          <a:blip r:embed="rId5" cstate="screen">
            <a:extLst>
              <a:ext uri="{28A0092B-C50C-407E-A947-70E740481C1C}">
                <a14:useLocalDpi xmlns:a14="http://schemas.microsoft.com/office/drawing/2010/main"/>
              </a:ext>
            </a:extLst>
          </a:blip>
          <a:srcRect/>
          <a:stretch/>
        </p:blipFill>
        <p:spPr>
          <a:xfrm>
            <a:off x="6093600" y="1"/>
            <a:ext cx="3049200" cy="3777175"/>
          </a:xfrm>
          <a:custGeom>
            <a:avLst/>
            <a:gdLst/>
            <a:ahLst/>
            <a:cxnLst/>
            <a:rect l="l" t="t" r="r" b="b"/>
            <a:pathLst>
              <a:path w="3049200" h="3777175">
                <a:moveTo>
                  <a:pt x="0" y="0"/>
                </a:moveTo>
                <a:lnTo>
                  <a:pt x="3049200" y="0"/>
                </a:lnTo>
                <a:lnTo>
                  <a:pt x="3049200" y="3777175"/>
                </a:lnTo>
                <a:lnTo>
                  <a:pt x="0" y="3777175"/>
                </a:lnTo>
                <a:close/>
              </a:path>
            </a:pathLst>
          </a:custGeom>
        </p:spPr>
      </p:pic>
      <p:pic>
        <p:nvPicPr>
          <p:cNvPr id="20" name="Picture Placeholder 19" descr="Data Points Digital background">
            <a:extLst>
              <a:ext uri="{FF2B5EF4-FFF2-40B4-BE49-F238E27FC236}">
                <a16:creationId xmlns:a16="http://schemas.microsoft.com/office/drawing/2014/main" id="{528A7D8D-1AB5-46C4-93FA-D92C2FD51692}"/>
              </a:ext>
            </a:extLst>
          </p:cNvPr>
          <p:cNvPicPr>
            <a:picLocks noGrp="1" noChangeAspect="1"/>
          </p:cNvPicPr>
          <p:nvPr>
            <p:ph type="pic" sz="quarter" idx="14"/>
          </p:nvPr>
        </p:nvPicPr>
        <p:blipFill rotWithShape="1">
          <a:blip r:embed="rId6" cstate="screen">
            <a:extLst>
              <a:ext uri="{28A0092B-C50C-407E-A947-70E740481C1C}">
                <a14:useLocalDpi xmlns:a14="http://schemas.microsoft.com/office/drawing/2010/main"/>
              </a:ext>
            </a:extLst>
          </a:blip>
          <a:srcRect/>
          <a:stretch/>
        </p:blipFill>
        <p:spPr>
          <a:xfrm>
            <a:off x="9142800" y="1"/>
            <a:ext cx="3049200" cy="3777175"/>
          </a:xfrm>
          <a:custGeom>
            <a:avLst/>
            <a:gdLst/>
            <a:ahLst/>
            <a:cxnLst/>
            <a:rect l="l" t="t" r="r" b="b"/>
            <a:pathLst>
              <a:path w="3049200" h="3777175">
                <a:moveTo>
                  <a:pt x="0" y="0"/>
                </a:moveTo>
                <a:lnTo>
                  <a:pt x="3049200" y="0"/>
                </a:lnTo>
                <a:lnTo>
                  <a:pt x="3049200" y="3777175"/>
                </a:lnTo>
                <a:lnTo>
                  <a:pt x="0" y="3777175"/>
                </a:lnTo>
                <a:close/>
              </a:path>
            </a:pathLst>
          </a:custGeom>
        </p:spPr>
      </p:pic>
      <p:sp>
        <p:nvSpPr>
          <p:cNvPr id="11" name="Title 10">
            <a:extLst>
              <a:ext uri="{FF2B5EF4-FFF2-40B4-BE49-F238E27FC236}">
                <a16:creationId xmlns:a16="http://schemas.microsoft.com/office/drawing/2014/main" id="{23418ADF-358F-4647-A511-FCFFEDA83429}"/>
              </a:ext>
            </a:extLst>
          </p:cNvPr>
          <p:cNvSpPr>
            <a:spLocks noGrp="1"/>
          </p:cNvSpPr>
          <p:nvPr>
            <p:ph type="title"/>
          </p:nvPr>
        </p:nvSpPr>
        <p:spPr>
          <a:xfrm>
            <a:off x="319273" y="4145130"/>
            <a:ext cx="4500562" cy="1562959"/>
          </a:xfrm>
        </p:spPr>
        <p:txBody>
          <a:bodyPr vert="horz" wrap="square" lIns="0" tIns="0" rIns="0" bIns="0" rtlCol="0" anchor="t" anchorCtr="0">
            <a:normAutofit fontScale="90000"/>
          </a:bodyPr>
          <a:lstStyle/>
          <a:p>
            <a:pPr>
              <a:lnSpc>
                <a:spcPct val="100000"/>
              </a:lnSpc>
            </a:pPr>
            <a:r>
              <a:rPr lang="en-US" kern="1200" dirty="0">
                <a:solidFill>
                  <a:schemeClr val="tx1"/>
                </a:solidFill>
                <a:latin typeface="Arial" panose="020B0604020202020204" pitchFamily="34" charset="0"/>
                <a:ea typeface="Roboto" panose="02000000000000000000" pitchFamily="2" charset="0"/>
                <a:cs typeface="Arial" panose="020B0604020202020204" pitchFamily="34" charset="0"/>
              </a:rPr>
              <a:t>Could the CPA license be right for you?</a:t>
            </a:r>
          </a:p>
        </p:txBody>
      </p:sp>
      <p:sp>
        <p:nvSpPr>
          <p:cNvPr id="12" name="Content Placeholder 11">
            <a:extLst>
              <a:ext uri="{FF2B5EF4-FFF2-40B4-BE49-F238E27FC236}">
                <a16:creationId xmlns:a16="http://schemas.microsoft.com/office/drawing/2014/main" id="{E5127060-CDBF-435F-9009-A5451CCE305D}"/>
              </a:ext>
            </a:extLst>
          </p:cNvPr>
          <p:cNvSpPr>
            <a:spLocks noGrp="1"/>
          </p:cNvSpPr>
          <p:nvPr>
            <p:ph sz="quarter" idx="15"/>
          </p:nvPr>
        </p:nvSpPr>
        <p:spPr>
          <a:xfrm>
            <a:off x="5292725" y="4752905"/>
            <a:ext cx="6657975" cy="1562959"/>
          </a:xfrm>
          <a:noFill/>
        </p:spPr>
        <p:txBody>
          <a:bodyPr vert="horz" wrap="square" lIns="0" tIns="0" rIns="0" bIns="0" numCol="2" spcCol="182880" rtlCol="0" anchor="t">
            <a:noAutofit/>
          </a:bodyPr>
          <a:lstStyle/>
          <a:p>
            <a:r>
              <a:rPr lang="en-US" sz="1600" dirty="0">
                <a:solidFill>
                  <a:srgbClr val="FFFFFF"/>
                </a:solidFill>
                <a:latin typeface="Arial" panose="020B0604020202020204" pitchFamily="34" charset="0"/>
                <a:cs typeface="Arial" panose="020B0604020202020204" pitchFamily="34" charset="0"/>
              </a:rPr>
              <a:t>Want flexibility in your career</a:t>
            </a:r>
          </a:p>
          <a:p>
            <a:r>
              <a:rPr lang="en-US" sz="1600" dirty="0">
                <a:solidFill>
                  <a:srgbClr val="FFFFFF"/>
                </a:solidFill>
                <a:latin typeface="Arial" panose="020B0604020202020204" pitchFamily="34" charset="0"/>
                <a:cs typeface="Arial" panose="020B0604020202020204" pitchFamily="34" charset="0"/>
              </a:rPr>
              <a:t>Like puzzles</a:t>
            </a:r>
          </a:p>
          <a:p>
            <a:r>
              <a:rPr lang="en-US" sz="1600" dirty="0">
                <a:solidFill>
                  <a:srgbClr val="FFFFFF"/>
                </a:solidFill>
                <a:latin typeface="Arial" panose="020B0604020202020204" pitchFamily="34" charset="0"/>
                <a:cs typeface="Arial" panose="020B0604020202020204" pitchFamily="34" charset="0"/>
              </a:rPr>
              <a:t>Like technology</a:t>
            </a:r>
          </a:p>
          <a:p>
            <a:r>
              <a:rPr lang="en-US" sz="1600" dirty="0">
                <a:solidFill>
                  <a:srgbClr val="FFFFFF"/>
                </a:solidFill>
                <a:latin typeface="Arial" panose="020B0604020202020204" pitchFamily="34" charset="0"/>
                <a:cs typeface="Arial" panose="020B0604020202020204" pitchFamily="34" charset="0"/>
              </a:rPr>
              <a:t>Like working in teams</a:t>
            </a:r>
          </a:p>
          <a:p>
            <a:r>
              <a:rPr lang="en-US" sz="1600" dirty="0">
                <a:solidFill>
                  <a:srgbClr val="FFFFFF"/>
                </a:solidFill>
                <a:latin typeface="Arial" panose="020B0604020202020204" pitchFamily="34" charset="0"/>
                <a:cs typeface="Arial" panose="020B0604020202020204" pitchFamily="34" charset="0"/>
              </a:rPr>
              <a:t>Like helping people</a:t>
            </a:r>
          </a:p>
          <a:p>
            <a:r>
              <a:rPr lang="en-US" sz="1600" dirty="0">
                <a:solidFill>
                  <a:srgbClr val="FFFFFF"/>
                </a:solidFill>
                <a:latin typeface="Arial" panose="020B0604020202020204" pitchFamily="34" charset="0"/>
                <a:cs typeface="Arial" panose="020B0604020202020204" pitchFamily="34" charset="0"/>
              </a:rPr>
              <a:t>Like detective work</a:t>
            </a:r>
          </a:p>
          <a:p>
            <a:r>
              <a:rPr lang="en-US" sz="1600" dirty="0">
                <a:solidFill>
                  <a:srgbClr val="FFFFFF"/>
                </a:solidFill>
                <a:latin typeface="Arial" panose="020B0604020202020204" pitchFamily="34" charset="0"/>
                <a:cs typeface="Arial" panose="020B0604020202020204" pitchFamily="34" charset="0"/>
              </a:rPr>
              <a:t>Want to learn the language of business</a:t>
            </a:r>
          </a:p>
        </p:txBody>
      </p:sp>
      <p:sp>
        <p:nvSpPr>
          <p:cNvPr id="2" name="Text Placeholder 8">
            <a:extLst>
              <a:ext uri="{FF2B5EF4-FFF2-40B4-BE49-F238E27FC236}">
                <a16:creationId xmlns:a16="http://schemas.microsoft.com/office/drawing/2014/main" id="{8C333A24-A6A7-FE1A-945D-C2FEAF9C5BF4}"/>
              </a:ext>
            </a:extLst>
          </p:cNvPr>
          <p:cNvSpPr txBox="1">
            <a:spLocks/>
          </p:cNvSpPr>
          <p:nvPr/>
        </p:nvSpPr>
        <p:spPr>
          <a:xfrm>
            <a:off x="5139108" y="4107092"/>
            <a:ext cx="5437186" cy="535354"/>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8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alpha val="60000"/>
                  </a:prstClr>
                </a:solidFill>
                <a:effectLst/>
                <a:uLnTx/>
                <a:uFillTx/>
                <a:latin typeface="Arial" panose="020B0604020202020204" pitchFamily="34" charset="0"/>
                <a:ea typeface="+mn-ea"/>
                <a:cs typeface="Arial" panose="020B0604020202020204" pitchFamily="34" charset="0"/>
              </a:rPr>
              <a:t>RAISE YOUR HAND IF  YOU…</a:t>
            </a:r>
          </a:p>
        </p:txBody>
      </p:sp>
    </p:spTree>
    <p:extLst>
      <p:ext uri="{BB962C8B-B14F-4D97-AF65-F5344CB8AC3E}">
        <p14:creationId xmlns:p14="http://schemas.microsoft.com/office/powerpoint/2010/main" val="24607175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B6845-2B57-D3C3-088F-20CB6167E939}"/>
              </a:ext>
            </a:extLst>
          </p:cNvPr>
          <p:cNvSpPr>
            <a:spLocks noGrp="1"/>
          </p:cNvSpPr>
          <p:nvPr>
            <p:ph type="ctrTitle"/>
          </p:nvPr>
        </p:nvSpPr>
        <p:spPr>
          <a:xfrm>
            <a:off x="492688" y="299028"/>
            <a:ext cx="3565524" cy="1348560"/>
          </a:xfrm>
        </p:spPr>
        <p:txBody>
          <a:bodyPr vert="horz" wrap="square" lIns="0" tIns="0" rIns="0" bIns="0" rtlCol="0" anchor="b" anchorCtr="0">
            <a:normAutofit fontScale="90000"/>
          </a:bodyPr>
          <a:lstStyle/>
          <a:p>
            <a:pPr>
              <a:lnSpc>
                <a:spcPct val="100000"/>
              </a:lnSpc>
            </a:pPr>
            <a:r>
              <a:rPr lang="en-US" kern="1200" dirty="0">
                <a:solidFill>
                  <a:schemeClr val="tx1"/>
                </a:solidFill>
                <a:latin typeface="Arial" panose="020B0604020202020204" pitchFamily="34" charset="0"/>
                <a:ea typeface="Roboto" panose="02000000000000000000" pitchFamily="2" charset="0"/>
                <a:cs typeface="Arial" panose="020B0604020202020204" pitchFamily="34" charset="0"/>
              </a:rPr>
              <a:t>Join! </a:t>
            </a:r>
            <a:br>
              <a:rPr lang="en-US" dirty="0">
                <a:latin typeface="Arial" panose="020B0604020202020204" pitchFamily="34" charset="0"/>
                <a:ea typeface="Roboto" panose="02000000000000000000" pitchFamily="2" charset="0"/>
                <a:cs typeface="Arial" panose="020B0604020202020204" pitchFamily="34" charset="0"/>
              </a:rPr>
            </a:br>
            <a:r>
              <a:rPr lang="en-US" sz="2200" kern="1200" dirty="0">
                <a:solidFill>
                  <a:schemeClr val="tx1"/>
                </a:solidFill>
                <a:latin typeface="Arial" panose="020B0604020202020204" pitchFamily="34" charset="0"/>
                <a:ea typeface="Roboto" panose="02000000000000000000" pitchFamily="2" charset="0"/>
                <a:cs typeface="Arial" panose="020B0604020202020204" pitchFamily="34" charset="0"/>
              </a:rPr>
              <a:t>TXCPA offer</a:t>
            </a:r>
            <a:r>
              <a:rPr lang="en-US" sz="2200" dirty="0">
                <a:latin typeface="Arial" panose="020B0604020202020204" pitchFamily="34" charset="0"/>
                <a:ea typeface="Roboto" panose="02000000000000000000" pitchFamily="2" charset="0"/>
                <a:cs typeface="Arial" panose="020B0604020202020204" pitchFamily="34" charset="0"/>
              </a:rPr>
              <a:t>s</a:t>
            </a:r>
            <a:r>
              <a:rPr lang="en-US" sz="2200" kern="1200" dirty="0">
                <a:solidFill>
                  <a:schemeClr val="tx1"/>
                </a:solidFill>
                <a:latin typeface="Arial" panose="020B0604020202020204" pitchFamily="34" charset="0"/>
                <a:ea typeface="Roboto" panose="02000000000000000000" pitchFamily="2" charset="0"/>
                <a:cs typeface="Arial" panose="020B0604020202020204" pitchFamily="34" charset="0"/>
              </a:rPr>
              <a:t> FREE student membership!</a:t>
            </a:r>
          </a:p>
        </p:txBody>
      </p:sp>
      <p:pic>
        <p:nvPicPr>
          <p:cNvPr id="4" name="Picture 3" descr="A qr code on a white background&#10;&#10;Description automatically generated">
            <a:extLst>
              <a:ext uri="{FF2B5EF4-FFF2-40B4-BE49-F238E27FC236}">
                <a16:creationId xmlns:a16="http://schemas.microsoft.com/office/drawing/2014/main" id="{B5DC3F7D-06C4-61D1-4C9E-E17E3C8477AA}"/>
              </a:ext>
            </a:extLst>
          </p:cNvPr>
          <p:cNvPicPr>
            <a:picLocks noChangeAspect="1"/>
          </p:cNvPicPr>
          <p:nvPr/>
        </p:nvPicPr>
        <p:blipFill>
          <a:blip r:embed="rId3">
            <a:extLst>
              <a:ext uri="{28A0092B-C50C-407E-A947-70E740481C1C}">
                <a14:useLocalDpi xmlns:a14="http://schemas.microsoft.com/office/drawing/2010/main" val="0"/>
              </a:ext>
            </a:extLst>
          </a:blip>
          <a:srcRect l="7480" t="8287" r="8367" b="8051"/>
          <a:stretch/>
        </p:blipFill>
        <p:spPr>
          <a:xfrm>
            <a:off x="492688" y="2104876"/>
            <a:ext cx="2141952" cy="2129426"/>
          </a:xfrm>
          <a:prstGeom prst="rect">
            <a:avLst/>
          </a:prstGeom>
        </p:spPr>
      </p:pic>
      <p:pic>
        <p:nvPicPr>
          <p:cNvPr id="9" name="Picture 8" descr="Group of smiling young people standing on lawn outside brick building, wearing backpacks and tote bag, holding cellphones">
            <a:extLst>
              <a:ext uri="{FF2B5EF4-FFF2-40B4-BE49-F238E27FC236}">
                <a16:creationId xmlns:a16="http://schemas.microsoft.com/office/drawing/2014/main" id="{9EDB12FB-2A40-F7BD-08CB-B7BF583D52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5229" y="973308"/>
            <a:ext cx="8216771" cy="4622104"/>
          </a:xfrm>
          <a:prstGeom prst="rect">
            <a:avLst/>
          </a:prstGeom>
        </p:spPr>
      </p:pic>
      <p:sp>
        <p:nvSpPr>
          <p:cNvPr id="3" name="Title 1">
            <a:extLst>
              <a:ext uri="{FF2B5EF4-FFF2-40B4-BE49-F238E27FC236}">
                <a16:creationId xmlns:a16="http://schemas.microsoft.com/office/drawing/2014/main" id="{A5A5FDD6-42CF-58D5-CC3C-D350E8C61D52}"/>
              </a:ext>
            </a:extLst>
          </p:cNvPr>
          <p:cNvSpPr txBox="1">
            <a:spLocks/>
          </p:cNvSpPr>
          <p:nvPr/>
        </p:nvSpPr>
        <p:spPr>
          <a:xfrm>
            <a:off x="363888" y="4648279"/>
            <a:ext cx="3188516" cy="2019558"/>
          </a:xfrm>
          <a:prstGeom prst="rect">
            <a:avLst/>
          </a:prstGeom>
        </p:spPr>
        <p:txBody>
          <a:bodyPr vert="horz" wrap="square" lIns="0" tIns="0" rIns="0" bIns="0" rtlCol="0" anchor="b" anchorCtr="0">
            <a:normAutofit fontScale="67500" lnSpcReduction="20000"/>
          </a:bodyPr>
          <a:lst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a:lstStyle>
          <a:p>
            <a:pPr>
              <a:lnSpc>
                <a:spcPct val="100000"/>
              </a:lnSpc>
            </a:pPr>
            <a:r>
              <a:rPr lang="en-US" sz="2200" dirty="0">
                <a:latin typeface="Arial" panose="020B0604020202020204" pitchFamily="34" charset="0"/>
                <a:ea typeface="Roboto" panose="02000000000000000000" pitchFamily="2" charset="0"/>
                <a:cs typeface="Arial" panose="020B0604020202020204" pitchFamily="34" charset="0"/>
              </a:rPr>
              <a:t>Connections with 28,000 members across Texas</a:t>
            </a:r>
          </a:p>
          <a:p>
            <a:pPr>
              <a:lnSpc>
                <a:spcPct val="100000"/>
              </a:lnSpc>
            </a:pPr>
            <a:endParaRPr lang="en-US" sz="2200" dirty="0">
              <a:latin typeface="Arial" panose="020B0604020202020204" pitchFamily="34" charset="0"/>
              <a:ea typeface="Roboto" panose="02000000000000000000" pitchFamily="2" charset="0"/>
              <a:cs typeface="Arial" panose="020B0604020202020204" pitchFamily="34" charset="0"/>
            </a:endParaRPr>
          </a:p>
          <a:p>
            <a:pPr>
              <a:lnSpc>
                <a:spcPct val="100000"/>
              </a:lnSpc>
            </a:pPr>
            <a:r>
              <a:rPr lang="en-US" sz="2200" dirty="0">
                <a:latin typeface="Arial" panose="020B0604020202020204" pitchFamily="34" charset="0"/>
                <a:ea typeface="Roboto" panose="02000000000000000000" pitchFamily="2" charset="0"/>
                <a:cs typeface="Arial" panose="020B0604020202020204" pitchFamily="34" charset="0"/>
              </a:rPr>
              <a:t>Scholarship opportunities</a:t>
            </a:r>
          </a:p>
          <a:p>
            <a:pPr>
              <a:lnSpc>
                <a:spcPct val="100000"/>
              </a:lnSpc>
            </a:pPr>
            <a:endParaRPr lang="en-US" sz="2200" dirty="0">
              <a:latin typeface="Arial" panose="020B0604020202020204" pitchFamily="34" charset="0"/>
              <a:ea typeface="Roboto" panose="02000000000000000000" pitchFamily="2" charset="0"/>
              <a:cs typeface="Arial" panose="020B0604020202020204" pitchFamily="34" charset="0"/>
            </a:endParaRPr>
          </a:p>
          <a:p>
            <a:pPr>
              <a:lnSpc>
                <a:spcPct val="100000"/>
              </a:lnSpc>
            </a:pPr>
            <a:r>
              <a:rPr lang="en-US" sz="2200" dirty="0">
                <a:latin typeface="Arial" panose="020B0604020202020204" pitchFamily="34" charset="0"/>
                <a:ea typeface="Roboto" panose="02000000000000000000" pitchFamily="2" charset="0"/>
                <a:cs typeface="Arial" panose="020B0604020202020204" pitchFamily="34" charset="0"/>
              </a:rPr>
              <a:t>The latest updates on the profession</a:t>
            </a:r>
          </a:p>
          <a:p>
            <a:pPr>
              <a:lnSpc>
                <a:spcPct val="100000"/>
              </a:lnSpc>
            </a:pPr>
            <a:endParaRPr lang="en-US" sz="2200" dirty="0">
              <a:latin typeface="Arial" panose="020B0604020202020204" pitchFamily="34" charset="0"/>
              <a:ea typeface="Roboto" panose="02000000000000000000" pitchFamily="2" charset="0"/>
              <a:cs typeface="Arial" panose="020B0604020202020204" pitchFamily="34" charset="0"/>
            </a:endParaRPr>
          </a:p>
          <a:p>
            <a:pPr>
              <a:lnSpc>
                <a:spcPct val="100000"/>
              </a:lnSpc>
            </a:pPr>
            <a:r>
              <a:rPr lang="en-US" sz="2200" dirty="0">
                <a:latin typeface="Arial" panose="020B0604020202020204" pitchFamily="34" charset="0"/>
                <a:ea typeface="Roboto" panose="02000000000000000000" pitchFamily="2" charset="0"/>
                <a:cs typeface="Arial" panose="020B0604020202020204" pitchFamily="34" charset="0"/>
              </a:rPr>
              <a:t>Mock CPA Exam events</a:t>
            </a:r>
          </a:p>
          <a:p>
            <a:pPr>
              <a:lnSpc>
                <a:spcPct val="100000"/>
              </a:lnSpc>
            </a:pPr>
            <a:endParaRPr lang="en-US" sz="2200" dirty="0">
              <a:latin typeface="Arial" panose="020B0604020202020204" pitchFamily="34" charset="0"/>
              <a:ea typeface="Roboto" panose="02000000000000000000" pitchFamily="2" charset="0"/>
              <a:cs typeface="Arial" panose="020B0604020202020204" pitchFamily="34" charset="0"/>
            </a:endParaRPr>
          </a:p>
          <a:p>
            <a:pPr>
              <a:lnSpc>
                <a:spcPct val="100000"/>
              </a:lnSpc>
            </a:pPr>
            <a:r>
              <a:rPr lang="en-US" sz="2200" dirty="0">
                <a:latin typeface="Arial" panose="020B0604020202020204" pitchFamily="34" charset="0"/>
                <a:ea typeface="Roboto" panose="02000000000000000000" pitchFamily="2" charset="0"/>
                <a:cs typeface="Arial" panose="020B0604020202020204" pitchFamily="34" charset="0"/>
              </a:rPr>
              <a:t>And more!</a:t>
            </a:r>
          </a:p>
          <a:p>
            <a:pPr>
              <a:lnSpc>
                <a:spcPct val="100000"/>
              </a:lnSpc>
            </a:pPr>
            <a:endParaRPr lang="en-US" sz="2200" dirty="0">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670260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erson's face&#10;&#10;AI-generated content may be incorrect.">
            <a:extLst>
              <a:ext uri="{FF2B5EF4-FFF2-40B4-BE49-F238E27FC236}">
                <a16:creationId xmlns:a16="http://schemas.microsoft.com/office/drawing/2014/main" id="{6BADEA45-9E27-B1E3-0382-359A727331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647"/>
            <a:ext cx="12192000" cy="4064000"/>
          </a:xfrm>
          <a:prstGeom prst="rect">
            <a:avLst/>
          </a:prstGeom>
        </p:spPr>
      </p:pic>
      <p:pic>
        <p:nvPicPr>
          <p:cNvPr id="6" name="Picture 5" descr="A blue and white sign with white text&#10;&#10;AI-generated content may be incorrect.">
            <a:extLst>
              <a:ext uri="{FF2B5EF4-FFF2-40B4-BE49-F238E27FC236}">
                <a16:creationId xmlns:a16="http://schemas.microsoft.com/office/drawing/2014/main" id="{3BBE1D35-1B83-D811-80F5-1E9F43624104}"/>
              </a:ext>
            </a:extLst>
          </p:cNvPr>
          <p:cNvPicPr>
            <a:picLocks noChangeAspect="1"/>
          </p:cNvPicPr>
          <p:nvPr/>
        </p:nvPicPr>
        <p:blipFill>
          <a:blip r:embed="rId4">
            <a:extLst>
              <a:ext uri="{28A0092B-C50C-407E-A947-70E740481C1C}">
                <a14:useLocalDpi xmlns:a14="http://schemas.microsoft.com/office/drawing/2010/main" val="0"/>
              </a:ext>
            </a:extLst>
          </a:blip>
          <a:srcRect b="10586"/>
          <a:stretch>
            <a:fillRect/>
          </a:stretch>
        </p:blipFill>
        <p:spPr>
          <a:xfrm>
            <a:off x="0" y="3346758"/>
            <a:ext cx="12192000" cy="3633791"/>
          </a:xfrm>
          <a:prstGeom prst="rect">
            <a:avLst/>
          </a:prstGeom>
        </p:spPr>
      </p:pic>
    </p:spTree>
    <p:extLst>
      <p:ext uri="{BB962C8B-B14F-4D97-AF65-F5344CB8AC3E}">
        <p14:creationId xmlns:p14="http://schemas.microsoft.com/office/powerpoint/2010/main" val="42700691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5" name="Oval 14">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7" name="Oval 16">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19" name="Group 18">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20" name="Freeform: Shape 19">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1" name="Freeform: Shape 20">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2" name="Oval 21">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3" name="Oval 22">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 useBgFill="1">
        <p:nvSpPr>
          <p:cNvPr id="25" name="Rectangle 24">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8" name="Content Placeholder 7" descr="Back of people's heads and raised hands at corporate presentation with speaker and whiteboard out of focus in background">
            <a:extLst>
              <a:ext uri="{FF2B5EF4-FFF2-40B4-BE49-F238E27FC236}">
                <a16:creationId xmlns:a16="http://schemas.microsoft.com/office/drawing/2014/main" id="{D447F0BE-8320-49A5-B8D8-332DB016962A}"/>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7" name="Rectangle 26">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9" name="Rectangle 28">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2D5235AB-F04E-4FB1-98ED-99266F9E38A5}"/>
              </a:ext>
            </a:extLst>
          </p:cNvPr>
          <p:cNvSpPr>
            <a:spLocks noGrp="1"/>
          </p:cNvSpPr>
          <p:nvPr>
            <p:ph type="title"/>
          </p:nvPr>
        </p:nvSpPr>
        <p:spPr>
          <a:xfrm>
            <a:off x="550863" y="549275"/>
            <a:ext cx="5437187" cy="2986234"/>
          </a:xfrm>
        </p:spPr>
        <p:txBody>
          <a:bodyPr vert="horz" wrap="square" lIns="0" tIns="0" rIns="0" bIns="0" rtlCol="0" anchor="b" anchorCtr="0">
            <a:normAutofit/>
          </a:bodyPr>
          <a:lstStyle/>
          <a:p>
            <a:pPr>
              <a:lnSpc>
                <a:spcPct val="100000"/>
              </a:lnSpc>
            </a:pPr>
            <a:r>
              <a:rPr lang="en-US" sz="6400" kern="1200" dirty="0">
                <a:solidFill>
                  <a:schemeClr val="tx1"/>
                </a:solidFill>
                <a:latin typeface="Arial" panose="020B0604020202020204" pitchFamily="34" charset="0"/>
                <a:ea typeface="Roboto" panose="02000000000000000000" pitchFamily="2" charset="0"/>
                <a:cs typeface="Arial" panose="020B0604020202020204" pitchFamily="34" charset="0"/>
              </a:rPr>
              <a:t>Questions?</a:t>
            </a:r>
          </a:p>
        </p:txBody>
      </p:sp>
    </p:spTree>
    <p:extLst>
      <p:ext uri="{BB962C8B-B14F-4D97-AF65-F5344CB8AC3E}">
        <p14:creationId xmlns:p14="http://schemas.microsoft.com/office/powerpoint/2010/main" val="2783920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F8FAEED9-1ECD-45F9-87A0-9394BAEABB79}"/>
              </a:ext>
            </a:extLst>
          </p:cNvPr>
          <p:cNvSpPr>
            <a:spLocks noGrp="1"/>
          </p:cNvSpPr>
          <p:nvPr>
            <p:ph type="ctrTitle"/>
          </p:nvPr>
        </p:nvSpPr>
        <p:spPr>
          <a:xfrm>
            <a:off x="550863" y="549275"/>
            <a:ext cx="5437187" cy="2986234"/>
          </a:xfrm>
        </p:spPr>
        <p:txBody>
          <a:bodyPr/>
          <a:lstStyle/>
          <a:p>
            <a:r>
              <a:rPr lang="en-US" dirty="0">
                <a:latin typeface="Arial" panose="020B0604020202020204" pitchFamily="34" charset="0"/>
                <a:ea typeface="Roboto" panose="02000000000000000000" pitchFamily="2" charset="0"/>
                <a:cs typeface="Arial" panose="020B0604020202020204" pitchFamily="34" charset="0"/>
              </a:rPr>
              <a:t>Thank You</a:t>
            </a:r>
          </a:p>
        </p:txBody>
      </p:sp>
      <p:sp>
        <p:nvSpPr>
          <p:cNvPr id="23" name="Subtitle 22">
            <a:extLst>
              <a:ext uri="{FF2B5EF4-FFF2-40B4-BE49-F238E27FC236}">
                <a16:creationId xmlns:a16="http://schemas.microsoft.com/office/drawing/2014/main" id="{8E5E4638-9BCB-4C2E-914F-CC868E2020D5}"/>
              </a:ext>
            </a:extLst>
          </p:cNvPr>
          <p:cNvSpPr>
            <a:spLocks noGrp="1"/>
          </p:cNvSpPr>
          <p:nvPr>
            <p:ph type="subTitle" idx="1"/>
          </p:nvPr>
        </p:nvSpPr>
        <p:spPr>
          <a:xfrm>
            <a:off x="550863" y="3827610"/>
            <a:ext cx="5437187" cy="2265216"/>
          </a:xfrm>
        </p:spPr>
        <p:txBody>
          <a:bodyPr/>
          <a:lstStyle/>
          <a:p>
            <a:r>
              <a:rPr lang="en-US" dirty="0">
                <a:latin typeface="Arial" panose="020B0604020202020204" pitchFamily="34" charset="0"/>
                <a:cs typeface="Arial" panose="020B0604020202020204" pitchFamily="34" charset="0"/>
              </a:rPr>
              <a:t>Presenter name</a:t>
            </a:r>
          </a:p>
          <a:p>
            <a:r>
              <a:rPr lang="en-US" dirty="0">
                <a:latin typeface="Arial" panose="020B0604020202020204" pitchFamily="34" charset="0"/>
                <a:cs typeface="Arial" panose="020B0604020202020204" pitchFamily="34" charset="0"/>
              </a:rPr>
              <a:t>Email address</a:t>
            </a:r>
          </a:p>
          <a:p>
            <a:r>
              <a:rPr lang="en-US" dirty="0">
                <a:latin typeface="Arial" panose="020B0604020202020204" pitchFamily="34" charset="0"/>
                <a:cs typeface="Arial" panose="020B0604020202020204" pitchFamily="34" charset="0"/>
              </a:rPr>
              <a:t>Website address</a:t>
            </a:r>
          </a:p>
        </p:txBody>
      </p:sp>
      <p:pic>
        <p:nvPicPr>
          <p:cNvPr id="27" name="Picture Placeholder 26" descr="Data Points Digital background">
            <a:extLst>
              <a:ext uri="{FF2B5EF4-FFF2-40B4-BE49-F238E27FC236}">
                <a16:creationId xmlns:a16="http://schemas.microsoft.com/office/drawing/2014/main" id="{9E660784-34E2-4CDA-926A-DDD6AAF35046}"/>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a:stretch/>
        </p:blipFill>
        <p:spPr>
          <a:xfrm>
            <a:off x="6556248" y="548640"/>
            <a:ext cx="5084064" cy="2880360"/>
          </a:xfrm>
        </p:spPr>
      </p:pic>
      <p:pic>
        <p:nvPicPr>
          <p:cNvPr id="33" name="Picture Placeholder 32" descr="Data Points Digital background">
            <a:extLst>
              <a:ext uri="{FF2B5EF4-FFF2-40B4-BE49-F238E27FC236}">
                <a16:creationId xmlns:a16="http://schemas.microsoft.com/office/drawing/2014/main" id="{48106962-23C6-4DFE-BB3A-E5FFF03F38CE}"/>
              </a:ext>
            </a:extLst>
          </p:cNvPr>
          <p:cNvPicPr>
            <a:picLocks noGrp="1" noChangeAspect="1"/>
          </p:cNvPicPr>
          <p:nvPr>
            <p:ph type="pic" sz="quarter" idx="16"/>
          </p:nvPr>
        </p:nvPicPr>
        <p:blipFill rotWithShape="1">
          <a:blip r:embed="rId4" cstate="screen">
            <a:extLst>
              <a:ext uri="{28A0092B-C50C-407E-A947-70E740481C1C}">
                <a14:useLocalDpi xmlns:a14="http://schemas.microsoft.com/office/drawing/2010/main"/>
              </a:ext>
            </a:extLst>
          </a:blip>
          <a:srcRect/>
          <a:stretch/>
        </p:blipFill>
        <p:spPr>
          <a:xfrm>
            <a:off x="6556248" y="3429000"/>
            <a:ext cx="5084064" cy="2880360"/>
          </a:xfrm>
        </p:spPr>
      </p:pic>
    </p:spTree>
    <p:extLst>
      <p:ext uri="{BB962C8B-B14F-4D97-AF65-F5344CB8AC3E}">
        <p14:creationId xmlns:p14="http://schemas.microsoft.com/office/powerpoint/2010/main" val="3247798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3418ADF-358F-4647-A511-FCFFEDA83429}"/>
              </a:ext>
            </a:extLst>
          </p:cNvPr>
          <p:cNvSpPr>
            <a:spLocks noGrp="1"/>
          </p:cNvSpPr>
          <p:nvPr>
            <p:ph type="title"/>
          </p:nvPr>
        </p:nvSpPr>
        <p:spPr>
          <a:xfrm>
            <a:off x="268730" y="353501"/>
            <a:ext cx="10296208" cy="1246699"/>
          </a:xfrm>
        </p:spPr>
        <p:txBody>
          <a:bodyPr/>
          <a:lstStyle/>
          <a:p>
            <a:r>
              <a:rPr lang="en-US" dirty="0">
                <a:latin typeface="Arial" panose="020B0604020202020204" pitchFamily="34" charset="0"/>
                <a:cs typeface="Arial" panose="020B0604020202020204" pitchFamily="34" charset="0"/>
              </a:rPr>
              <a:t>At the heart of every business is…</a:t>
            </a:r>
          </a:p>
        </p:txBody>
      </p:sp>
      <p:pic>
        <p:nvPicPr>
          <p:cNvPr id="18" name="Picture Placeholder 17" descr="Mixed raced employees">
            <a:extLst>
              <a:ext uri="{FF2B5EF4-FFF2-40B4-BE49-F238E27FC236}">
                <a16:creationId xmlns:a16="http://schemas.microsoft.com/office/drawing/2014/main" id="{E2536017-F539-430C-A901-70AB81CA612A}"/>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p:blipFill>
        <p:spPr>
          <a:xfrm>
            <a:off x="0" y="1600200"/>
            <a:ext cx="3054096" cy="3776472"/>
          </a:xfrm>
        </p:spPr>
      </p:pic>
      <p:pic>
        <p:nvPicPr>
          <p:cNvPr id="20" name="Picture Placeholder 19" descr="A delivery drone carrying a package inside a warehouse">
            <a:extLst>
              <a:ext uri="{FF2B5EF4-FFF2-40B4-BE49-F238E27FC236}">
                <a16:creationId xmlns:a16="http://schemas.microsoft.com/office/drawing/2014/main" id="{528A7D8D-1AB5-46C4-93FA-D92C2FD51692}"/>
              </a:ext>
            </a:extLst>
          </p:cNvPr>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p:blipFill>
        <p:spPr>
          <a:xfrm>
            <a:off x="3054096" y="1600200"/>
            <a:ext cx="3054096" cy="3776472"/>
          </a:xfrm>
        </p:spPr>
      </p:pic>
      <p:pic>
        <p:nvPicPr>
          <p:cNvPr id="25" name="Picture Placeholder 24" descr="Video camera on stand recording man presenting and holding laptop with one hand">
            <a:extLst>
              <a:ext uri="{FF2B5EF4-FFF2-40B4-BE49-F238E27FC236}">
                <a16:creationId xmlns:a16="http://schemas.microsoft.com/office/drawing/2014/main" id="{B7353C46-ACC1-4078-85C2-26B57B0E58B7}"/>
              </a:ext>
            </a:extLst>
          </p:cNvPr>
          <p:cNvPicPr>
            <a:picLocks noGrp="1" noChangeAspect="1"/>
          </p:cNvPicPr>
          <p:nvPr>
            <p:ph type="pic" sz="quarter" idx="16"/>
          </p:nvPr>
        </p:nvPicPr>
        <p:blipFill>
          <a:blip r:embed="rId5" cstate="screen">
            <a:extLst>
              <a:ext uri="{28A0092B-C50C-407E-A947-70E740481C1C}">
                <a14:useLocalDpi xmlns:a14="http://schemas.microsoft.com/office/drawing/2010/main"/>
              </a:ext>
            </a:extLst>
          </a:blip>
          <a:srcRect/>
          <a:stretch/>
        </p:blipFill>
        <p:spPr>
          <a:xfrm>
            <a:off x="9137904" y="1600200"/>
            <a:ext cx="3054096" cy="3776472"/>
          </a:xfrm>
        </p:spPr>
      </p:pic>
      <p:pic>
        <p:nvPicPr>
          <p:cNvPr id="23" name="Picture Placeholder 22" descr="Team of four people using computer in call center">
            <a:extLst>
              <a:ext uri="{FF2B5EF4-FFF2-40B4-BE49-F238E27FC236}">
                <a16:creationId xmlns:a16="http://schemas.microsoft.com/office/drawing/2014/main" id="{2B3C4F95-A0FA-45D9-BF43-1C398F65B891}"/>
              </a:ext>
            </a:extLst>
          </p:cNvPr>
          <p:cNvPicPr>
            <a:picLocks noGrp="1" noChangeAspect="1"/>
          </p:cNvPicPr>
          <p:nvPr>
            <p:ph type="pic" sz="quarter" idx="15"/>
          </p:nvPr>
        </p:nvPicPr>
        <p:blipFill>
          <a:blip r:embed="rId6" cstate="screen">
            <a:extLst>
              <a:ext uri="{28A0092B-C50C-407E-A947-70E740481C1C}">
                <a14:useLocalDpi xmlns:a14="http://schemas.microsoft.com/office/drawing/2010/main"/>
              </a:ext>
            </a:extLst>
          </a:blip>
          <a:srcRect/>
          <a:stretch/>
        </p:blipFill>
        <p:spPr>
          <a:xfrm>
            <a:off x="6083808" y="1600200"/>
            <a:ext cx="3054096" cy="3776472"/>
          </a:xfrm>
        </p:spPr>
      </p:pic>
      <p:sp>
        <p:nvSpPr>
          <p:cNvPr id="15" name="Text Placeholder 40">
            <a:extLst>
              <a:ext uri="{FF2B5EF4-FFF2-40B4-BE49-F238E27FC236}">
                <a16:creationId xmlns:a16="http://schemas.microsoft.com/office/drawing/2014/main" id="{1648A31F-2013-41F7-9749-9860BCAFCCCF}"/>
              </a:ext>
            </a:extLst>
          </p:cNvPr>
          <p:cNvSpPr txBox="1">
            <a:spLocks/>
          </p:cNvSpPr>
          <p:nvPr/>
        </p:nvSpPr>
        <p:spPr>
          <a:xfrm>
            <a:off x="268730" y="5691504"/>
            <a:ext cx="2409825"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8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People</a:t>
            </a:r>
          </a:p>
        </p:txBody>
      </p:sp>
      <p:sp>
        <p:nvSpPr>
          <p:cNvPr id="16" name="Text Placeholder 40">
            <a:extLst>
              <a:ext uri="{FF2B5EF4-FFF2-40B4-BE49-F238E27FC236}">
                <a16:creationId xmlns:a16="http://schemas.microsoft.com/office/drawing/2014/main" id="{91B4B70E-02FC-4D28-BC5A-1A0C537CD981}"/>
              </a:ext>
            </a:extLst>
          </p:cNvPr>
          <p:cNvSpPr txBox="1">
            <a:spLocks/>
          </p:cNvSpPr>
          <p:nvPr/>
        </p:nvSpPr>
        <p:spPr>
          <a:xfrm>
            <a:off x="3376231" y="5691504"/>
            <a:ext cx="2409825"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8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Products</a:t>
            </a:r>
          </a:p>
        </p:txBody>
      </p:sp>
      <p:sp>
        <p:nvSpPr>
          <p:cNvPr id="17" name="Text Placeholder 40">
            <a:extLst>
              <a:ext uri="{FF2B5EF4-FFF2-40B4-BE49-F238E27FC236}">
                <a16:creationId xmlns:a16="http://schemas.microsoft.com/office/drawing/2014/main" id="{8F1653C2-96AB-4AD2-BF0B-DE503FD786C0}"/>
              </a:ext>
            </a:extLst>
          </p:cNvPr>
          <p:cNvSpPr txBox="1">
            <a:spLocks/>
          </p:cNvSpPr>
          <p:nvPr/>
        </p:nvSpPr>
        <p:spPr>
          <a:xfrm>
            <a:off x="6405946" y="5691503"/>
            <a:ext cx="2409825"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8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Service</a:t>
            </a:r>
          </a:p>
        </p:txBody>
      </p:sp>
      <p:sp>
        <p:nvSpPr>
          <p:cNvPr id="19" name="Text Placeholder 40">
            <a:extLst>
              <a:ext uri="{FF2B5EF4-FFF2-40B4-BE49-F238E27FC236}">
                <a16:creationId xmlns:a16="http://schemas.microsoft.com/office/drawing/2014/main" id="{D4B50852-CD2E-48C2-B906-0AFA445FE725}"/>
              </a:ext>
            </a:extLst>
          </p:cNvPr>
          <p:cNvSpPr txBox="1">
            <a:spLocks/>
          </p:cNvSpPr>
          <p:nvPr/>
        </p:nvSpPr>
        <p:spPr>
          <a:xfrm>
            <a:off x="9460039" y="5691502"/>
            <a:ext cx="2409825"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8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Marketing</a:t>
            </a:r>
          </a:p>
        </p:txBody>
      </p:sp>
    </p:spTree>
    <p:extLst>
      <p:ext uri="{BB962C8B-B14F-4D97-AF65-F5344CB8AC3E}">
        <p14:creationId xmlns:p14="http://schemas.microsoft.com/office/powerpoint/2010/main" val="2158886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5789614" y="50800"/>
            <a:ext cx="5411786" cy="1597498"/>
          </a:xfrm>
        </p:spPr>
        <p:txBody>
          <a:bodyPr anchor="b" anchorCtr="0">
            <a:normAutofit/>
          </a:bodyPr>
          <a:lstStyle/>
          <a:p>
            <a:r>
              <a:rPr lang="en-US" dirty="0">
                <a:latin typeface="Arial" panose="020B0604020202020204" pitchFamily="34" charset="0"/>
                <a:ea typeface="Roboto" panose="02000000000000000000" pitchFamily="2" charset="0"/>
                <a:cs typeface="Arial" panose="020B0604020202020204" pitchFamily="34" charset="0"/>
              </a:rPr>
              <a:t>Name</a:t>
            </a:r>
          </a:p>
        </p:txBody>
      </p:sp>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5789614" y="1826419"/>
            <a:ext cx="3565524" cy="865982"/>
          </a:xfrm>
        </p:spPr>
        <p:txBody>
          <a:bodyPr>
            <a:normAutofit/>
          </a:bodyPr>
          <a:lstStyle/>
          <a:p>
            <a:pPr>
              <a:spcBef>
                <a:spcPts val="0"/>
              </a:spcBef>
            </a:pPr>
            <a:r>
              <a:rPr lang="en-US" dirty="0">
                <a:latin typeface="Arial" panose="020B0604020202020204" pitchFamily="34" charset="0"/>
                <a:cs typeface="Arial" panose="020B0604020202020204" pitchFamily="34" charset="0"/>
              </a:rPr>
              <a:t>Title</a:t>
            </a:r>
          </a:p>
          <a:p>
            <a:pPr>
              <a:spcBef>
                <a:spcPts val="0"/>
              </a:spcBef>
            </a:pPr>
            <a:r>
              <a:rPr lang="en-US" dirty="0">
                <a:latin typeface="Arial" panose="020B0604020202020204" pitchFamily="34" charset="0"/>
                <a:cs typeface="Arial" panose="020B0604020202020204" pitchFamily="34" charset="0"/>
              </a:rPr>
              <a:t>Company</a:t>
            </a:r>
          </a:p>
        </p:txBody>
      </p:sp>
      <p:sp>
        <p:nvSpPr>
          <p:cNvPr id="5" name="Picture Placeholder 4">
            <a:extLst>
              <a:ext uri="{FF2B5EF4-FFF2-40B4-BE49-F238E27FC236}">
                <a16:creationId xmlns:a16="http://schemas.microsoft.com/office/drawing/2014/main" id="{0FDDDD73-628F-452C-886D-B3692C19229C}"/>
              </a:ext>
            </a:extLst>
          </p:cNvPr>
          <p:cNvSpPr>
            <a:spLocks noGrp="1"/>
          </p:cNvSpPr>
          <p:nvPr>
            <p:ph type="pic" sz="quarter" idx="13"/>
          </p:nvPr>
        </p:nvSpPr>
        <p:spPr>
          <a:xfrm>
            <a:off x="176212" y="434975"/>
            <a:ext cx="5321300" cy="5988049"/>
          </a:xfrm>
        </p:spPr>
        <p:txBody>
          <a:bodyPr/>
          <a:lstStyle/>
          <a:p>
            <a:endParaRPr lang="en-US"/>
          </a:p>
        </p:txBody>
      </p:sp>
      <p:sp>
        <p:nvSpPr>
          <p:cNvPr id="7" name="Subtitle 2">
            <a:extLst>
              <a:ext uri="{FF2B5EF4-FFF2-40B4-BE49-F238E27FC236}">
                <a16:creationId xmlns:a16="http://schemas.microsoft.com/office/drawing/2014/main" id="{E5607467-1D2F-45C3-B361-49CD494BCEE2}"/>
              </a:ext>
            </a:extLst>
          </p:cNvPr>
          <p:cNvSpPr txBox="1">
            <a:spLocks/>
          </p:cNvSpPr>
          <p:nvPr/>
        </p:nvSpPr>
        <p:spPr>
          <a:xfrm>
            <a:off x="5789614" y="3299618"/>
            <a:ext cx="5564186" cy="2974182"/>
          </a:xfrm>
          <a:prstGeom prst="rect">
            <a:avLst/>
          </a:prstGeom>
        </p:spPr>
        <p:txBody>
          <a:bodyPr vert="horz" wrap="square" lIns="0" tIns="0" rIns="0" bIns="0" rtlCol="0">
            <a:norm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 first became interested in accounting when…</a:t>
            </a:r>
          </a:p>
          <a:p>
            <a:pPr marL="342900" marR="0" lvl="0" indent="-342900"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My career started…</a:t>
            </a:r>
          </a:p>
          <a:p>
            <a:pPr marL="342900" marR="0" lvl="0" indent="-342900"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And now I…Which means I...</a:t>
            </a:r>
          </a:p>
          <a:p>
            <a:pPr marL="342900" marR="0" lvl="0" indent="-342900"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My favorite part of my job is…</a:t>
            </a:r>
          </a:p>
          <a:p>
            <a:pPr marL="342900" marR="0" lvl="0" indent="-342900"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coolest thing I’ve done as a CPA is…</a:t>
            </a:r>
          </a:p>
          <a:p>
            <a:pPr marL="342900" marR="0" lvl="0" indent="-342900"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You might be surprised to learn I…</a:t>
            </a:r>
          </a:p>
        </p:txBody>
      </p:sp>
    </p:spTree>
    <p:extLst>
      <p:ext uri="{BB962C8B-B14F-4D97-AF65-F5344CB8AC3E}">
        <p14:creationId xmlns:p14="http://schemas.microsoft.com/office/powerpoint/2010/main" val="3071903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Multicolored wires graphic">
            <a:extLst>
              <a:ext uri="{FF2B5EF4-FFF2-40B4-BE49-F238E27FC236}">
                <a16:creationId xmlns:a16="http://schemas.microsoft.com/office/drawing/2014/main" id="{B818955F-4C98-CDE7-98D2-C2236432715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8101" y="0"/>
            <a:ext cx="12344400" cy="6858000"/>
          </a:xfrm>
          <a:prstGeom prst="rect">
            <a:avLst/>
          </a:prstGeom>
        </p:spPr>
      </p:pic>
      <p:sp>
        <p:nvSpPr>
          <p:cNvPr id="2" name="Title 1">
            <a:extLst>
              <a:ext uri="{FF2B5EF4-FFF2-40B4-BE49-F238E27FC236}">
                <a16:creationId xmlns:a16="http://schemas.microsoft.com/office/drawing/2014/main" id="{B9EF7B27-EE0B-4505-96B2-0A65EFAC322F}"/>
              </a:ext>
            </a:extLst>
          </p:cNvPr>
          <p:cNvSpPr>
            <a:spLocks noGrp="1"/>
          </p:cNvSpPr>
          <p:nvPr>
            <p:ph type="title"/>
          </p:nvPr>
        </p:nvSpPr>
        <p:spPr/>
        <p:txBody>
          <a:bodyPr/>
          <a:lstStyle/>
          <a:p>
            <a:r>
              <a:rPr lang="en-US" dirty="0">
                <a:latin typeface="Arial" panose="020B0604020202020204" pitchFamily="34" charset="0"/>
                <a:ea typeface="Roboto" panose="02000000000000000000" pitchFamily="2" charset="0"/>
                <a:cs typeface="Arial" panose="020B0604020202020204" pitchFamily="34" charset="0"/>
              </a:rPr>
              <a:t>Accountants work in all types of organizations</a:t>
            </a:r>
          </a:p>
        </p:txBody>
      </p:sp>
      <p:grpSp>
        <p:nvGrpSpPr>
          <p:cNvPr id="25" name="Group 24">
            <a:extLst>
              <a:ext uri="{FF2B5EF4-FFF2-40B4-BE49-F238E27FC236}">
                <a16:creationId xmlns:a16="http://schemas.microsoft.com/office/drawing/2014/main" id="{98F5A302-D10A-4C5C-BA6A-1D5DC964D32D}"/>
              </a:ext>
            </a:extLst>
          </p:cNvPr>
          <p:cNvGrpSpPr/>
          <p:nvPr/>
        </p:nvGrpSpPr>
        <p:grpSpPr>
          <a:xfrm>
            <a:off x="133037" y="2184400"/>
            <a:ext cx="1736616" cy="4082115"/>
            <a:chOff x="247337" y="2373640"/>
            <a:chExt cx="1473700" cy="3892875"/>
          </a:xfrm>
        </p:grpSpPr>
        <p:sp>
          <p:nvSpPr>
            <p:cNvPr id="4" name="Freeform: Shape 3">
              <a:extLst>
                <a:ext uri="{FF2B5EF4-FFF2-40B4-BE49-F238E27FC236}">
                  <a16:creationId xmlns:a16="http://schemas.microsoft.com/office/drawing/2014/main" id="{E8D5CE97-1203-4CAB-9036-9BED73C9C412}"/>
                </a:ext>
              </a:extLst>
            </p:cNvPr>
            <p:cNvSpPr/>
            <p:nvPr/>
          </p:nvSpPr>
          <p:spPr>
            <a:xfrm>
              <a:off x="247337" y="2373640"/>
              <a:ext cx="1473700" cy="589480"/>
            </a:xfrm>
            <a:custGeom>
              <a:avLst/>
              <a:gdLst>
                <a:gd name="connsiteX0" fmla="*/ 0 w 1473700"/>
                <a:gd name="connsiteY0" fmla="*/ 0 h 589480"/>
                <a:gd name="connsiteX1" fmla="*/ 1473700 w 1473700"/>
                <a:gd name="connsiteY1" fmla="*/ 0 h 589480"/>
                <a:gd name="connsiteX2" fmla="*/ 1473700 w 1473700"/>
                <a:gd name="connsiteY2" fmla="*/ 589480 h 589480"/>
                <a:gd name="connsiteX3" fmla="*/ 0 w 1473700"/>
                <a:gd name="connsiteY3" fmla="*/ 589480 h 589480"/>
                <a:gd name="connsiteX4" fmla="*/ 0 w 1473700"/>
                <a:gd name="connsiteY4" fmla="*/ 0 h 5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589480">
                  <a:moveTo>
                    <a:pt x="0" y="0"/>
                  </a:moveTo>
                  <a:lnTo>
                    <a:pt x="1473700" y="0"/>
                  </a:lnTo>
                  <a:lnTo>
                    <a:pt x="1473700" y="589480"/>
                  </a:lnTo>
                  <a:lnTo>
                    <a:pt x="0" y="589480"/>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Entrepreneur/</a:t>
              </a:r>
              <a:b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Start-Ups</a:t>
              </a:r>
            </a:p>
          </p:txBody>
        </p:sp>
        <p:sp>
          <p:nvSpPr>
            <p:cNvPr id="6" name="Freeform: Shape 5">
              <a:extLst>
                <a:ext uri="{FF2B5EF4-FFF2-40B4-BE49-F238E27FC236}">
                  <a16:creationId xmlns:a16="http://schemas.microsoft.com/office/drawing/2014/main" id="{B926541C-BD77-4C31-99A5-22DE2FF00FBA}"/>
                </a:ext>
              </a:extLst>
            </p:cNvPr>
            <p:cNvSpPr/>
            <p:nvPr/>
          </p:nvSpPr>
          <p:spPr>
            <a:xfrm>
              <a:off x="247337" y="2973256"/>
              <a:ext cx="1473700" cy="3293259"/>
            </a:xfrm>
            <a:custGeom>
              <a:avLst/>
              <a:gdLst>
                <a:gd name="connsiteX0" fmla="*/ 0 w 1473700"/>
                <a:gd name="connsiteY0" fmla="*/ 0 h 3293259"/>
                <a:gd name="connsiteX1" fmla="*/ 1473700 w 1473700"/>
                <a:gd name="connsiteY1" fmla="*/ 0 h 3293259"/>
                <a:gd name="connsiteX2" fmla="*/ 1473700 w 1473700"/>
                <a:gd name="connsiteY2" fmla="*/ 3293259 h 3293259"/>
                <a:gd name="connsiteX3" fmla="*/ 0 w 1473700"/>
                <a:gd name="connsiteY3" fmla="*/ 3293259 h 3293259"/>
                <a:gd name="connsiteX4" fmla="*/ 0 w 1473700"/>
                <a:gd name="connsiteY4" fmla="*/ 0 h 3293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3293259">
                  <a:moveTo>
                    <a:pt x="0" y="0"/>
                  </a:moveTo>
                  <a:lnTo>
                    <a:pt x="1473700" y="0"/>
                  </a:lnTo>
                  <a:lnTo>
                    <a:pt x="1473700" y="3293259"/>
                  </a:lnTo>
                  <a:lnTo>
                    <a:pt x="0" y="3293259"/>
                  </a:lnTo>
                  <a:lnTo>
                    <a:pt x="0" y="0"/>
                  </a:ln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341376" tIns="341376" rIns="455168" bIns="512064" numCol="1" spcCol="1270" anchor="t" anchorCtr="0">
              <a:noAutofit/>
            </a:bodyPr>
            <a:lstStyle/>
            <a:p>
              <a:pPr marL="285750" marR="0" lvl="1" indent="-285750" algn="l" defTabSz="2844800" rtl="0" eaLnBrk="1" fontAlgn="auto" latinLnBrk="0" hangingPunct="1">
                <a:lnSpc>
                  <a:spcPct val="90000"/>
                </a:lnSpc>
                <a:spcBef>
                  <a:spcPct val="0"/>
                </a:spcBef>
                <a:spcAft>
                  <a:spcPct val="15000"/>
                </a:spcAft>
                <a:buClrTx/>
                <a:buSzTx/>
                <a:buFontTx/>
                <a:buNone/>
                <a:tabLst/>
                <a:defRPr/>
              </a:pPr>
              <a:endParaRPr kumimoji="0" lang="en-US" sz="6400" b="0" i="0" u="none" strike="noStrike" kern="1200" cap="none" spc="0" normalizeH="0" baseline="0" noProof="0">
                <a:ln>
                  <a:noFill/>
                </a:ln>
                <a:solidFill>
                  <a:prstClr val="black">
                    <a:hueOff val="0"/>
                    <a:satOff val="0"/>
                    <a:lumOff val="0"/>
                    <a:alphaOff val="0"/>
                  </a:prstClr>
                </a:solidFill>
                <a:effectLst/>
                <a:uLnTx/>
                <a:uFillTx/>
                <a:latin typeface="Gill Sans MT"/>
                <a:ea typeface="+mn-ea"/>
                <a:cs typeface="+mn-cs"/>
              </a:endParaRPr>
            </a:p>
            <a:p>
              <a:pPr marL="285750" marR="0" lvl="1" indent="-285750" algn="l" defTabSz="2844800" rtl="0" eaLnBrk="1" fontAlgn="auto" latinLnBrk="0" hangingPunct="1">
                <a:lnSpc>
                  <a:spcPct val="90000"/>
                </a:lnSpc>
                <a:spcBef>
                  <a:spcPct val="0"/>
                </a:spcBef>
                <a:spcAft>
                  <a:spcPct val="15000"/>
                </a:spcAft>
                <a:buClrTx/>
                <a:buSzTx/>
                <a:buFontTx/>
                <a:buChar char="•"/>
                <a:tabLst/>
                <a:defRPr/>
              </a:pPr>
              <a:endParaRPr kumimoji="0" lang="en-US" sz="6400" b="1" i="0" u="none" strike="noStrike" kern="1200" cap="none" spc="0" normalizeH="0" baseline="0" noProof="0">
                <a:ln>
                  <a:noFill/>
                </a:ln>
                <a:solidFill>
                  <a:prstClr val="black">
                    <a:hueOff val="0"/>
                    <a:satOff val="0"/>
                    <a:lumOff val="0"/>
                    <a:alphaOff val="0"/>
                  </a:prstClr>
                </a:solidFill>
                <a:effectLst/>
                <a:uLnTx/>
                <a:uFillTx/>
                <a:latin typeface="Gill Sans MT"/>
                <a:ea typeface="+mn-ea"/>
                <a:cs typeface="+mn-cs"/>
              </a:endParaRPr>
            </a:p>
          </p:txBody>
        </p:sp>
      </p:grpSp>
      <p:grpSp>
        <p:nvGrpSpPr>
          <p:cNvPr id="24" name="Group 23">
            <a:extLst>
              <a:ext uri="{FF2B5EF4-FFF2-40B4-BE49-F238E27FC236}">
                <a16:creationId xmlns:a16="http://schemas.microsoft.com/office/drawing/2014/main" id="{A7378511-F418-4A4F-98A9-EC1BEE4AF54F}"/>
              </a:ext>
            </a:extLst>
          </p:cNvPr>
          <p:cNvGrpSpPr/>
          <p:nvPr/>
        </p:nvGrpSpPr>
        <p:grpSpPr>
          <a:xfrm>
            <a:off x="2113860" y="2184400"/>
            <a:ext cx="1736616" cy="4073037"/>
            <a:chOff x="1927356" y="2373931"/>
            <a:chExt cx="1476131" cy="3883506"/>
          </a:xfrm>
        </p:grpSpPr>
        <p:sp>
          <p:nvSpPr>
            <p:cNvPr id="8" name="Freeform: Shape 7">
              <a:extLst>
                <a:ext uri="{FF2B5EF4-FFF2-40B4-BE49-F238E27FC236}">
                  <a16:creationId xmlns:a16="http://schemas.microsoft.com/office/drawing/2014/main" id="{A4C4E723-EDD3-4B26-BB92-6641018A71C2}"/>
                </a:ext>
              </a:extLst>
            </p:cNvPr>
            <p:cNvSpPr/>
            <p:nvPr/>
          </p:nvSpPr>
          <p:spPr>
            <a:xfrm>
              <a:off x="1927356" y="2373931"/>
              <a:ext cx="1473700" cy="589480"/>
            </a:xfrm>
            <a:custGeom>
              <a:avLst/>
              <a:gdLst>
                <a:gd name="connsiteX0" fmla="*/ 0 w 1473700"/>
                <a:gd name="connsiteY0" fmla="*/ 0 h 589480"/>
                <a:gd name="connsiteX1" fmla="*/ 1473700 w 1473700"/>
                <a:gd name="connsiteY1" fmla="*/ 0 h 589480"/>
                <a:gd name="connsiteX2" fmla="*/ 1473700 w 1473700"/>
                <a:gd name="connsiteY2" fmla="*/ 589480 h 589480"/>
                <a:gd name="connsiteX3" fmla="*/ 0 w 1473700"/>
                <a:gd name="connsiteY3" fmla="*/ 589480 h 589480"/>
                <a:gd name="connsiteX4" fmla="*/ 0 w 1473700"/>
                <a:gd name="connsiteY4" fmla="*/ 0 h 5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589480">
                  <a:moveTo>
                    <a:pt x="0" y="0"/>
                  </a:moveTo>
                  <a:lnTo>
                    <a:pt x="1473700" y="0"/>
                  </a:lnTo>
                  <a:lnTo>
                    <a:pt x="1473700" y="589480"/>
                  </a:lnTo>
                  <a:lnTo>
                    <a:pt x="0" y="589480"/>
                  </a:lnTo>
                  <a:lnTo>
                    <a:pt x="0" y="0"/>
                  </a:lnTo>
                  <a:close/>
                </a:path>
              </a:pathLst>
            </a:custGeom>
          </p:spPr>
          <p:style>
            <a:lnRef idx="2">
              <a:schemeClr val="accent2">
                <a:hueOff val="1282147"/>
                <a:satOff val="1368"/>
                <a:lumOff val="425"/>
                <a:alphaOff val="0"/>
              </a:schemeClr>
            </a:lnRef>
            <a:fillRef idx="1">
              <a:schemeClr val="accent2">
                <a:hueOff val="1282147"/>
                <a:satOff val="1368"/>
                <a:lumOff val="425"/>
                <a:alphaOff val="0"/>
              </a:schemeClr>
            </a:fillRef>
            <a:effectRef idx="0">
              <a:schemeClr val="accent2">
                <a:hueOff val="1282147"/>
                <a:satOff val="1368"/>
                <a:lumOff val="425"/>
                <a:alphaOff val="0"/>
              </a:schemeClr>
            </a:effectRef>
            <a:fontRef idx="minor">
              <a:schemeClr val="lt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Nonprofits</a:t>
              </a:r>
            </a:p>
          </p:txBody>
        </p:sp>
        <p:sp>
          <p:nvSpPr>
            <p:cNvPr id="9" name="Freeform: Shape 8">
              <a:extLst>
                <a:ext uri="{FF2B5EF4-FFF2-40B4-BE49-F238E27FC236}">
                  <a16:creationId xmlns:a16="http://schemas.microsoft.com/office/drawing/2014/main" id="{6B090EFA-2E1A-43D4-AB55-E5D38E75C14E}"/>
                </a:ext>
              </a:extLst>
            </p:cNvPr>
            <p:cNvSpPr/>
            <p:nvPr/>
          </p:nvSpPr>
          <p:spPr>
            <a:xfrm>
              <a:off x="1929787" y="2965001"/>
              <a:ext cx="1473700" cy="3292436"/>
            </a:xfrm>
            <a:custGeom>
              <a:avLst/>
              <a:gdLst>
                <a:gd name="connsiteX0" fmla="*/ 0 w 1473700"/>
                <a:gd name="connsiteY0" fmla="*/ 0 h 3292436"/>
                <a:gd name="connsiteX1" fmla="*/ 1473700 w 1473700"/>
                <a:gd name="connsiteY1" fmla="*/ 0 h 3292436"/>
                <a:gd name="connsiteX2" fmla="*/ 1473700 w 1473700"/>
                <a:gd name="connsiteY2" fmla="*/ 3292436 h 3292436"/>
                <a:gd name="connsiteX3" fmla="*/ 0 w 1473700"/>
                <a:gd name="connsiteY3" fmla="*/ 3292436 h 3292436"/>
                <a:gd name="connsiteX4" fmla="*/ 0 w 1473700"/>
                <a:gd name="connsiteY4" fmla="*/ 0 h 329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3292436">
                  <a:moveTo>
                    <a:pt x="0" y="0"/>
                  </a:moveTo>
                  <a:lnTo>
                    <a:pt x="1473700" y="0"/>
                  </a:lnTo>
                  <a:lnTo>
                    <a:pt x="1473700" y="3292436"/>
                  </a:lnTo>
                  <a:lnTo>
                    <a:pt x="0" y="3292436"/>
                  </a:lnTo>
                  <a:lnTo>
                    <a:pt x="0" y="0"/>
                  </a:lnTo>
                  <a:close/>
                </a:path>
              </a:pathLst>
            </a:custGeom>
          </p:spPr>
          <p:style>
            <a:lnRef idx="2">
              <a:schemeClr val="accent2">
                <a:tint val="40000"/>
                <a:alpha val="90000"/>
                <a:hueOff val="1341026"/>
                <a:satOff val="2369"/>
                <a:lumOff val="218"/>
                <a:alphaOff val="0"/>
              </a:schemeClr>
            </a:lnRef>
            <a:fillRef idx="1">
              <a:schemeClr val="accent2">
                <a:tint val="40000"/>
                <a:alpha val="90000"/>
                <a:hueOff val="1341026"/>
                <a:satOff val="2369"/>
                <a:lumOff val="218"/>
                <a:alphaOff val="0"/>
              </a:schemeClr>
            </a:fillRef>
            <a:effectRef idx="0">
              <a:schemeClr val="accent2">
                <a:tint val="40000"/>
                <a:alpha val="90000"/>
                <a:hueOff val="1341026"/>
                <a:satOff val="2369"/>
                <a:lumOff val="218"/>
                <a:alphaOff val="0"/>
              </a:schemeClr>
            </a:effectRef>
            <a:fontRef idx="minor">
              <a:schemeClr val="dk1">
                <a:hueOff val="0"/>
                <a:satOff val="0"/>
                <a:lumOff val="0"/>
                <a:alphaOff val="0"/>
              </a:schemeClr>
            </a:fontRef>
          </p:style>
          <p:txBody>
            <a:bodyPr spcFirstLastPara="0" vert="horz" wrap="square" lIns="341376" tIns="341376" rIns="455168" bIns="512064" numCol="1" spcCol="1270" anchor="t" anchorCtr="0">
              <a:noAutofit/>
            </a:bodyPr>
            <a:lstStyle/>
            <a:p>
              <a:pPr marL="285750" marR="0" lvl="1" indent="-285750" algn="l" defTabSz="2844800" rtl="0" eaLnBrk="1" fontAlgn="auto" latinLnBrk="0" hangingPunct="1">
                <a:lnSpc>
                  <a:spcPct val="90000"/>
                </a:lnSpc>
                <a:spcBef>
                  <a:spcPct val="0"/>
                </a:spcBef>
                <a:spcAft>
                  <a:spcPct val="15000"/>
                </a:spcAft>
                <a:buClrTx/>
                <a:buSzTx/>
                <a:buFontTx/>
                <a:buNone/>
                <a:tabLst/>
                <a:defRPr/>
              </a:pPr>
              <a:endParaRPr kumimoji="0" lang="en-US" sz="6400" b="0" i="0" u="none" strike="noStrike" kern="1200" cap="none" spc="0" normalizeH="0" baseline="0" noProof="0">
                <a:ln>
                  <a:noFill/>
                </a:ln>
                <a:solidFill>
                  <a:prstClr val="black">
                    <a:hueOff val="0"/>
                    <a:satOff val="0"/>
                    <a:lumOff val="0"/>
                    <a:alphaOff val="0"/>
                  </a:prstClr>
                </a:solidFill>
                <a:effectLst/>
                <a:uLnTx/>
                <a:uFillTx/>
                <a:latin typeface="Gill Sans MT"/>
                <a:ea typeface="+mn-ea"/>
                <a:cs typeface="+mn-cs"/>
              </a:endParaRPr>
            </a:p>
          </p:txBody>
        </p:sp>
      </p:grpSp>
      <p:grpSp>
        <p:nvGrpSpPr>
          <p:cNvPr id="22" name="Group 21">
            <a:extLst>
              <a:ext uri="{FF2B5EF4-FFF2-40B4-BE49-F238E27FC236}">
                <a16:creationId xmlns:a16="http://schemas.microsoft.com/office/drawing/2014/main" id="{EA90EC7E-8CF8-45B4-B4FA-EA4F5C97B9E8}"/>
              </a:ext>
            </a:extLst>
          </p:cNvPr>
          <p:cNvGrpSpPr/>
          <p:nvPr/>
        </p:nvGrpSpPr>
        <p:grpSpPr>
          <a:xfrm>
            <a:off x="6078070" y="2184400"/>
            <a:ext cx="1733600" cy="4066263"/>
            <a:chOff x="5286115" y="2373931"/>
            <a:chExt cx="1474977" cy="3876732"/>
          </a:xfrm>
        </p:grpSpPr>
        <p:sp>
          <p:nvSpPr>
            <p:cNvPr id="12" name="Freeform: Shape 11">
              <a:extLst>
                <a:ext uri="{FF2B5EF4-FFF2-40B4-BE49-F238E27FC236}">
                  <a16:creationId xmlns:a16="http://schemas.microsoft.com/office/drawing/2014/main" id="{531F040B-A748-4B62-BB5F-617926ACEBE0}"/>
                </a:ext>
              </a:extLst>
            </p:cNvPr>
            <p:cNvSpPr/>
            <p:nvPr/>
          </p:nvSpPr>
          <p:spPr>
            <a:xfrm>
              <a:off x="5287392" y="2373931"/>
              <a:ext cx="1473700" cy="589480"/>
            </a:xfrm>
            <a:custGeom>
              <a:avLst/>
              <a:gdLst>
                <a:gd name="connsiteX0" fmla="*/ 0 w 1473700"/>
                <a:gd name="connsiteY0" fmla="*/ 0 h 589480"/>
                <a:gd name="connsiteX1" fmla="*/ 1473700 w 1473700"/>
                <a:gd name="connsiteY1" fmla="*/ 0 h 589480"/>
                <a:gd name="connsiteX2" fmla="*/ 1473700 w 1473700"/>
                <a:gd name="connsiteY2" fmla="*/ 589480 h 589480"/>
                <a:gd name="connsiteX3" fmla="*/ 0 w 1473700"/>
                <a:gd name="connsiteY3" fmla="*/ 589480 h 589480"/>
                <a:gd name="connsiteX4" fmla="*/ 0 w 1473700"/>
                <a:gd name="connsiteY4" fmla="*/ 0 h 5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589480">
                  <a:moveTo>
                    <a:pt x="0" y="0"/>
                  </a:moveTo>
                  <a:lnTo>
                    <a:pt x="1473700" y="0"/>
                  </a:lnTo>
                  <a:lnTo>
                    <a:pt x="1473700" y="589480"/>
                  </a:lnTo>
                  <a:lnTo>
                    <a:pt x="0" y="589480"/>
                  </a:lnTo>
                  <a:lnTo>
                    <a:pt x="0" y="0"/>
                  </a:lnTo>
                  <a:close/>
                </a:path>
              </a:pathLst>
            </a:custGeom>
          </p:spPr>
          <p:style>
            <a:lnRef idx="2">
              <a:schemeClr val="accent2">
                <a:hueOff val="3846440"/>
                <a:satOff val="4103"/>
                <a:lumOff val="1275"/>
                <a:alphaOff val="0"/>
              </a:schemeClr>
            </a:lnRef>
            <a:fillRef idx="1">
              <a:schemeClr val="accent2">
                <a:hueOff val="3846440"/>
                <a:satOff val="4103"/>
                <a:lumOff val="1275"/>
                <a:alphaOff val="0"/>
              </a:schemeClr>
            </a:fillRef>
            <a:effectRef idx="0">
              <a:schemeClr val="accent2">
                <a:hueOff val="3846440"/>
                <a:satOff val="4103"/>
                <a:lumOff val="1275"/>
                <a:alphaOff val="0"/>
              </a:schemeClr>
            </a:effectRef>
            <a:fontRef idx="minor">
              <a:schemeClr val="lt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Governments</a:t>
              </a:r>
            </a:p>
          </p:txBody>
        </p:sp>
        <p:sp>
          <p:nvSpPr>
            <p:cNvPr id="13" name="Freeform: Shape 12">
              <a:extLst>
                <a:ext uri="{FF2B5EF4-FFF2-40B4-BE49-F238E27FC236}">
                  <a16:creationId xmlns:a16="http://schemas.microsoft.com/office/drawing/2014/main" id="{C13FBF25-BEE7-478F-9AF3-F5152436D673}"/>
                </a:ext>
              </a:extLst>
            </p:cNvPr>
            <p:cNvSpPr/>
            <p:nvPr/>
          </p:nvSpPr>
          <p:spPr>
            <a:xfrm>
              <a:off x="5286115" y="2958227"/>
              <a:ext cx="1473700" cy="3292436"/>
            </a:xfrm>
            <a:custGeom>
              <a:avLst/>
              <a:gdLst>
                <a:gd name="connsiteX0" fmla="*/ 0 w 1473700"/>
                <a:gd name="connsiteY0" fmla="*/ 0 h 3292436"/>
                <a:gd name="connsiteX1" fmla="*/ 1473700 w 1473700"/>
                <a:gd name="connsiteY1" fmla="*/ 0 h 3292436"/>
                <a:gd name="connsiteX2" fmla="*/ 1473700 w 1473700"/>
                <a:gd name="connsiteY2" fmla="*/ 3292436 h 3292436"/>
                <a:gd name="connsiteX3" fmla="*/ 0 w 1473700"/>
                <a:gd name="connsiteY3" fmla="*/ 3292436 h 3292436"/>
                <a:gd name="connsiteX4" fmla="*/ 0 w 1473700"/>
                <a:gd name="connsiteY4" fmla="*/ 0 h 329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3292436">
                  <a:moveTo>
                    <a:pt x="0" y="0"/>
                  </a:moveTo>
                  <a:lnTo>
                    <a:pt x="1473700" y="0"/>
                  </a:lnTo>
                  <a:lnTo>
                    <a:pt x="1473700" y="3292436"/>
                  </a:lnTo>
                  <a:lnTo>
                    <a:pt x="0" y="3292436"/>
                  </a:lnTo>
                  <a:lnTo>
                    <a:pt x="0" y="0"/>
                  </a:lnTo>
                  <a:close/>
                </a:path>
              </a:pathLst>
            </a:custGeom>
          </p:spPr>
          <p:style>
            <a:lnRef idx="2">
              <a:schemeClr val="accent2">
                <a:tint val="40000"/>
                <a:alpha val="90000"/>
                <a:hueOff val="4023077"/>
                <a:satOff val="7106"/>
                <a:lumOff val="653"/>
                <a:alphaOff val="0"/>
              </a:schemeClr>
            </a:lnRef>
            <a:fillRef idx="1">
              <a:schemeClr val="accent2">
                <a:tint val="40000"/>
                <a:alpha val="90000"/>
                <a:hueOff val="4023077"/>
                <a:satOff val="7106"/>
                <a:lumOff val="653"/>
                <a:alphaOff val="0"/>
              </a:schemeClr>
            </a:fillRef>
            <a:effectRef idx="0">
              <a:schemeClr val="accent2">
                <a:tint val="40000"/>
                <a:alpha val="90000"/>
                <a:hueOff val="4023077"/>
                <a:satOff val="7106"/>
                <a:lumOff val="653"/>
                <a:alphaOff val="0"/>
              </a:schemeClr>
            </a:effectRef>
            <a:fontRef idx="minor">
              <a:schemeClr val="dk1">
                <a:hueOff val="0"/>
                <a:satOff val="0"/>
                <a:lumOff val="0"/>
                <a:alphaOff val="0"/>
              </a:schemeClr>
            </a:fontRef>
          </p:style>
          <p:txBody>
            <a:bodyPr spcFirstLastPara="0" vert="horz" wrap="square" lIns="341376" tIns="341376" rIns="455168" bIns="512064" numCol="1" spcCol="1270" anchor="t" anchorCtr="0">
              <a:noAutofit/>
            </a:bodyPr>
            <a:lstStyle/>
            <a:p>
              <a:pPr marL="285750" marR="0" lvl="1" indent="-285750" algn="l" defTabSz="2844800" rtl="0" eaLnBrk="1" fontAlgn="auto" latinLnBrk="0" hangingPunct="1">
                <a:lnSpc>
                  <a:spcPct val="90000"/>
                </a:lnSpc>
                <a:spcBef>
                  <a:spcPct val="0"/>
                </a:spcBef>
                <a:spcAft>
                  <a:spcPct val="15000"/>
                </a:spcAft>
                <a:buClrTx/>
                <a:buSzTx/>
                <a:buFontTx/>
                <a:buNone/>
                <a:tabLst/>
                <a:defRPr/>
              </a:pPr>
              <a:endParaRPr kumimoji="0" lang="en-US" sz="6400" b="0" i="0" u="none" strike="noStrike" kern="1200" cap="none" spc="0" normalizeH="0" baseline="0" noProof="0">
                <a:ln>
                  <a:noFill/>
                </a:ln>
                <a:solidFill>
                  <a:prstClr val="black">
                    <a:hueOff val="0"/>
                    <a:satOff val="0"/>
                    <a:lumOff val="0"/>
                    <a:alphaOff val="0"/>
                  </a:prstClr>
                </a:solidFill>
                <a:effectLst/>
                <a:uLnTx/>
                <a:uFillTx/>
                <a:latin typeface="Gill Sans MT"/>
                <a:ea typeface="+mn-ea"/>
                <a:cs typeface="+mn-cs"/>
              </a:endParaRPr>
            </a:p>
            <a:p>
              <a:pPr marL="285750" marR="0" lvl="1" indent="-285750" algn="l" defTabSz="2844800" rtl="0" eaLnBrk="1" fontAlgn="auto" latinLnBrk="0" hangingPunct="1">
                <a:lnSpc>
                  <a:spcPct val="90000"/>
                </a:lnSpc>
                <a:spcBef>
                  <a:spcPct val="0"/>
                </a:spcBef>
                <a:spcAft>
                  <a:spcPct val="15000"/>
                </a:spcAft>
                <a:buClrTx/>
                <a:buSzTx/>
                <a:buFontTx/>
                <a:buChar char="•"/>
                <a:tabLst/>
                <a:defRPr/>
              </a:pPr>
              <a:endParaRPr kumimoji="0" lang="en-US" sz="6400" b="0" i="0" u="none" strike="noStrike" kern="1200" cap="none" spc="0" normalizeH="0" baseline="0" noProof="0">
                <a:ln>
                  <a:noFill/>
                </a:ln>
                <a:solidFill>
                  <a:prstClr val="black">
                    <a:hueOff val="0"/>
                    <a:satOff val="0"/>
                    <a:lumOff val="0"/>
                    <a:alphaOff val="0"/>
                  </a:prstClr>
                </a:solidFill>
                <a:effectLst/>
                <a:uLnTx/>
                <a:uFillTx/>
                <a:latin typeface="Gill Sans MT"/>
                <a:ea typeface="+mn-ea"/>
                <a:cs typeface="+mn-cs"/>
              </a:endParaRPr>
            </a:p>
          </p:txBody>
        </p:sp>
      </p:grpSp>
      <p:grpSp>
        <p:nvGrpSpPr>
          <p:cNvPr id="21" name="Group 20">
            <a:extLst>
              <a:ext uri="{FF2B5EF4-FFF2-40B4-BE49-F238E27FC236}">
                <a16:creationId xmlns:a16="http://schemas.microsoft.com/office/drawing/2014/main" id="{7E061AC4-A4EE-4D1A-876D-4FAB4AEF2823}"/>
              </a:ext>
            </a:extLst>
          </p:cNvPr>
          <p:cNvGrpSpPr/>
          <p:nvPr/>
        </p:nvGrpSpPr>
        <p:grpSpPr>
          <a:xfrm>
            <a:off x="8060169" y="2184400"/>
            <a:ext cx="1732099" cy="4065972"/>
            <a:chOff x="6936349" y="2373640"/>
            <a:chExt cx="1476488" cy="3876732"/>
          </a:xfrm>
        </p:grpSpPr>
        <p:sp>
          <p:nvSpPr>
            <p:cNvPr id="16" name="Freeform: Shape 15">
              <a:extLst>
                <a:ext uri="{FF2B5EF4-FFF2-40B4-BE49-F238E27FC236}">
                  <a16:creationId xmlns:a16="http://schemas.microsoft.com/office/drawing/2014/main" id="{09E8BAC4-DCCF-4D74-A798-70FA48B14807}"/>
                </a:ext>
              </a:extLst>
            </p:cNvPr>
            <p:cNvSpPr/>
            <p:nvPr/>
          </p:nvSpPr>
          <p:spPr>
            <a:xfrm>
              <a:off x="6939137" y="2373640"/>
              <a:ext cx="1473700" cy="589480"/>
            </a:xfrm>
            <a:custGeom>
              <a:avLst/>
              <a:gdLst>
                <a:gd name="connsiteX0" fmla="*/ 0 w 1473700"/>
                <a:gd name="connsiteY0" fmla="*/ 0 h 589480"/>
                <a:gd name="connsiteX1" fmla="*/ 1473700 w 1473700"/>
                <a:gd name="connsiteY1" fmla="*/ 0 h 589480"/>
                <a:gd name="connsiteX2" fmla="*/ 1473700 w 1473700"/>
                <a:gd name="connsiteY2" fmla="*/ 589480 h 589480"/>
                <a:gd name="connsiteX3" fmla="*/ 0 w 1473700"/>
                <a:gd name="connsiteY3" fmla="*/ 589480 h 589480"/>
                <a:gd name="connsiteX4" fmla="*/ 0 w 1473700"/>
                <a:gd name="connsiteY4" fmla="*/ 0 h 5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589480">
                  <a:moveTo>
                    <a:pt x="0" y="0"/>
                  </a:moveTo>
                  <a:lnTo>
                    <a:pt x="1473700" y="0"/>
                  </a:lnTo>
                  <a:lnTo>
                    <a:pt x="1473700" y="589480"/>
                  </a:lnTo>
                  <a:lnTo>
                    <a:pt x="0" y="589480"/>
                  </a:lnTo>
                  <a:lnTo>
                    <a:pt x="0" y="0"/>
                  </a:lnTo>
                  <a:close/>
                </a:path>
              </a:pathLst>
            </a:custGeom>
          </p:spPr>
          <p:style>
            <a:lnRef idx="2">
              <a:schemeClr val="accent2">
                <a:hueOff val="6410733"/>
                <a:satOff val="6838"/>
                <a:lumOff val="2126"/>
                <a:alphaOff val="0"/>
              </a:schemeClr>
            </a:lnRef>
            <a:fillRef idx="1">
              <a:schemeClr val="accent2">
                <a:hueOff val="6410733"/>
                <a:satOff val="6838"/>
                <a:lumOff val="2126"/>
                <a:alphaOff val="0"/>
              </a:schemeClr>
            </a:fillRef>
            <a:effectRef idx="0">
              <a:schemeClr val="accent2">
                <a:hueOff val="6410733"/>
                <a:satOff val="6838"/>
                <a:lumOff val="2126"/>
                <a:alphaOff val="0"/>
              </a:schemeClr>
            </a:effectRef>
            <a:fontRef idx="minor">
              <a:schemeClr val="lt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Sports &amp; Entertainment</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Freeform: Shape 16">
              <a:extLst>
                <a:ext uri="{FF2B5EF4-FFF2-40B4-BE49-F238E27FC236}">
                  <a16:creationId xmlns:a16="http://schemas.microsoft.com/office/drawing/2014/main" id="{1537AEDC-6C6A-4DB5-BB2C-353FD6C3EBCA}"/>
                </a:ext>
              </a:extLst>
            </p:cNvPr>
            <p:cNvSpPr/>
            <p:nvPr/>
          </p:nvSpPr>
          <p:spPr>
            <a:xfrm>
              <a:off x="6936349" y="2957936"/>
              <a:ext cx="1473700" cy="3292436"/>
            </a:xfrm>
            <a:custGeom>
              <a:avLst/>
              <a:gdLst>
                <a:gd name="connsiteX0" fmla="*/ 0 w 1473700"/>
                <a:gd name="connsiteY0" fmla="*/ 0 h 3292436"/>
                <a:gd name="connsiteX1" fmla="*/ 1473700 w 1473700"/>
                <a:gd name="connsiteY1" fmla="*/ 0 h 3292436"/>
                <a:gd name="connsiteX2" fmla="*/ 1473700 w 1473700"/>
                <a:gd name="connsiteY2" fmla="*/ 3292436 h 3292436"/>
                <a:gd name="connsiteX3" fmla="*/ 0 w 1473700"/>
                <a:gd name="connsiteY3" fmla="*/ 3292436 h 3292436"/>
                <a:gd name="connsiteX4" fmla="*/ 0 w 1473700"/>
                <a:gd name="connsiteY4" fmla="*/ 0 h 329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3292436">
                  <a:moveTo>
                    <a:pt x="0" y="0"/>
                  </a:moveTo>
                  <a:lnTo>
                    <a:pt x="1473700" y="0"/>
                  </a:lnTo>
                  <a:lnTo>
                    <a:pt x="1473700" y="3292436"/>
                  </a:lnTo>
                  <a:lnTo>
                    <a:pt x="0" y="3292436"/>
                  </a:lnTo>
                  <a:lnTo>
                    <a:pt x="0" y="0"/>
                  </a:lnTo>
                  <a:close/>
                </a:path>
              </a:pathLst>
            </a:custGeom>
          </p:spPr>
          <p:style>
            <a:lnRef idx="2">
              <a:schemeClr val="accent2">
                <a:tint val="40000"/>
                <a:alpha val="90000"/>
                <a:hueOff val="6705128"/>
                <a:satOff val="11843"/>
                <a:lumOff val="1088"/>
                <a:alphaOff val="0"/>
              </a:schemeClr>
            </a:lnRef>
            <a:fillRef idx="1">
              <a:schemeClr val="accent2">
                <a:tint val="40000"/>
                <a:alpha val="90000"/>
                <a:hueOff val="6705128"/>
                <a:satOff val="11843"/>
                <a:lumOff val="1088"/>
                <a:alphaOff val="0"/>
              </a:schemeClr>
            </a:fillRef>
            <a:effectRef idx="0">
              <a:schemeClr val="accent2">
                <a:tint val="40000"/>
                <a:alpha val="90000"/>
                <a:hueOff val="6705128"/>
                <a:satOff val="11843"/>
                <a:lumOff val="1088"/>
                <a:alphaOff val="0"/>
              </a:schemeClr>
            </a:effectRef>
            <a:fontRef idx="minor">
              <a:schemeClr val="dk1">
                <a:hueOff val="0"/>
                <a:satOff val="0"/>
                <a:lumOff val="0"/>
                <a:alphaOff val="0"/>
              </a:schemeClr>
            </a:fontRef>
          </p:style>
          <p:txBody>
            <a:bodyPr spcFirstLastPara="0" vert="horz" wrap="square" lIns="341376" tIns="341376" rIns="455168" bIns="512064" numCol="1" spcCol="1270" anchor="t" anchorCtr="0">
              <a:noAutofit/>
            </a:bodyPr>
            <a:lstStyle/>
            <a:p>
              <a:pPr marL="285750" marR="0" lvl="1" indent="-285750" algn="l" defTabSz="2844800" rtl="0" eaLnBrk="1" fontAlgn="auto" latinLnBrk="0" hangingPunct="1">
                <a:lnSpc>
                  <a:spcPct val="90000"/>
                </a:lnSpc>
                <a:spcBef>
                  <a:spcPct val="0"/>
                </a:spcBef>
                <a:spcAft>
                  <a:spcPct val="15000"/>
                </a:spcAft>
                <a:buClrTx/>
                <a:buSzTx/>
                <a:buFontTx/>
                <a:buNone/>
                <a:tabLst/>
                <a:defRPr/>
              </a:pPr>
              <a:endParaRPr kumimoji="0" lang="en-US" sz="6400" b="0" i="0" u="none" strike="noStrike" kern="1200" cap="none" spc="0" normalizeH="0" baseline="0" noProof="0">
                <a:ln>
                  <a:noFill/>
                </a:ln>
                <a:solidFill>
                  <a:prstClr val="black">
                    <a:hueOff val="0"/>
                    <a:satOff val="0"/>
                    <a:lumOff val="0"/>
                    <a:alphaOff val="0"/>
                  </a:prstClr>
                </a:solidFill>
                <a:effectLst/>
                <a:uLnTx/>
                <a:uFillTx/>
                <a:latin typeface="Gill Sans MT"/>
                <a:ea typeface="+mn-ea"/>
                <a:cs typeface="+mn-cs"/>
              </a:endParaRPr>
            </a:p>
          </p:txBody>
        </p:sp>
      </p:grpSp>
      <p:grpSp>
        <p:nvGrpSpPr>
          <p:cNvPr id="20" name="Group 19">
            <a:extLst>
              <a:ext uri="{FF2B5EF4-FFF2-40B4-BE49-F238E27FC236}">
                <a16:creationId xmlns:a16="http://schemas.microsoft.com/office/drawing/2014/main" id="{2C7A6942-655D-4586-BC28-1731B37ABC36}"/>
              </a:ext>
            </a:extLst>
          </p:cNvPr>
          <p:cNvGrpSpPr/>
          <p:nvPr/>
        </p:nvGrpSpPr>
        <p:grpSpPr>
          <a:xfrm>
            <a:off x="10043781" y="2184400"/>
            <a:ext cx="2033919" cy="4065972"/>
            <a:chOff x="10158081" y="2395654"/>
            <a:chExt cx="1668071" cy="3870861"/>
          </a:xfrm>
        </p:grpSpPr>
        <p:sp>
          <p:nvSpPr>
            <p:cNvPr id="18" name="Freeform: Shape 17">
              <a:extLst>
                <a:ext uri="{FF2B5EF4-FFF2-40B4-BE49-F238E27FC236}">
                  <a16:creationId xmlns:a16="http://schemas.microsoft.com/office/drawing/2014/main" id="{84D1C554-B17C-4F7B-B552-1AF6FD756566}"/>
                </a:ext>
              </a:extLst>
            </p:cNvPr>
            <p:cNvSpPr/>
            <p:nvPr/>
          </p:nvSpPr>
          <p:spPr>
            <a:xfrm>
              <a:off x="10158837" y="2395654"/>
              <a:ext cx="1667315" cy="589480"/>
            </a:xfrm>
            <a:custGeom>
              <a:avLst/>
              <a:gdLst>
                <a:gd name="connsiteX0" fmla="*/ 0 w 1667315"/>
                <a:gd name="connsiteY0" fmla="*/ 0 h 589480"/>
                <a:gd name="connsiteX1" fmla="*/ 1667315 w 1667315"/>
                <a:gd name="connsiteY1" fmla="*/ 0 h 589480"/>
                <a:gd name="connsiteX2" fmla="*/ 1667315 w 1667315"/>
                <a:gd name="connsiteY2" fmla="*/ 589480 h 589480"/>
                <a:gd name="connsiteX3" fmla="*/ 0 w 1667315"/>
                <a:gd name="connsiteY3" fmla="*/ 589480 h 589480"/>
                <a:gd name="connsiteX4" fmla="*/ 0 w 1667315"/>
                <a:gd name="connsiteY4" fmla="*/ 0 h 5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315" h="589480">
                  <a:moveTo>
                    <a:pt x="0" y="0"/>
                  </a:moveTo>
                  <a:lnTo>
                    <a:pt x="1667315" y="0"/>
                  </a:lnTo>
                  <a:lnTo>
                    <a:pt x="1667315" y="589480"/>
                  </a:lnTo>
                  <a:lnTo>
                    <a:pt x="0" y="589480"/>
                  </a:lnTo>
                  <a:lnTo>
                    <a:pt x="0" y="0"/>
                  </a:lnTo>
                  <a:close/>
                </a:path>
              </a:pathLst>
            </a:custGeom>
          </p:spPr>
          <p:style>
            <a:lnRef idx="2">
              <a:schemeClr val="accent2">
                <a:hueOff val="7692880"/>
                <a:satOff val="8205"/>
                <a:lumOff val="2551"/>
                <a:alphaOff val="0"/>
              </a:schemeClr>
            </a:lnRef>
            <a:fillRef idx="1">
              <a:schemeClr val="accent2">
                <a:hueOff val="7692880"/>
                <a:satOff val="8205"/>
                <a:lumOff val="2551"/>
                <a:alphaOff val="0"/>
              </a:schemeClr>
            </a:fillRef>
            <a:effectRef idx="0">
              <a:schemeClr val="accent2">
                <a:hueOff val="7692880"/>
                <a:satOff val="8205"/>
                <a:lumOff val="2551"/>
                <a:alphaOff val="0"/>
              </a:schemeClr>
            </a:effectRef>
            <a:fontRef idx="minor">
              <a:schemeClr val="lt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Accounting &amp; </a:t>
              </a:r>
              <a:b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Consulting Firms</a:t>
              </a:r>
            </a:p>
          </p:txBody>
        </p:sp>
        <p:sp>
          <p:nvSpPr>
            <p:cNvPr id="19" name="Freeform: Shape 18">
              <a:extLst>
                <a:ext uri="{FF2B5EF4-FFF2-40B4-BE49-F238E27FC236}">
                  <a16:creationId xmlns:a16="http://schemas.microsoft.com/office/drawing/2014/main" id="{291FC2DF-CE01-4FF5-A1FB-2AC2795BA262}"/>
                </a:ext>
              </a:extLst>
            </p:cNvPr>
            <p:cNvSpPr/>
            <p:nvPr/>
          </p:nvSpPr>
          <p:spPr>
            <a:xfrm>
              <a:off x="10158081" y="2974079"/>
              <a:ext cx="1664677" cy="3292436"/>
            </a:xfrm>
            <a:custGeom>
              <a:avLst/>
              <a:gdLst>
                <a:gd name="connsiteX0" fmla="*/ 0 w 1664677"/>
                <a:gd name="connsiteY0" fmla="*/ 0 h 3343485"/>
                <a:gd name="connsiteX1" fmla="*/ 1664677 w 1664677"/>
                <a:gd name="connsiteY1" fmla="*/ 0 h 3343485"/>
                <a:gd name="connsiteX2" fmla="*/ 1664677 w 1664677"/>
                <a:gd name="connsiteY2" fmla="*/ 3343485 h 3343485"/>
                <a:gd name="connsiteX3" fmla="*/ 0 w 1664677"/>
                <a:gd name="connsiteY3" fmla="*/ 3343485 h 3343485"/>
                <a:gd name="connsiteX4" fmla="*/ 0 w 1664677"/>
                <a:gd name="connsiteY4" fmla="*/ 0 h 334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4677" h="3343485">
                  <a:moveTo>
                    <a:pt x="0" y="0"/>
                  </a:moveTo>
                  <a:lnTo>
                    <a:pt x="1664677" y="0"/>
                  </a:lnTo>
                  <a:lnTo>
                    <a:pt x="1664677" y="3343485"/>
                  </a:lnTo>
                  <a:lnTo>
                    <a:pt x="0" y="3343485"/>
                  </a:lnTo>
                  <a:lnTo>
                    <a:pt x="0" y="0"/>
                  </a:lnTo>
                  <a:close/>
                </a:path>
              </a:pathLst>
            </a:custGeom>
          </p:spPr>
          <p:style>
            <a:lnRef idx="2">
              <a:schemeClr val="accent2">
                <a:tint val="40000"/>
                <a:alpha val="90000"/>
                <a:hueOff val="8046153"/>
                <a:satOff val="14212"/>
                <a:lumOff val="1305"/>
                <a:alphaOff val="0"/>
              </a:schemeClr>
            </a:lnRef>
            <a:fillRef idx="1">
              <a:schemeClr val="accent2">
                <a:tint val="40000"/>
                <a:alpha val="90000"/>
                <a:hueOff val="8046153"/>
                <a:satOff val="14212"/>
                <a:lumOff val="1305"/>
                <a:alphaOff val="0"/>
              </a:schemeClr>
            </a:fillRef>
            <a:effectRef idx="0">
              <a:schemeClr val="accent2">
                <a:tint val="40000"/>
                <a:alpha val="90000"/>
                <a:hueOff val="8046153"/>
                <a:satOff val="14212"/>
                <a:lumOff val="1305"/>
                <a:alphaOff val="0"/>
              </a:schemeClr>
            </a:effectRef>
            <a:fontRef idx="minor">
              <a:schemeClr val="dk1">
                <a:hueOff val="0"/>
                <a:satOff val="0"/>
                <a:lumOff val="0"/>
                <a:alphaOff val="0"/>
              </a:schemeClr>
            </a:fontRef>
          </p:style>
          <p:txBody>
            <a:bodyPr spcFirstLastPara="0" vert="horz" wrap="square" lIns="341376" tIns="341376" rIns="455168" bIns="512064" numCol="1" spcCol="1270" anchor="t" anchorCtr="0">
              <a:noAutofit/>
            </a:bodyPr>
            <a:lstStyle/>
            <a:p>
              <a:pPr marL="285750" marR="0" lvl="1" indent="-285750" algn="l" defTabSz="2844800" rtl="0" eaLnBrk="1" fontAlgn="auto" latinLnBrk="0" hangingPunct="1">
                <a:lnSpc>
                  <a:spcPct val="90000"/>
                </a:lnSpc>
                <a:spcBef>
                  <a:spcPct val="0"/>
                </a:spcBef>
                <a:spcAft>
                  <a:spcPct val="15000"/>
                </a:spcAft>
                <a:buClrTx/>
                <a:buSzTx/>
                <a:buFontTx/>
                <a:buNone/>
                <a:tabLst/>
                <a:defRPr/>
              </a:pPr>
              <a:endParaRPr kumimoji="0" lang="en-US" sz="6400" b="0" i="0" u="none" strike="noStrike" kern="1200" cap="none" spc="0" normalizeH="0" baseline="0" noProof="0">
                <a:ln>
                  <a:noFill/>
                </a:ln>
                <a:solidFill>
                  <a:prstClr val="black">
                    <a:hueOff val="0"/>
                    <a:satOff val="0"/>
                    <a:lumOff val="0"/>
                    <a:alphaOff val="0"/>
                  </a:prstClr>
                </a:solidFill>
                <a:effectLst/>
                <a:uLnTx/>
                <a:uFillTx/>
                <a:latin typeface="Gill Sans MT"/>
                <a:ea typeface="+mn-ea"/>
                <a:cs typeface="+mn-cs"/>
              </a:endParaRPr>
            </a:p>
          </p:txBody>
        </p:sp>
      </p:grpSp>
      <p:grpSp>
        <p:nvGrpSpPr>
          <p:cNvPr id="23" name="Group 22">
            <a:extLst>
              <a:ext uri="{FF2B5EF4-FFF2-40B4-BE49-F238E27FC236}">
                <a16:creationId xmlns:a16="http://schemas.microsoft.com/office/drawing/2014/main" id="{0316634C-2D2F-4C02-AF72-F99787991C76}"/>
              </a:ext>
            </a:extLst>
          </p:cNvPr>
          <p:cNvGrpSpPr/>
          <p:nvPr/>
        </p:nvGrpSpPr>
        <p:grpSpPr>
          <a:xfrm>
            <a:off x="4097114" y="2184400"/>
            <a:ext cx="1733756" cy="4066263"/>
            <a:chOff x="3607374" y="2373931"/>
            <a:chExt cx="1473833" cy="3876732"/>
          </a:xfrm>
        </p:grpSpPr>
        <p:sp>
          <p:nvSpPr>
            <p:cNvPr id="10" name="Freeform: Shape 9">
              <a:extLst>
                <a:ext uri="{FF2B5EF4-FFF2-40B4-BE49-F238E27FC236}">
                  <a16:creationId xmlns:a16="http://schemas.microsoft.com/office/drawing/2014/main" id="{449B0636-151A-4882-9A71-929167E59E2F}"/>
                </a:ext>
              </a:extLst>
            </p:cNvPr>
            <p:cNvSpPr/>
            <p:nvPr/>
          </p:nvSpPr>
          <p:spPr>
            <a:xfrm>
              <a:off x="3607374" y="2373931"/>
              <a:ext cx="1473700" cy="589480"/>
            </a:xfrm>
            <a:custGeom>
              <a:avLst/>
              <a:gdLst>
                <a:gd name="connsiteX0" fmla="*/ 0 w 1473700"/>
                <a:gd name="connsiteY0" fmla="*/ 0 h 589480"/>
                <a:gd name="connsiteX1" fmla="*/ 1473700 w 1473700"/>
                <a:gd name="connsiteY1" fmla="*/ 0 h 589480"/>
                <a:gd name="connsiteX2" fmla="*/ 1473700 w 1473700"/>
                <a:gd name="connsiteY2" fmla="*/ 589480 h 589480"/>
                <a:gd name="connsiteX3" fmla="*/ 0 w 1473700"/>
                <a:gd name="connsiteY3" fmla="*/ 589480 h 589480"/>
                <a:gd name="connsiteX4" fmla="*/ 0 w 1473700"/>
                <a:gd name="connsiteY4" fmla="*/ 0 h 5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589480">
                  <a:moveTo>
                    <a:pt x="0" y="0"/>
                  </a:moveTo>
                  <a:lnTo>
                    <a:pt x="1473700" y="0"/>
                  </a:lnTo>
                  <a:lnTo>
                    <a:pt x="1473700" y="589480"/>
                  </a:lnTo>
                  <a:lnTo>
                    <a:pt x="0" y="589480"/>
                  </a:lnTo>
                  <a:lnTo>
                    <a:pt x="0" y="0"/>
                  </a:lnTo>
                  <a:close/>
                </a:path>
              </a:pathLst>
            </a:custGeom>
          </p:spPr>
          <p:style>
            <a:lnRef idx="2">
              <a:schemeClr val="accent2">
                <a:hueOff val="2564293"/>
                <a:satOff val="2735"/>
                <a:lumOff val="850"/>
                <a:alphaOff val="0"/>
              </a:schemeClr>
            </a:lnRef>
            <a:fillRef idx="1">
              <a:schemeClr val="accent2">
                <a:hueOff val="2564293"/>
                <a:satOff val="2735"/>
                <a:lumOff val="850"/>
                <a:alphaOff val="0"/>
              </a:schemeClr>
            </a:fillRef>
            <a:effectRef idx="0">
              <a:schemeClr val="accent2">
                <a:hueOff val="2564293"/>
                <a:satOff val="2735"/>
                <a:lumOff val="850"/>
                <a:alphaOff val="0"/>
              </a:schemeClr>
            </a:effectRef>
            <a:fontRef idx="minor">
              <a:schemeClr val="lt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Companies of all Sizes</a:t>
              </a:r>
            </a:p>
          </p:txBody>
        </p:sp>
        <p:sp>
          <p:nvSpPr>
            <p:cNvPr id="11" name="Freeform: Shape 10">
              <a:extLst>
                <a:ext uri="{FF2B5EF4-FFF2-40B4-BE49-F238E27FC236}">
                  <a16:creationId xmlns:a16="http://schemas.microsoft.com/office/drawing/2014/main" id="{08820A47-A19A-4133-BC4B-0A366399A484}"/>
                </a:ext>
              </a:extLst>
            </p:cNvPr>
            <p:cNvSpPr/>
            <p:nvPr/>
          </p:nvSpPr>
          <p:spPr>
            <a:xfrm>
              <a:off x="3607507" y="2958227"/>
              <a:ext cx="1473700" cy="3292436"/>
            </a:xfrm>
            <a:custGeom>
              <a:avLst/>
              <a:gdLst>
                <a:gd name="connsiteX0" fmla="*/ 0 w 1473700"/>
                <a:gd name="connsiteY0" fmla="*/ 0 h 3292436"/>
                <a:gd name="connsiteX1" fmla="*/ 1473700 w 1473700"/>
                <a:gd name="connsiteY1" fmla="*/ 0 h 3292436"/>
                <a:gd name="connsiteX2" fmla="*/ 1473700 w 1473700"/>
                <a:gd name="connsiteY2" fmla="*/ 3292436 h 3292436"/>
                <a:gd name="connsiteX3" fmla="*/ 0 w 1473700"/>
                <a:gd name="connsiteY3" fmla="*/ 3292436 h 3292436"/>
                <a:gd name="connsiteX4" fmla="*/ 0 w 1473700"/>
                <a:gd name="connsiteY4" fmla="*/ 0 h 329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3292436">
                  <a:moveTo>
                    <a:pt x="0" y="0"/>
                  </a:moveTo>
                  <a:lnTo>
                    <a:pt x="1473700" y="0"/>
                  </a:lnTo>
                  <a:lnTo>
                    <a:pt x="1473700" y="3292436"/>
                  </a:lnTo>
                  <a:lnTo>
                    <a:pt x="0" y="3292436"/>
                  </a:lnTo>
                  <a:lnTo>
                    <a:pt x="0" y="0"/>
                  </a:lnTo>
                  <a:close/>
                </a:path>
              </a:pathLst>
            </a:custGeom>
          </p:spPr>
          <p:style>
            <a:lnRef idx="2">
              <a:schemeClr val="accent2">
                <a:tint val="40000"/>
                <a:alpha val="90000"/>
                <a:hueOff val="2682051"/>
                <a:satOff val="4737"/>
                <a:lumOff val="435"/>
                <a:alphaOff val="0"/>
              </a:schemeClr>
            </a:lnRef>
            <a:fillRef idx="1">
              <a:schemeClr val="accent2">
                <a:tint val="40000"/>
                <a:alpha val="90000"/>
                <a:hueOff val="2682051"/>
                <a:satOff val="4737"/>
                <a:lumOff val="435"/>
                <a:alphaOff val="0"/>
              </a:schemeClr>
            </a:fillRef>
            <a:effectRef idx="0">
              <a:schemeClr val="accent2">
                <a:tint val="40000"/>
                <a:alpha val="90000"/>
                <a:hueOff val="2682051"/>
                <a:satOff val="4737"/>
                <a:lumOff val="435"/>
                <a:alphaOff val="0"/>
              </a:schemeClr>
            </a:effectRef>
            <a:fontRef idx="minor">
              <a:schemeClr val="dk1">
                <a:hueOff val="0"/>
                <a:satOff val="0"/>
                <a:lumOff val="0"/>
                <a:alphaOff val="0"/>
              </a:schemeClr>
            </a:fontRef>
          </p:style>
          <p:txBody>
            <a:bodyPr spcFirstLastPara="0" vert="horz" wrap="square" lIns="341376" tIns="341376" rIns="455168" bIns="512064" numCol="1" spcCol="1270" anchor="t" anchorCtr="0">
              <a:noAutofit/>
            </a:bodyPr>
            <a:lstStyle/>
            <a:p>
              <a:pPr marL="285750" marR="0" lvl="1" indent="-285750" algn="l" defTabSz="2844800" rtl="0" eaLnBrk="1" fontAlgn="auto" latinLnBrk="0" hangingPunct="1">
                <a:lnSpc>
                  <a:spcPct val="90000"/>
                </a:lnSpc>
                <a:spcBef>
                  <a:spcPct val="0"/>
                </a:spcBef>
                <a:spcAft>
                  <a:spcPct val="15000"/>
                </a:spcAft>
                <a:buClrTx/>
                <a:buSzTx/>
                <a:buFontTx/>
                <a:buNone/>
                <a:tabLst/>
                <a:defRPr/>
              </a:pPr>
              <a:endParaRPr kumimoji="0" lang="en-US" sz="6400" b="0" i="0" u="none" strike="noStrike" kern="1200" cap="none" spc="0" normalizeH="0" baseline="0" noProof="0">
                <a:ln>
                  <a:noFill/>
                </a:ln>
                <a:solidFill>
                  <a:prstClr val="black">
                    <a:hueOff val="0"/>
                    <a:satOff val="0"/>
                    <a:lumOff val="0"/>
                    <a:alphaOff val="0"/>
                  </a:prstClr>
                </a:solidFill>
                <a:effectLst/>
                <a:uLnTx/>
                <a:uFillTx/>
                <a:latin typeface="Gill Sans MT"/>
                <a:ea typeface="+mn-ea"/>
                <a:cs typeface="+mn-cs"/>
              </a:endParaRPr>
            </a:p>
          </p:txBody>
        </p:sp>
      </p:grpSp>
      <p:sp>
        <p:nvSpPr>
          <p:cNvPr id="3" name="TextBox 2">
            <a:extLst>
              <a:ext uri="{FF2B5EF4-FFF2-40B4-BE49-F238E27FC236}">
                <a16:creationId xmlns:a16="http://schemas.microsoft.com/office/drawing/2014/main" id="{6437625D-2FA8-8D1B-8CC2-A9AD24064325}"/>
              </a:ext>
            </a:extLst>
          </p:cNvPr>
          <p:cNvSpPr txBox="1"/>
          <p:nvPr/>
        </p:nvSpPr>
        <p:spPr>
          <a:xfrm>
            <a:off x="10150392" y="3048000"/>
            <a:ext cx="1848014"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Local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Regional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International</a:t>
            </a:r>
          </a:p>
        </p:txBody>
      </p:sp>
      <p:sp>
        <p:nvSpPr>
          <p:cNvPr id="5" name="TextBox 4">
            <a:extLst>
              <a:ext uri="{FF2B5EF4-FFF2-40B4-BE49-F238E27FC236}">
                <a16:creationId xmlns:a16="http://schemas.microsoft.com/office/drawing/2014/main" id="{E766A5EF-133F-6138-E6E4-9E7E5D7CF55B}"/>
              </a:ext>
            </a:extLst>
          </p:cNvPr>
          <p:cNvSpPr txBox="1"/>
          <p:nvPr/>
        </p:nvSpPr>
        <p:spPr>
          <a:xfrm>
            <a:off x="158830" y="3048000"/>
            <a:ext cx="165919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1047 Games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Weav</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Symbrosia</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4625025B-C146-53F3-45E8-A722C97AF122}"/>
              </a:ext>
            </a:extLst>
          </p:cNvPr>
          <p:cNvSpPr txBox="1"/>
          <p:nvPr/>
        </p:nvSpPr>
        <p:spPr>
          <a:xfrm>
            <a:off x="2174442" y="3048000"/>
            <a:ext cx="179840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Habitat for Humanity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Smithsonian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World Central Kitchen</a:t>
            </a:r>
          </a:p>
        </p:txBody>
      </p:sp>
      <p:sp>
        <p:nvSpPr>
          <p:cNvPr id="14" name="TextBox 13">
            <a:extLst>
              <a:ext uri="{FF2B5EF4-FFF2-40B4-BE49-F238E27FC236}">
                <a16:creationId xmlns:a16="http://schemas.microsoft.com/office/drawing/2014/main" id="{3775BB9C-03C8-A686-AD87-201006C1CF3F}"/>
              </a:ext>
            </a:extLst>
          </p:cNvPr>
          <p:cNvSpPr txBox="1"/>
          <p:nvPr/>
        </p:nvSpPr>
        <p:spPr>
          <a:xfrm>
            <a:off x="4129546" y="3047999"/>
            <a:ext cx="1659193"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Apple</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Ikea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Bank of America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Zappos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Everlight</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Solar</a:t>
            </a:r>
          </a:p>
        </p:txBody>
      </p:sp>
      <p:sp>
        <p:nvSpPr>
          <p:cNvPr id="15" name="TextBox 14">
            <a:extLst>
              <a:ext uri="{FF2B5EF4-FFF2-40B4-BE49-F238E27FC236}">
                <a16:creationId xmlns:a16="http://schemas.microsoft.com/office/drawing/2014/main" id="{B9A4A05B-8F13-0B2F-5BF2-0EBB8F1835F8}"/>
              </a:ext>
            </a:extLst>
          </p:cNvPr>
          <p:cNvSpPr txBox="1"/>
          <p:nvPr/>
        </p:nvSpPr>
        <p:spPr>
          <a:xfrm>
            <a:off x="6107347" y="3048000"/>
            <a:ext cx="179045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City Government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FBI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NASA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Military</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7" name="TextBox 26">
            <a:extLst>
              <a:ext uri="{FF2B5EF4-FFF2-40B4-BE49-F238E27FC236}">
                <a16:creationId xmlns:a16="http://schemas.microsoft.com/office/drawing/2014/main" id="{AD9A3A8E-8886-16BE-05C5-E3FEF4799B5D}"/>
              </a:ext>
            </a:extLst>
          </p:cNvPr>
          <p:cNvSpPr txBox="1"/>
          <p:nvPr/>
        </p:nvSpPr>
        <p:spPr>
          <a:xfrm>
            <a:off x="8172121" y="3047999"/>
            <a:ext cx="1659193"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NFL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TikTok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Disney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Netflix</a:t>
            </a:r>
          </a:p>
        </p:txBody>
      </p:sp>
    </p:spTree>
    <p:extLst>
      <p:ext uri="{BB962C8B-B14F-4D97-AF65-F5344CB8AC3E}">
        <p14:creationId xmlns:p14="http://schemas.microsoft.com/office/powerpoint/2010/main" val="1432576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peed lines technology abstract">
            <a:extLst>
              <a:ext uri="{FF2B5EF4-FFF2-40B4-BE49-F238E27FC236}">
                <a16:creationId xmlns:a16="http://schemas.microsoft.com/office/drawing/2014/main" id="{EBC93A16-D43B-4A21-89FB-A9740C62C01E}"/>
              </a:ext>
            </a:extLst>
          </p:cNvPr>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25" name="Group 24">
            <a:extLst>
              <a:ext uri="{FF2B5EF4-FFF2-40B4-BE49-F238E27FC236}">
                <a16:creationId xmlns:a16="http://schemas.microsoft.com/office/drawing/2014/main" id="{D10F3D66-0109-4903-90B9-66D0E288F721}"/>
              </a:ext>
              <a:ext uri="{C183D7F6-B498-43B3-948B-1728B52AA6E4}">
                <adec:decorative xmlns:adec="http://schemas.microsoft.com/office/drawing/2017/decorative" val="1"/>
              </a:ext>
            </a:extLst>
          </p:cNvPr>
          <p:cNvGrpSpPr/>
          <p:nvPr/>
        </p:nvGrpSpPr>
        <p:grpSpPr>
          <a:xfrm>
            <a:off x="10379261" y="2030035"/>
            <a:ext cx="1335600" cy="1262947"/>
            <a:chOff x="10145015" y="2343978"/>
            <a:chExt cx="1335600" cy="1262947"/>
          </a:xfrm>
        </p:grpSpPr>
        <p:sp>
          <p:nvSpPr>
            <p:cNvPr id="26" name="Freeform: Shape 25">
              <a:extLst>
                <a:ext uri="{FF2B5EF4-FFF2-40B4-BE49-F238E27FC236}">
                  <a16:creationId xmlns:a16="http://schemas.microsoft.com/office/drawing/2014/main" id="{57DAB968-9B52-4EFF-AD39-7657DFEA6E48}"/>
                </a:ext>
              </a:extLst>
            </p:cNvPr>
            <p:cNvSpPr>
              <a:spLocks noChangeAspect="1"/>
            </p:cNvSpPr>
            <p:nvPr/>
          </p:nvSpPr>
          <p:spPr>
            <a:xfrm rot="8100000">
              <a:off x="10400615" y="234397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254000" dist="101600" dir="732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7" name="Oval 26">
              <a:extLst>
                <a:ext uri="{FF2B5EF4-FFF2-40B4-BE49-F238E27FC236}">
                  <a16:creationId xmlns:a16="http://schemas.microsoft.com/office/drawing/2014/main" id="{962BE440-9634-4380-B142-5DB692420C52}"/>
                </a:ext>
              </a:extLst>
            </p:cNvPr>
            <p:cNvSpPr/>
            <p:nvPr/>
          </p:nvSpPr>
          <p:spPr>
            <a:xfrm rot="13500000">
              <a:off x="10415015" y="2179851"/>
              <a:ext cx="540000" cy="1080000"/>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
        <p:nvSpPr>
          <p:cNvPr id="7" name="Title 6">
            <a:extLst>
              <a:ext uri="{FF2B5EF4-FFF2-40B4-BE49-F238E27FC236}">
                <a16:creationId xmlns:a16="http://schemas.microsoft.com/office/drawing/2014/main" id="{4B18D636-CC10-4B1E-AA38-419DCCF2D9C9}"/>
              </a:ext>
            </a:extLst>
          </p:cNvPr>
          <p:cNvSpPr>
            <a:spLocks noGrp="1"/>
          </p:cNvSpPr>
          <p:nvPr>
            <p:ph type="title"/>
          </p:nvPr>
        </p:nvSpPr>
        <p:spPr>
          <a:xfrm>
            <a:off x="550862" y="549275"/>
            <a:ext cx="11097551" cy="1332000"/>
          </a:xfrm>
        </p:spPr>
        <p:txBody>
          <a:bodyPr>
            <a:normAutofit fontScale="90000"/>
          </a:bodyPr>
          <a:lstStyle/>
          <a:p>
            <a:r>
              <a:rPr lang="en-US" dirty="0">
                <a:latin typeface="Arial" panose="020B0604020202020204" pitchFamily="34" charset="0"/>
                <a:ea typeface="Roboto" panose="02000000000000000000" pitchFamily="2" charset="0"/>
                <a:cs typeface="Arial" panose="020B0604020202020204" pitchFamily="34" charset="0"/>
              </a:rPr>
              <a:t>Accountants work with data and people.</a:t>
            </a:r>
            <a:br>
              <a:rPr lang="en-US" dirty="0">
                <a:latin typeface="Arial" panose="020B0604020202020204" pitchFamily="34" charset="0"/>
                <a:ea typeface="Roboto" panose="02000000000000000000" pitchFamily="2" charset="0"/>
                <a:cs typeface="Arial" panose="020B0604020202020204" pitchFamily="34" charset="0"/>
              </a:rPr>
            </a:br>
            <a:r>
              <a:rPr lang="en-US" dirty="0">
                <a:latin typeface="Arial" panose="020B0604020202020204" pitchFamily="34" charset="0"/>
                <a:ea typeface="Roboto" panose="02000000000000000000" pitchFamily="2" charset="0"/>
                <a:cs typeface="Arial" panose="020B0604020202020204" pitchFamily="34" charset="0"/>
              </a:rPr>
              <a:t>They drive business decisions and strategy.</a:t>
            </a:r>
          </a:p>
        </p:txBody>
      </p:sp>
      <p:sp>
        <p:nvSpPr>
          <p:cNvPr id="9" name="Text Placeholder 8">
            <a:extLst>
              <a:ext uri="{FF2B5EF4-FFF2-40B4-BE49-F238E27FC236}">
                <a16:creationId xmlns:a16="http://schemas.microsoft.com/office/drawing/2014/main" id="{0D098C43-2F2A-4100-89BC-5931039293FA}"/>
              </a:ext>
            </a:extLst>
          </p:cNvPr>
          <p:cNvSpPr>
            <a:spLocks noGrp="1"/>
          </p:cNvSpPr>
          <p:nvPr>
            <p:ph type="body" idx="1"/>
          </p:nvPr>
        </p:nvSpPr>
        <p:spPr>
          <a:xfrm>
            <a:off x="550864" y="1731375"/>
            <a:ext cx="5437186" cy="535354"/>
          </a:xfrm>
        </p:spPr>
        <p:txBody>
          <a:bodyPr/>
          <a:lstStyle/>
          <a:p>
            <a:r>
              <a:rPr lang="en-US" dirty="0">
                <a:latin typeface="Arial" panose="020B0604020202020204" pitchFamily="34" charset="0"/>
                <a:cs typeface="Arial" panose="020B0604020202020204" pitchFamily="34" charset="0"/>
              </a:rPr>
              <a:t>Typical responsibilities</a:t>
            </a:r>
          </a:p>
        </p:txBody>
      </p:sp>
      <p:sp>
        <p:nvSpPr>
          <p:cNvPr id="10" name="Content Placeholder 9">
            <a:extLst>
              <a:ext uri="{FF2B5EF4-FFF2-40B4-BE49-F238E27FC236}">
                <a16:creationId xmlns:a16="http://schemas.microsoft.com/office/drawing/2014/main" id="{1DB251F7-EBE7-46AC-A920-FFE2C5AF68EA}"/>
              </a:ext>
            </a:extLst>
          </p:cNvPr>
          <p:cNvSpPr>
            <a:spLocks noGrp="1"/>
          </p:cNvSpPr>
          <p:nvPr>
            <p:ph sz="half" idx="2"/>
          </p:nvPr>
        </p:nvSpPr>
        <p:spPr>
          <a:xfrm>
            <a:off x="550863" y="2427370"/>
            <a:ext cx="5429114" cy="3515555"/>
          </a:xfrm>
        </p:spPr>
        <p:txBody>
          <a:bodyPr/>
          <a:lstStyle/>
          <a:p>
            <a:r>
              <a:rPr lang="en-US" dirty="0">
                <a:solidFill>
                  <a:srgbClr val="FFFFFF"/>
                </a:solidFill>
                <a:latin typeface="Arial" panose="020B0604020202020204" pitchFamily="34" charset="0"/>
                <a:cs typeface="Arial" panose="020B0604020202020204" pitchFamily="34" charset="0"/>
              </a:rPr>
              <a:t>Implement new accounting technologies and systems</a:t>
            </a:r>
          </a:p>
          <a:p>
            <a:r>
              <a:rPr lang="en-US" dirty="0">
                <a:solidFill>
                  <a:srgbClr val="FFFFFF"/>
                </a:solidFill>
                <a:latin typeface="Arial" panose="020B0604020202020204" pitchFamily="34" charset="0"/>
                <a:cs typeface="Arial" panose="020B0604020202020204" pitchFamily="34" charset="0"/>
              </a:rPr>
              <a:t>Communicate information to business owners and investors</a:t>
            </a:r>
          </a:p>
          <a:p>
            <a:r>
              <a:rPr lang="en-US" dirty="0">
                <a:solidFill>
                  <a:srgbClr val="FFFFFF"/>
                </a:solidFill>
                <a:latin typeface="Arial" panose="020B0604020202020204" pitchFamily="34" charset="0"/>
                <a:cs typeface="Arial" panose="020B0604020202020204" pitchFamily="34" charset="0"/>
              </a:rPr>
              <a:t>Analyze financial reports to evaluate business performance</a:t>
            </a:r>
          </a:p>
          <a:p>
            <a:r>
              <a:rPr lang="en-US" dirty="0">
                <a:solidFill>
                  <a:srgbClr val="FFFFFF"/>
                </a:solidFill>
                <a:latin typeface="Arial" panose="020B0604020202020204" pitchFamily="34" charset="0"/>
                <a:cs typeface="Arial" panose="020B0604020202020204" pitchFamily="34" charset="0"/>
              </a:rPr>
              <a:t>Investigate potential fraud</a:t>
            </a:r>
          </a:p>
        </p:txBody>
      </p:sp>
      <p:sp>
        <p:nvSpPr>
          <p:cNvPr id="12" name="Content Placeholder 11">
            <a:extLst>
              <a:ext uri="{FF2B5EF4-FFF2-40B4-BE49-F238E27FC236}">
                <a16:creationId xmlns:a16="http://schemas.microsoft.com/office/drawing/2014/main" id="{7FB7F30B-2A84-4C44-BC5A-E826ED6E74A2}"/>
              </a:ext>
            </a:extLst>
          </p:cNvPr>
          <p:cNvSpPr>
            <a:spLocks noGrp="1"/>
          </p:cNvSpPr>
          <p:nvPr>
            <p:ph sz="quarter" idx="4"/>
          </p:nvPr>
        </p:nvSpPr>
        <p:spPr>
          <a:xfrm>
            <a:off x="6212023" y="2427370"/>
            <a:ext cx="5791195" cy="3515555"/>
          </a:xfrm>
        </p:spPr>
        <p:txBody>
          <a:bodyPr/>
          <a:lstStyle/>
          <a:p>
            <a:r>
              <a:rPr lang="en-US" dirty="0">
                <a:solidFill>
                  <a:srgbClr val="FFFFFF"/>
                </a:solidFill>
                <a:latin typeface="Arial" panose="020B0604020202020204" pitchFamily="34" charset="0"/>
                <a:cs typeface="Arial" panose="020B0604020202020204" pitchFamily="34" charset="0"/>
              </a:rPr>
              <a:t>Confirm financial laws and </a:t>
            </a:r>
            <a:br>
              <a:rPr lang="en-US" dirty="0">
                <a:solidFill>
                  <a:srgbClr val="FFFFFF"/>
                </a:solidFill>
                <a:latin typeface="Arial" panose="020B0604020202020204" pitchFamily="34" charset="0"/>
                <a:cs typeface="Arial" panose="020B0604020202020204" pitchFamily="34" charset="0"/>
              </a:rPr>
            </a:br>
            <a:r>
              <a:rPr lang="en-US" dirty="0">
                <a:solidFill>
                  <a:srgbClr val="FFFFFF"/>
                </a:solidFill>
                <a:latin typeface="Arial" panose="020B0604020202020204" pitchFamily="34" charset="0"/>
                <a:cs typeface="Arial" panose="020B0604020202020204" pitchFamily="34" charset="0"/>
              </a:rPr>
              <a:t>regulations are followed</a:t>
            </a:r>
          </a:p>
          <a:p>
            <a:r>
              <a:rPr lang="en-US" dirty="0">
                <a:solidFill>
                  <a:srgbClr val="FFFFFF"/>
                </a:solidFill>
                <a:latin typeface="Arial" panose="020B0604020202020204" pitchFamily="34" charset="0"/>
                <a:cs typeface="Arial" panose="020B0604020202020204" pitchFamily="34" charset="0"/>
              </a:rPr>
              <a:t>Advise clients on taxes</a:t>
            </a:r>
          </a:p>
          <a:p>
            <a:r>
              <a:rPr lang="en-US" dirty="0">
                <a:solidFill>
                  <a:srgbClr val="FFFFFF"/>
                </a:solidFill>
                <a:latin typeface="Arial" panose="020B0604020202020204" pitchFamily="34" charset="0"/>
                <a:cs typeface="Arial" panose="020B0604020202020204" pitchFamily="34" charset="0"/>
              </a:rPr>
              <a:t>Help companies thrive in times of uncertainty</a:t>
            </a:r>
          </a:p>
          <a:p>
            <a:r>
              <a:rPr lang="en-US" dirty="0">
                <a:solidFill>
                  <a:srgbClr val="FFFFFF"/>
                </a:solidFill>
                <a:latin typeface="Arial" panose="020B0604020202020204" pitchFamily="34" charset="0"/>
                <a:cs typeface="Arial" panose="020B0604020202020204" pitchFamily="34" charset="0"/>
              </a:rPr>
              <a:t>Ensure organizations are environmentally and socially responsible</a:t>
            </a:r>
          </a:p>
          <a:p>
            <a:endParaRPr lang="en-US" dirty="0">
              <a:solidFill>
                <a:srgbClr val="FFFFFF"/>
              </a:solidFill>
            </a:endParaRPr>
          </a:p>
        </p:txBody>
      </p:sp>
      <p:sp>
        <p:nvSpPr>
          <p:cNvPr id="22" name="Freeform: Shape 21">
            <a:extLst>
              <a:ext uri="{FF2B5EF4-FFF2-40B4-BE49-F238E27FC236}">
                <a16:creationId xmlns:a16="http://schemas.microsoft.com/office/drawing/2014/main" id="{C6F3814E-455F-456B-B1AF-7B993965A2C0}"/>
              </a:ext>
              <a:ext uri="{C183D7F6-B498-43B3-948B-1728B52AA6E4}">
                <adec:decorative xmlns:adec="http://schemas.microsoft.com/office/drawing/2017/decorative" val="1"/>
              </a:ext>
            </a:extLst>
          </p:cNvPr>
          <p:cNvSpPr>
            <a:spLocks noChangeAspect="1"/>
          </p:cNvSpPr>
          <p:nvPr/>
        </p:nvSpPr>
        <p:spPr>
          <a:xfrm>
            <a:off x="4295775" y="0"/>
            <a:ext cx="360000" cy="274638"/>
          </a:xfrm>
          <a:custGeom>
            <a:avLst/>
            <a:gdLst>
              <a:gd name="connsiteX0" fmla="*/ 30714 w 360000"/>
              <a:gd name="connsiteY0" fmla="*/ 0 h 274638"/>
              <a:gd name="connsiteX1" fmla="*/ 329286 w 360000"/>
              <a:gd name="connsiteY1" fmla="*/ 0 h 274638"/>
              <a:gd name="connsiteX2" fmla="*/ 345855 w 360000"/>
              <a:gd name="connsiteY2" fmla="*/ 24574 h 274638"/>
              <a:gd name="connsiteX3" fmla="*/ 360000 w 360000"/>
              <a:gd name="connsiteY3" fmla="*/ 94638 h 274638"/>
              <a:gd name="connsiteX4" fmla="*/ 180000 w 360000"/>
              <a:gd name="connsiteY4" fmla="*/ 274638 h 274638"/>
              <a:gd name="connsiteX5" fmla="*/ 0 w 360000"/>
              <a:gd name="connsiteY5" fmla="*/ 94638 h 274638"/>
              <a:gd name="connsiteX6" fmla="*/ 14145 w 360000"/>
              <a:gd name="connsiteY6" fmla="*/ 24574 h 27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0" h="274638">
                <a:moveTo>
                  <a:pt x="30714" y="0"/>
                </a:moveTo>
                <a:lnTo>
                  <a:pt x="329286" y="0"/>
                </a:lnTo>
                <a:lnTo>
                  <a:pt x="345855" y="24574"/>
                </a:lnTo>
                <a:cubicBezTo>
                  <a:pt x="354963" y="46109"/>
                  <a:pt x="360000" y="69785"/>
                  <a:pt x="360000" y="94638"/>
                </a:cubicBezTo>
                <a:cubicBezTo>
                  <a:pt x="360000" y="194049"/>
                  <a:pt x="279411" y="274638"/>
                  <a:pt x="180000" y="274638"/>
                </a:cubicBezTo>
                <a:cubicBezTo>
                  <a:pt x="80589" y="274638"/>
                  <a:pt x="0" y="194049"/>
                  <a:pt x="0" y="94638"/>
                </a:cubicBezTo>
                <a:cubicBezTo>
                  <a:pt x="0" y="69785"/>
                  <a:pt x="5037" y="46109"/>
                  <a:pt x="14145" y="24574"/>
                </a:cubicBezTo>
                <a:close/>
              </a:path>
            </a:pathLst>
          </a:cu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3891345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14888" y="2616201"/>
            <a:ext cx="7309913" cy="3156419"/>
          </a:xfrm>
          <a:prstGeom prst="rect">
            <a:avLst/>
          </a:prstGeom>
        </p:spPr>
        <p:txBody>
          <a:bodyPr vert="horz" wrap="square" lIns="0" tIns="16933" rIns="0" bIns="0" rtlCol="0">
            <a:spAutoFit/>
          </a:bodyPr>
          <a:lstStyle/>
          <a:p>
            <a:pPr marL="16933" marR="6773" lvl="0" indent="0" algn="l" defTabSz="914400" rtl="0" eaLnBrk="1" fontAlgn="auto" latinLnBrk="0" hangingPunct="1">
              <a:lnSpc>
                <a:spcPct val="100000"/>
              </a:lnSpc>
              <a:spcBef>
                <a:spcPts val="133"/>
              </a:spcBef>
              <a:spcAft>
                <a:spcPts val="0"/>
              </a:spcAft>
              <a:buClrTx/>
              <a:buSzTx/>
              <a:buFontTx/>
              <a:buNone/>
              <a:tabLst/>
              <a:defRPr/>
            </a:pPr>
            <a:r>
              <a:rPr kumimoji="0" sz="6800" b="1" i="0" u="none" strike="noStrike" kern="1200" cap="none" spc="-7" normalizeH="0" baseline="0" noProof="0" dirty="0">
                <a:ln>
                  <a:noFill/>
                </a:ln>
                <a:solidFill>
                  <a:srgbClr val="FFFFFF"/>
                </a:solidFill>
                <a:effectLst/>
                <a:uLnTx/>
                <a:uFillTx/>
                <a:latin typeface="Arial"/>
                <a:ea typeface="+mn-ea"/>
                <a:cs typeface="Arial"/>
              </a:rPr>
              <a:t>What</a:t>
            </a:r>
            <a:r>
              <a:rPr kumimoji="0" sz="6800" b="1" i="0" u="none" strike="noStrike" kern="1200" cap="none" spc="-13" normalizeH="0" baseline="0" noProof="0" dirty="0">
                <a:ln>
                  <a:noFill/>
                </a:ln>
                <a:solidFill>
                  <a:srgbClr val="FFFFFF"/>
                </a:solidFill>
                <a:effectLst/>
                <a:uLnTx/>
                <a:uFillTx/>
                <a:latin typeface="Arial"/>
                <a:ea typeface="+mn-ea"/>
                <a:cs typeface="Arial"/>
              </a:rPr>
              <a:t> </a:t>
            </a:r>
            <a:r>
              <a:rPr kumimoji="0" lang="en-US" sz="6800" b="1" i="0" u="none" strike="noStrike" kern="1200" cap="none" spc="-7" normalizeH="0" baseline="0" noProof="0" dirty="0">
                <a:ln>
                  <a:noFill/>
                </a:ln>
                <a:solidFill>
                  <a:srgbClr val="FFFFFF"/>
                </a:solidFill>
                <a:effectLst/>
                <a:uLnTx/>
                <a:uFillTx/>
                <a:latin typeface="Arial"/>
                <a:ea typeface="+mn-ea"/>
                <a:cs typeface="Arial"/>
              </a:rPr>
              <a:t>are you looking for in a future career?</a:t>
            </a:r>
            <a:endParaRPr kumimoji="0" sz="6800" b="0" i="0" u="none" strike="noStrike" kern="1200" cap="none" spc="0" normalizeH="0" baseline="0" noProof="0" dirty="0">
              <a:ln>
                <a:noFill/>
              </a:ln>
              <a:solidFill>
                <a:prstClr val="white"/>
              </a:solidFill>
              <a:effectLst/>
              <a:uLnTx/>
              <a:uFillTx/>
              <a:latin typeface="Arial"/>
              <a:ea typeface="+mn-ea"/>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Neon wave particles on a black background">
            <a:extLst>
              <a:ext uri="{FF2B5EF4-FFF2-40B4-BE49-F238E27FC236}">
                <a16:creationId xmlns:a16="http://schemas.microsoft.com/office/drawing/2014/main" id="{FA4560BE-E4F1-4850-BC6E-E1C0175D7C8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1" y="0"/>
            <a:ext cx="12191679" cy="6858000"/>
          </a:xfrm>
          <a:prstGeom prst="rect">
            <a:avLst/>
          </a:prstGeom>
        </p:spPr>
      </p:pic>
      <p:pic>
        <p:nvPicPr>
          <p:cNvPr id="9" name="Picture Placeholder 35" descr="A lady smiling in the office">
            <a:hlinkClick r:id="rId4" action="ppaction://hlinksldjump"/>
            <a:extLst>
              <a:ext uri="{FF2B5EF4-FFF2-40B4-BE49-F238E27FC236}">
                <a16:creationId xmlns:a16="http://schemas.microsoft.com/office/drawing/2014/main" id="{A02BC258-B498-4B71-A995-FB5E267B8184}"/>
              </a:ext>
            </a:extLst>
          </p:cNvPr>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8922883" y="3821050"/>
            <a:ext cx="2382105" cy="1892808"/>
          </a:xfrm>
          <a:prstGeom prst="hexagon">
            <a:avLst/>
          </a:prstGeom>
          <a:solidFill>
            <a:schemeClr val="accent5"/>
          </a:solidFill>
          <a:effectLst>
            <a:outerShdw blurRad="50800" dist="38100" dir="2700000" algn="tl" rotWithShape="0">
              <a:prstClr val="black">
                <a:alpha val="40000"/>
              </a:prstClr>
            </a:outerShdw>
          </a:effectLst>
        </p:spPr>
      </p:pic>
      <p:pic>
        <p:nvPicPr>
          <p:cNvPr id="10" name="Picture Placeholder 37">
            <a:hlinkClick r:id="rId6" action="ppaction://hlinksldjump"/>
            <a:extLst>
              <a:ext uri="{FF2B5EF4-FFF2-40B4-BE49-F238E27FC236}">
                <a16:creationId xmlns:a16="http://schemas.microsoft.com/office/drawing/2014/main" id="{2D5794EB-3A97-4A4E-8623-15CDAF2FF368}"/>
              </a:ext>
            </a:extLst>
          </p:cNvPr>
          <p:cNvPicPr>
            <a:picLocks/>
          </p:cNvPicPr>
          <p:nvPr/>
        </p:nvPicPr>
        <p:blipFill rotWithShape="1">
          <a:blip r:embed="rId7" cstate="screen">
            <a:extLst>
              <a:ext uri="{28A0092B-C50C-407E-A947-70E740481C1C}">
                <a14:useLocalDpi xmlns:a14="http://schemas.microsoft.com/office/drawing/2010/main"/>
              </a:ext>
            </a:extLst>
          </a:blip>
          <a:srcRect/>
          <a:stretch/>
        </p:blipFill>
        <p:spPr>
          <a:xfrm>
            <a:off x="6085875" y="382273"/>
            <a:ext cx="2382105" cy="1892808"/>
          </a:xfrm>
          <a:prstGeom prst="hexagon">
            <a:avLst/>
          </a:prstGeom>
          <a:solidFill>
            <a:schemeClr val="accent5"/>
          </a:solidFill>
          <a:effectLst>
            <a:outerShdw blurRad="50800" dist="38100" dir="2700000" algn="tl" rotWithShape="0">
              <a:prstClr val="black">
                <a:alpha val="40000"/>
              </a:prstClr>
            </a:outerShdw>
          </a:effectLst>
        </p:spPr>
      </p:pic>
      <p:pic>
        <p:nvPicPr>
          <p:cNvPr id="11" name="Picture Placeholder 39">
            <a:hlinkClick r:id="rId8" action="ppaction://hlinksldjump"/>
            <a:extLst>
              <a:ext uri="{FF2B5EF4-FFF2-40B4-BE49-F238E27FC236}">
                <a16:creationId xmlns:a16="http://schemas.microsoft.com/office/drawing/2014/main" id="{0E09CD5C-7000-4262-AA6B-AD396CC537B7}"/>
              </a:ext>
            </a:extLst>
          </p:cNvPr>
          <p:cNvPicPr>
            <a:picLocks/>
          </p:cNvPicPr>
          <p:nvPr/>
        </p:nvPicPr>
        <p:blipFill>
          <a:blip r:embed="rId9" cstate="screen">
            <a:extLst>
              <a:ext uri="{28A0092B-C50C-407E-A947-70E740481C1C}">
                <a14:useLocalDpi xmlns:a14="http://schemas.microsoft.com/office/drawing/2010/main"/>
              </a:ext>
            </a:extLst>
          </a:blip>
          <a:srcRect/>
          <a:stretch/>
        </p:blipFill>
        <p:spPr>
          <a:xfrm>
            <a:off x="8920644" y="371961"/>
            <a:ext cx="2386584" cy="1892808"/>
          </a:xfrm>
          <a:prstGeom prst="hexagon">
            <a:avLst/>
          </a:prstGeom>
          <a:solidFill>
            <a:schemeClr val="accent5"/>
          </a:solidFill>
          <a:effectLst>
            <a:outerShdw blurRad="50800" dist="38100" dir="2700000" algn="tl" rotWithShape="0">
              <a:prstClr val="black">
                <a:alpha val="40000"/>
              </a:prstClr>
            </a:outerShdw>
          </a:effectLst>
        </p:spPr>
      </p:pic>
      <p:sp>
        <p:nvSpPr>
          <p:cNvPr id="12" name="Text Placeholder 40">
            <a:extLst>
              <a:ext uri="{FF2B5EF4-FFF2-40B4-BE49-F238E27FC236}">
                <a16:creationId xmlns:a16="http://schemas.microsoft.com/office/drawing/2014/main" id="{AD419980-6F3B-4BA0-BD81-958D71F7478A}"/>
              </a:ext>
            </a:extLst>
          </p:cNvPr>
          <p:cNvSpPr txBox="1">
            <a:spLocks/>
          </p:cNvSpPr>
          <p:nvPr/>
        </p:nvSpPr>
        <p:spPr>
          <a:xfrm>
            <a:off x="381000" y="2651124"/>
            <a:ext cx="2409825"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8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Money</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Text Placeholder 42">
            <a:extLst>
              <a:ext uri="{FF2B5EF4-FFF2-40B4-BE49-F238E27FC236}">
                <a16:creationId xmlns:a16="http://schemas.microsoft.com/office/drawing/2014/main" id="{7C858F09-7306-413D-8ECB-64DDCE4D7848}"/>
              </a:ext>
            </a:extLst>
          </p:cNvPr>
          <p:cNvSpPr txBox="1">
            <a:spLocks/>
          </p:cNvSpPr>
          <p:nvPr/>
        </p:nvSpPr>
        <p:spPr>
          <a:xfrm>
            <a:off x="8954261" y="5903089"/>
            <a:ext cx="2409825"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8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Job Security</a:t>
            </a:r>
          </a:p>
        </p:txBody>
      </p:sp>
      <p:sp>
        <p:nvSpPr>
          <p:cNvPr id="15" name="Text Placeholder 44">
            <a:extLst>
              <a:ext uri="{FF2B5EF4-FFF2-40B4-BE49-F238E27FC236}">
                <a16:creationId xmlns:a16="http://schemas.microsoft.com/office/drawing/2014/main" id="{F4F73315-1FFE-4807-A37E-158579C6BC6D}"/>
              </a:ext>
            </a:extLst>
          </p:cNvPr>
          <p:cNvSpPr txBox="1">
            <a:spLocks/>
          </p:cNvSpPr>
          <p:nvPr/>
        </p:nvSpPr>
        <p:spPr>
          <a:xfrm>
            <a:off x="5964243" y="2651124"/>
            <a:ext cx="2409825"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80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Traveling</a:t>
            </a: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Text Placeholder 46">
            <a:extLst>
              <a:ext uri="{FF2B5EF4-FFF2-40B4-BE49-F238E27FC236}">
                <a16:creationId xmlns:a16="http://schemas.microsoft.com/office/drawing/2014/main" id="{2BE78B0B-72BD-44F2-B2E1-C702EC77E2CF}"/>
              </a:ext>
            </a:extLst>
          </p:cNvPr>
          <p:cNvSpPr txBox="1">
            <a:spLocks/>
          </p:cNvSpPr>
          <p:nvPr/>
        </p:nvSpPr>
        <p:spPr>
          <a:xfrm>
            <a:off x="8507348" y="2647381"/>
            <a:ext cx="3303652"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80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Making an Impact</a:t>
            </a:r>
          </a:p>
        </p:txBody>
      </p:sp>
      <p:pic>
        <p:nvPicPr>
          <p:cNvPr id="17" name="Picture Placeholder 16" descr="Happy man standing in office">
            <a:hlinkClick r:id="rId10" action="ppaction://hlinksldjump"/>
            <a:extLst>
              <a:ext uri="{FF2B5EF4-FFF2-40B4-BE49-F238E27FC236}">
                <a16:creationId xmlns:a16="http://schemas.microsoft.com/office/drawing/2014/main" id="{3A8B4689-62F3-4A69-BB58-EEF83FCDF4EC}"/>
              </a:ext>
            </a:extLst>
          </p:cNvPr>
          <p:cNvPicPr>
            <a:picLocks/>
          </p:cNvPicPr>
          <p:nvPr/>
        </p:nvPicPr>
        <p:blipFill>
          <a:blip r:embed="rId11" cstate="screen">
            <a:extLst>
              <a:ext uri="{28A0092B-C50C-407E-A947-70E740481C1C}">
                <a14:useLocalDpi xmlns:a14="http://schemas.microsoft.com/office/drawing/2010/main"/>
              </a:ext>
            </a:extLst>
          </a:blip>
          <a:srcRect/>
          <a:stretch/>
        </p:blipFill>
        <p:spPr>
          <a:xfrm>
            <a:off x="3251106" y="382273"/>
            <a:ext cx="2382105" cy="1892808"/>
          </a:xfrm>
          <a:prstGeom prst="hexagon">
            <a:avLst/>
          </a:prstGeom>
          <a:solidFill>
            <a:schemeClr val="accent5"/>
          </a:solidFill>
          <a:effectLst>
            <a:outerShdw blurRad="50800" dist="38100" dir="2700000" algn="tl" rotWithShape="0">
              <a:prstClr val="black">
                <a:alpha val="40000"/>
              </a:prstClr>
            </a:outerShdw>
          </a:effectLst>
        </p:spPr>
      </p:pic>
      <p:pic>
        <p:nvPicPr>
          <p:cNvPr id="18" name="Picture Placeholder 37" descr="Pile of American dollar banknotes">
            <a:hlinkClick r:id="rId12" action="ppaction://hlinksldjump"/>
            <a:extLst>
              <a:ext uri="{FF2B5EF4-FFF2-40B4-BE49-F238E27FC236}">
                <a16:creationId xmlns:a16="http://schemas.microsoft.com/office/drawing/2014/main" id="{68953E66-4697-4433-9643-6700E8BDC511}"/>
              </a:ext>
            </a:extLst>
          </p:cNvPr>
          <p:cNvPicPr>
            <a:picLocks/>
          </p:cNvPicPr>
          <p:nvPr/>
        </p:nvPicPr>
        <p:blipFill>
          <a:blip r:embed="rId13" cstate="screen">
            <a:extLst>
              <a:ext uri="{28A0092B-C50C-407E-A947-70E740481C1C}">
                <a14:useLocalDpi xmlns:a14="http://schemas.microsoft.com/office/drawing/2010/main"/>
              </a:ext>
            </a:extLst>
          </a:blip>
          <a:srcRect/>
          <a:stretch/>
        </p:blipFill>
        <p:spPr>
          <a:xfrm>
            <a:off x="416337" y="378090"/>
            <a:ext cx="2382105" cy="1891088"/>
          </a:xfrm>
          <a:prstGeom prst="hexagon">
            <a:avLst/>
          </a:prstGeom>
          <a:solidFill>
            <a:schemeClr val="accent5"/>
          </a:solidFill>
          <a:effectLst>
            <a:outerShdw blurRad="50800" dist="38100" dir="2700000" algn="tl" rotWithShape="0">
              <a:prstClr val="black">
                <a:alpha val="40000"/>
              </a:prstClr>
            </a:outerShdw>
          </a:effectLst>
        </p:spPr>
      </p:pic>
      <p:pic>
        <p:nvPicPr>
          <p:cNvPr id="19" name="Picture Placeholder 35" descr="Woman holding white mug">
            <a:hlinkClick r:id="rId14" action="ppaction://hlinksldjump"/>
            <a:extLst>
              <a:ext uri="{FF2B5EF4-FFF2-40B4-BE49-F238E27FC236}">
                <a16:creationId xmlns:a16="http://schemas.microsoft.com/office/drawing/2014/main" id="{E803A20E-817C-4657-95C3-8BA2A56190D4}"/>
              </a:ext>
            </a:extLst>
          </p:cNvPr>
          <p:cNvPicPr>
            <a:picLocks/>
          </p:cNvPicPr>
          <p:nvPr/>
        </p:nvPicPr>
        <p:blipFill>
          <a:blip r:embed="rId15" cstate="screen">
            <a:extLst>
              <a:ext uri="{28A0092B-C50C-407E-A947-70E740481C1C}">
                <a14:useLocalDpi xmlns:a14="http://schemas.microsoft.com/office/drawing/2010/main"/>
              </a:ext>
            </a:extLst>
          </a:blip>
          <a:srcRect/>
          <a:stretch/>
        </p:blipFill>
        <p:spPr>
          <a:xfrm>
            <a:off x="3248865" y="3821050"/>
            <a:ext cx="2382105" cy="1892808"/>
          </a:xfrm>
          <a:prstGeom prst="hexagon">
            <a:avLst/>
          </a:prstGeom>
          <a:solidFill>
            <a:schemeClr val="accent5"/>
          </a:solidFill>
          <a:effectLst>
            <a:outerShdw blurRad="50800" dist="38100" dir="2700000" algn="tl" rotWithShape="0">
              <a:prstClr val="black">
                <a:alpha val="40000"/>
              </a:prstClr>
            </a:outerShdw>
          </a:effectLst>
        </p:spPr>
      </p:pic>
      <p:pic>
        <p:nvPicPr>
          <p:cNvPr id="20" name="Picture Placeholder 37" descr="A hand holding a plant">
            <a:hlinkClick r:id="rId16" action="ppaction://hlinksldjump"/>
            <a:extLst>
              <a:ext uri="{FF2B5EF4-FFF2-40B4-BE49-F238E27FC236}">
                <a16:creationId xmlns:a16="http://schemas.microsoft.com/office/drawing/2014/main" id="{09193A03-6F4D-48D6-BF05-C7B099743CEC}"/>
              </a:ext>
            </a:extLst>
          </p:cNvPr>
          <p:cNvPicPr>
            <a:picLocks/>
          </p:cNvPicPr>
          <p:nvPr/>
        </p:nvPicPr>
        <p:blipFill>
          <a:blip r:embed="rId17" cstate="screen">
            <a:extLst>
              <a:ext uri="{28A0092B-C50C-407E-A947-70E740481C1C}">
                <a14:useLocalDpi xmlns:a14="http://schemas.microsoft.com/office/drawing/2010/main"/>
              </a:ext>
            </a:extLst>
          </a:blip>
          <a:srcRect/>
          <a:stretch/>
        </p:blipFill>
        <p:spPr>
          <a:xfrm>
            <a:off x="6085874" y="3830232"/>
            <a:ext cx="2382105" cy="1891088"/>
          </a:xfrm>
          <a:prstGeom prst="hexagon">
            <a:avLst/>
          </a:prstGeom>
          <a:solidFill>
            <a:schemeClr val="accent5"/>
          </a:solidFill>
          <a:effectLst>
            <a:outerShdw blurRad="50800" dist="38100" dir="2700000" algn="tl" rotWithShape="0">
              <a:prstClr val="black">
                <a:alpha val="40000"/>
              </a:prstClr>
            </a:outerShdw>
          </a:effectLst>
        </p:spPr>
      </p:pic>
      <p:sp>
        <p:nvSpPr>
          <p:cNvPr id="21" name="Text Placeholder 40">
            <a:extLst>
              <a:ext uri="{FF2B5EF4-FFF2-40B4-BE49-F238E27FC236}">
                <a16:creationId xmlns:a16="http://schemas.microsoft.com/office/drawing/2014/main" id="{CB9F3A45-961F-4DC9-B2EA-9683321F3797}"/>
              </a:ext>
            </a:extLst>
          </p:cNvPr>
          <p:cNvSpPr txBox="1">
            <a:spLocks/>
          </p:cNvSpPr>
          <p:nvPr/>
        </p:nvSpPr>
        <p:spPr>
          <a:xfrm>
            <a:off x="381000" y="5953126"/>
            <a:ext cx="2409825" cy="790573"/>
          </a:xfrm>
          <a:prstGeom prst="rect">
            <a:avLst/>
          </a:prstGeom>
        </p:spPr>
        <p:txBody>
          <a:bodyPr vert="horz" wrap="square" lIns="0" tIns="0" rIns="0" bIns="0" rtlCol="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sz="2000" b="1"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110000"/>
              </a:lnSpc>
              <a:spcBef>
                <a:spcPts val="1000"/>
              </a:spcBef>
              <a:spcAft>
                <a:spcPts val="80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Teaching</a:t>
            </a: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 name="Text Placeholder 44">
            <a:extLst>
              <a:ext uri="{FF2B5EF4-FFF2-40B4-BE49-F238E27FC236}">
                <a16:creationId xmlns:a16="http://schemas.microsoft.com/office/drawing/2014/main" id="{AB03B102-CF94-4060-956D-D2A510046B14}"/>
              </a:ext>
            </a:extLst>
          </p:cNvPr>
          <p:cNvSpPr txBox="1">
            <a:spLocks/>
          </p:cNvSpPr>
          <p:nvPr/>
        </p:nvSpPr>
        <p:spPr>
          <a:xfrm>
            <a:off x="5736150" y="5946870"/>
            <a:ext cx="3081552" cy="523565"/>
          </a:xfrm>
          <a:prstGeom prst="rect">
            <a:avLst/>
          </a:prstGeom>
        </p:spPr>
        <p:txBody>
          <a:bodyPr vert="horz" wrap="square" lIns="0" tIns="0" rIns="0" bIns="0" rtlCol="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sz="2000" b="1"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110000"/>
              </a:lnSpc>
              <a:spcBef>
                <a:spcPts val="1000"/>
              </a:spcBef>
              <a:spcAft>
                <a:spcPts val="80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Professional Growth</a:t>
            </a:r>
          </a:p>
        </p:txBody>
      </p:sp>
      <p:sp>
        <p:nvSpPr>
          <p:cNvPr id="23" name="Text Placeholder 46">
            <a:extLst>
              <a:ext uri="{FF2B5EF4-FFF2-40B4-BE49-F238E27FC236}">
                <a16:creationId xmlns:a16="http://schemas.microsoft.com/office/drawing/2014/main" id="{82BB0312-565D-4B95-A3E1-4FC6BFBFA72F}"/>
              </a:ext>
            </a:extLst>
          </p:cNvPr>
          <p:cNvSpPr txBox="1">
            <a:spLocks/>
          </p:cNvSpPr>
          <p:nvPr/>
        </p:nvSpPr>
        <p:spPr>
          <a:xfrm>
            <a:off x="2780564" y="2647381"/>
            <a:ext cx="3323188" cy="617301"/>
          </a:xfrm>
          <a:prstGeom prst="rect">
            <a:avLst/>
          </a:prstGeom>
        </p:spPr>
        <p:txBody>
          <a:bodyPr vert="horz" wrap="square" lIns="0" tIns="0" rIns="0" bIns="0" rtlCol="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sz="2000" b="1"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110000"/>
              </a:lnSpc>
              <a:spcBef>
                <a:spcPts val="1000"/>
              </a:spcBef>
              <a:spcAft>
                <a:spcPts val="80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Owning a Business</a:t>
            </a:r>
          </a:p>
        </p:txBody>
      </p:sp>
      <p:pic>
        <p:nvPicPr>
          <p:cNvPr id="24" name="Picture Placeholder 37" descr="Group of standing people looking at whiteboard on classroom wall, man wearing glasses holding whiteboard marker and writing">
            <a:hlinkClick r:id="rId6" action="ppaction://hlinksldjump"/>
            <a:extLst>
              <a:ext uri="{FF2B5EF4-FFF2-40B4-BE49-F238E27FC236}">
                <a16:creationId xmlns:a16="http://schemas.microsoft.com/office/drawing/2014/main" id="{1BE715D5-A60B-4C9D-818B-B07D4F0A7D94}"/>
              </a:ext>
            </a:extLst>
          </p:cNvPr>
          <p:cNvPicPr>
            <a:picLocks/>
          </p:cNvPicPr>
          <p:nvPr/>
        </p:nvPicPr>
        <p:blipFill>
          <a:blip r:embed="rId18" cstate="screen">
            <a:extLst>
              <a:ext uri="{28A0092B-C50C-407E-A947-70E740481C1C}">
                <a14:useLocalDpi xmlns:a14="http://schemas.microsoft.com/office/drawing/2010/main"/>
              </a:ext>
            </a:extLst>
          </a:blip>
          <a:srcRect/>
          <a:stretch/>
        </p:blipFill>
        <p:spPr>
          <a:xfrm>
            <a:off x="414097" y="3830713"/>
            <a:ext cx="2386584" cy="1891088"/>
          </a:xfrm>
          <a:prstGeom prst="hexagon">
            <a:avLst/>
          </a:prstGeom>
          <a:solidFill>
            <a:schemeClr val="accent5"/>
          </a:solidFill>
          <a:effectLst>
            <a:outerShdw blurRad="50800" dist="38100" dir="2700000" algn="tl" rotWithShape="0">
              <a:prstClr val="black">
                <a:alpha val="40000"/>
              </a:prstClr>
            </a:outerShdw>
          </a:effectLst>
        </p:spPr>
      </p:pic>
      <p:sp>
        <p:nvSpPr>
          <p:cNvPr id="25" name="Text Placeholder 46">
            <a:extLst>
              <a:ext uri="{FF2B5EF4-FFF2-40B4-BE49-F238E27FC236}">
                <a16:creationId xmlns:a16="http://schemas.microsoft.com/office/drawing/2014/main" id="{DC38962C-3EE5-4B0C-BD05-E778AA8B707E}"/>
              </a:ext>
            </a:extLst>
          </p:cNvPr>
          <p:cNvSpPr txBox="1">
            <a:spLocks/>
          </p:cNvSpPr>
          <p:nvPr/>
        </p:nvSpPr>
        <p:spPr>
          <a:xfrm>
            <a:off x="3039261" y="5952163"/>
            <a:ext cx="2775009" cy="523564"/>
          </a:xfrm>
          <a:prstGeom prst="rect">
            <a:avLst/>
          </a:prstGeom>
        </p:spPr>
        <p:txBody>
          <a:bodyPr vert="horz" wrap="square" lIns="0" tIns="0" rIns="0" bIns="0" rtlCol="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sz="2000" b="1"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110000"/>
              </a:lnSpc>
              <a:spcBef>
                <a:spcPts val="1000"/>
              </a:spcBef>
              <a:spcAft>
                <a:spcPts val="80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Work / Life Balance</a:t>
            </a:r>
          </a:p>
        </p:txBody>
      </p:sp>
      <p:sp>
        <p:nvSpPr>
          <p:cNvPr id="26" name="Arrow: Right 25">
            <a:hlinkClick r:id="rId19" action="ppaction://hlinksldjump"/>
            <a:extLst>
              <a:ext uri="{FF2B5EF4-FFF2-40B4-BE49-F238E27FC236}">
                <a16:creationId xmlns:a16="http://schemas.microsoft.com/office/drawing/2014/main" id="{D0AEC588-4D74-43E8-AA95-58CE25337B3E}"/>
              </a:ext>
            </a:extLst>
          </p:cNvPr>
          <p:cNvSpPr/>
          <p:nvPr/>
        </p:nvSpPr>
        <p:spPr>
          <a:xfrm rot="10800000" flipH="1">
            <a:off x="10921042" y="6211019"/>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1514157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550863" y="4508500"/>
            <a:ext cx="4716462" cy="1562959"/>
          </a:xfrm>
        </p:spPr>
        <p:txBody>
          <a:bodyPr vert="horz" wrap="square" lIns="0" tIns="0" rIns="0" bIns="0" rtlCol="0" anchor="t" anchorCtr="0">
            <a:normAutofit/>
          </a:bodyPr>
          <a:lstStyle/>
          <a:p>
            <a:r>
              <a:rPr lang="en-US" kern="1200" dirty="0">
                <a:solidFill>
                  <a:schemeClr val="tx1"/>
                </a:solidFill>
                <a:latin typeface="Arial" panose="020B0604020202020204" pitchFamily="34" charset="0"/>
                <a:ea typeface="Roboto" panose="02000000000000000000" pitchFamily="2" charset="0"/>
                <a:cs typeface="Arial" panose="020B0604020202020204" pitchFamily="34" charset="0"/>
              </a:rPr>
              <a:t>Accounting is money.</a:t>
            </a:r>
          </a:p>
        </p:txBody>
      </p:sp>
      <p:pic>
        <p:nvPicPr>
          <p:cNvPr id="3" name="Picture 2" descr="Pile of American dollar banknotes">
            <a:extLst>
              <a:ext uri="{FF2B5EF4-FFF2-40B4-BE49-F238E27FC236}">
                <a16:creationId xmlns:a16="http://schemas.microsoft.com/office/drawing/2014/main" id="{65E70C52-7A5B-466F-A514-B233211AE2A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
            <a:ext cx="12191980" cy="3777175"/>
          </a:xfrm>
          <a:custGeom>
            <a:avLst/>
            <a:gdLst/>
            <a:ahLst/>
            <a:cxnLst/>
            <a:rect l="l" t="t" r="r" b="b"/>
            <a:pathLst>
              <a:path w="12192000" h="3777175">
                <a:moveTo>
                  <a:pt x="0" y="0"/>
                </a:moveTo>
                <a:lnTo>
                  <a:pt x="12192000" y="0"/>
                </a:lnTo>
                <a:lnTo>
                  <a:pt x="12192000" y="3777175"/>
                </a:lnTo>
                <a:lnTo>
                  <a:pt x="0" y="3777175"/>
                </a:lnTo>
                <a:close/>
              </a:path>
            </a:pathLst>
          </a:custGeom>
        </p:spPr>
      </p:pic>
      <p:sp>
        <p:nvSpPr>
          <p:cNvPr id="13" name="Content Placeholder 12">
            <a:extLst>
              <a:ext uri="{FF2B5EF4-FFF2-40B4-BE49-F238E27FC236}">
                <a16:creationId xmlns:a16="http://schemas.microsoft.com/office/drawing/2014/main" id="{C0287FEC-3826-4868-8D93-52429C6156F5}"/>
              </a:ext>
            </a:extLst>
          </p:cNvPr>
          <p:cNvSpPr>
            <a:spLocks noGrp="1"/>
          </p:cNvSpPr>
          <p:nvPr>
            <p:ph sz="quarter" idx="15"/>
          </p:nvPr>
        </p:nvSpPr>
        <p:spPr>
          <a:xfrm>
            <a:off x="5880404" y="4359058"/>
            <a:ext cx="5760733" cy="1712401"/>
          </a:xfrm>
        </p:spPr>
        <p:txBody>
          <a:bodyPr vert="horz" wrap="square" lIns="0" tIns="0" rIns="0" bIns="0" rtlCol="0" anchor="t">
            <a:noAutofit/>
          </a:bodyPr>
          <a:lstStyle/>
          <a:p>
            <a:r>
              <a:rPr lang="en-US" dirty="0">
                <a:solidFill>
                  <a:srgbClr val="FFFFFF"/>
                </a:solidFill>
                <a:latin typeface="Arial" panose="020B0604020202020204" pitchFamily="34" charset="0"/>
                <a:cs typeface="Arial" panose="020B0604020202020204" pitchFamily="34" charset="0"/>
              </a:rPr>
              <a:t>Accounting isn’t math. It’s money.</a:t>
            </a:r>
          </a:p>
          <a:p>
            <a:r>
              <a:rPr lang="en-US" dirty="0">
                <a:solidFill>
                  <a:srgbClr val="FFFFFF"/>
                </a:solidFill>
                <a:latin typeface="Arial" panose="020B0604020202020204" pitchFamily="34" charset="0"/>
                <a:cs typeface="Arial" panose="020B0604020202020204" pitchFamily="34" charset="0"/>
              </a:rPr>
              <a:t>Accountants are the backbone of the business world and keep finances in check – for everyone. </a:t>
            </a:r>
          </a:p>
        </p:txBody>
      </p:sp>
      <p:sp>
        <p:nvSpPr>
          <p:cNvPr id="9" name="Arrow: Right 8">
            <a:hlinkClick r:id="rId4" action="ppaction://hlinksldjump"/>
            <a:extLst>
              <a:ext uri="{FF2B5EF4-FFF2-40B4-BE49-F238E27FC236}">
                <a16:creationId xmlns:a16="http://schemas.microsoft.com/office/drawing/2014/main" id="{A72F63A0-8E62-456A-9222-F1256DC35129}"/>
              </a:ext>
            </a:extLst>
          </p:cNvPr>
          <p:cNvSpPr/>
          <p:nvPr/>
        </p:nvSpPr>
        <p:spPr>
          <a:xfrm flipH="1">
            <a:off x="10921042" y="6211019"/>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407472821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6f9029af-79dc-4055-bcba-4469678e618e" xsi:nil="true"/>
    <DueDate xmlns="6f9029af-79dc-4055-bcba-4469678e618e" xsi:nil="true"/>
    <_ip_UnifiedCompliancePolicyUIAction xmlns="http://schemas.microsoft.com/sharepoint/v3" xsi:nil="true"/>
    <FileOwner xmlns="6f9029af-79dc-4055-bcba-4469678e618e">
      <UserInfo>
        <DisplayName/>
        <AccountId xsi:nil="true"/>
        <AccountType/>
      </UserInfo>
    </FileOwner>
    <_ip_UnifiedCompliancePolicyProperties xmlns="http://schemas.microsoft.com/sharepoint/v3" xsi:nil="true"/>
    <Notes xmlns="6f9029af-79dc-4055-bcba-4469678e618e" xsi:nil="true"/>
    <Publish xmlns="6f9029af-79dc-4055-bcba-4469678e618e">true</Publish>
    <Location xmlns="6f9029af-79dc-4055-bcba-4469678e618e">
      <Url xsi:nil="true"/>
      <Description xsi:nil="true"/>
    </Location>
    <lcf76f155ced4ddcb4097134ff3c332f xmlns="6f9029af-79dc-4055-bcba-4469678e618e">
      <Terms xmlns="http://schemas.microsoft.com/office/infopath/2007/PartnerControls"/>
    </lcf76f155ced4ddcb4097134ff3c332f>
    <TaxCatchAll xmlns="efe7f7fc-ba36-4043-864b-d9cb430c50c6" xsi:nil="true"/>
    <Status xmlns="6f9029af-79dc-4055-bcba-4469678e618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CCD531AFEB56F4B98BB693256DF8805" ma:contentTypeVersion="38" ma:contentTypeDescription="Create a new document." ma:contentTypeScope="" ma:versionID="2a472e598a332b9a6fe2ef814bf1cd90">
  <xsd:schema xmlns:xsd="http://www.w3.org/2001/XMLSchema" xmlns:xs="http://www.w3.org/2001/XMLSchema" xmlns:p="http://schemas.microsoft.com/office/2006/metadata/properties" xmlns:ns1="http://schemas.microsoft.com/sharepoint/v3" xmlns:ns2="6f9029af-79dc-4055-bcba-4469678e618e" xmlns:ns3="efe7f7fc-ba36-4043-864b-d9cb430c50c6" targetNamespace="http://schemas.microsoft.com/office/2006/metadata/properties" ma:root="true" ma:fieldsID="4e5ed3ccebd385b5bd995721edca58ea" ns1:_="" ns2:_="" ns3:_="">
    <xsd:import namespace="http://schemas.microsoft.com/sharepoint/v3"/>
    <xsd:import namespace="6f9029af-79dc-4055-bcba-4469678e618e"/>
    <xsd:import namespace="efe7f7fc-ba36-4043-864b-d9cb430c50c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Location" minOccurs="0"/>
                <xsd:element ref="ns1:_ip_UnifiedCompliancePolicyProperties" minOccurs="0"/>
                <xsd:element ref="ns1:_ip_UnifiedCompliancePolicyUIAction" minOccurs="0"/>
                <xsd:element ref="ns2:MediaServiceOCR" minOccurs="0"/>
                <xsd:element ref="ns2:MediaServiceEventHashCode" minOccurs="0"/>
                <xsd:element ref="ns2:MediaServiceGenerationTime" minOccurs="0"/>
                <xsd:element ref="ns2:Notes" minOccurs="0"/>
                <xsd:element ref="ns2:MediaServiceAutoKeyPoints" minOccurs="0"/>
                <xsd:element ref="ns2:MediaServiceKeyPoints" minOccurs="0"/>
                <xsd:element ref="ns2:Location" minOccurs="0"/>
                <xsd:element ref="ns2:MediaLengthInSeconds" minOccurs="0"/>
                <xsd:element ref="ns3:TaxCatchAll" minOccurs="0"/>
                <xsd:element ref="ns2:lcf76f155ced4ddcb4097134ff3c332f" minOccurs="0"/>
                <xsd:element ref="ns2:MediaServiceObjectDetectorVersions" minOccurs="0"/>
                <xsd:element ref="ns2:FileOwner" minOccurs="0"/>
                <xsd:element ref="ns2:Publish" minOccurs="0"/>
                <xsd:element ref="ns2:Status" minOccurs="0"/>
                <xsd:element ref="ns2:_Flow_SignoffStatus" minOccurs="0"/>
                <xsd:element ref="ns2:DueDate"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description="" ma:hidden="true" ma:internalName="_ip_UnifiedCompliancePolicyProperties">
      <xsd:simpleType>
        <xsd:restriction base="dms:Note"/>
      </xsd:simpleType>
    </xsd:element>
    <xsd:element name="_ip_UnifiedCompliancePolicyUIAction" ma:index="16"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9029af-79dc-4055-bcba-4469678e618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Notes" ma:index="20" nillable="true" ma:displayName="Notes" ma:format="Dropdown" ma:internalName="Notes">
      <xsd:simpleType>
        <xsd:restriction base="dms:Text">
          <xsd:maxLength value="255"/>
        </xsd:restriction>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Location" ma:index="23" nillable="true" ma:displayName="Location" ma:description="El Paso" ma:format="Image" ma:internalName="Location">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4"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62454819-93c7-4a6d-9040-8aa950df923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FileOwner" ma:index="29" nillable="true" ma:displayName="Assigned To" ma:description="Select the person(s) taking ownership of this file or folder.  " ma:format="Dropdown" ma:list="UserInfo" ma:SharePointGroup="0" ma:internalName="FileOwner">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ublish" ma:index="30" nillable="true" ma:displayName="Publish" ma:default="1" ma:format="Dropdown" ma:internalName="Publish">
      <xsd:simpleType>
        <xsd:restriction base="dms:Boolean"/>
      </xsd:simpleType>
    </xsd:element>
    <xsd:element name="Status" ma:index="31" nillable="true" ma:displayName="Status" ma:description="Select the status of this file or folder." ma:format="Dropdown" ma:internalName="Status">
      <xsd:simpleType>
        <xsd:restriction base="dms:Choice">
          <xsd:enumeration value="Ready"/>
          <xsd:enumeration value="Actively Managed"/>
          <xsd:enumeration value="Work In Progress"/>
          <xsd:enumeration value="Needs Review"/>
        </xsd:restriction>
      </xsd:simpleType>
    </xsd:element>
    <xsd:element name="_Flow_SignoffStatus" ma:index="32" nillable="true" ma:displayName="Sign-off status" ma:internalName="Sign_x002d_off_x0020_status">
      <xsd:simpleType>
        <xsd:restriction base="dms:Text"/>
      </xsd:simpleType>
    </xsd:element>
    <xsd:element name="DueDate" ma:index="33" nillable="true" ma:displayName="Due Date" ma:format="DateOnly" ma:internalName="DueDate">
      <xsd:simpleType>
        <xsd:restriction base="dms:DateTime"/>
      </xsd:simpleType>
    </xsd:element>
    <xsd:element name="MediaServiceSearchProperties" ma:index="34" nillable="true" ma:displayName="MediaServiceSearchProperties" ma:hidden="true" ma:internalName="MediaServiceSearchProperties" ma:readOnly="true">
      <xsd:simpleType>
        <xsd:restriction base="dms:Note"/>
      </xsd:simpleType>
    </xsd:element>
    <xsd:element name="MediaServiceBillingMetadata" ma:index="3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fe7f7fc-ba36-4043-864b-d9cb430c50c6"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TaxCatchAll" ma:index="25" nillable="true" ma:displayName="Taxonomy Catch All Column" ma:hidden="true" ma:list="{d0b42a29-5bbb-4c70-b85f-f2086d727af3}" ma:internalName="TaxCatchAll" ma:showField="CatchAllData" ma:web="efe7f7fc-ba36-4043-864b-d9cb430c50c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738642-E96B-481F-ACE6-090122FD420A}">
  <ds:schemaRefs>
    <ds:schemaRef ds:uri="http://purl.org/dc/elements/1.1/"/>
    <ds:schemaRef ds:uri="http://schemas.microsoft.com/office/infopath/2007/PartnerControls"/>
    <ds:schemaRef ds:uri="6f9029af-79dc-4055-bcba-4469678e618e"/>
    <ds:schemaRef ds:uri="efe7f7fc-ba36-4043-864b-d9cb430c50c6"/>
    <ds:schemaRef ds:uri="http://schemas.openxmlformats.org/package/2006/metadata/core-properties"/>
    <ds:schemaRef ds:uri="http://schemas.microsoft.com/office/2006/documentManagement/types"/>
    <ds:schemaRef ds:uri="http://purl.org/dc/terms/"/>
    <ds:schemaRef ds:uri="http://purl.org/dc/dcmitype/"/>
    <ds:schemaRef ds:uri="http://schemas.microsoft.com/office/2006/metadata/properties"/>
    <ds:schemaRef ds:uri="http://schemas.microsoft.com/sharepoint/v3"/>
    <ds:schemaRef ds:uri="http://www.w3.org/XML/1998/namespace"/>
  </ds:schemaRefs>
</ds:datastoreItem>
</file>

<file path=customXml/itemProps2.xml><?xml version="1.0" encoding="utf-8"?>
<ds:datastoreItem xmlns:ds="http://schemas.openxmlformats.org/officeDocument/2006/customXml" ds:itemID="{9675C1C6-2080-4345-8814-D0816FC64447}">
  <ds:schemaRefs>
    <ds:schemaRef ds:uri="http://schemas.microsoft.com/sharepoint/v3/contenttype/forms"/>
  </ds:schemaRefs>
</ds:datastoreItem>
</file>

<file path=customXml/itemProps3.xml><?xml version="1.0" encoding="utf-8"?>
<ds:datastoreItem xmlns:ds="http://schemas.openxmlformats.org/officeDocument/2006/customXml" ds:itemID="{FCEE4D79-B008-49A9-A1F5-545598F7ED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f9029af-79dc-4055-bcba-4469678e618e"/>
    <ds:schemaRef ds:uri="efe7f7fc-ba36-4043-864b-d9cb430c50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69</TotalTime>
  <Words>2934</Words>
  <Application>Microsoft Office PowerPoint</Application>
  <PresentationFormat>Widescreen</PresentationFormat>
  <Paragraphs>343</Paragraphs>
  <Slides>28</Slides>
  <Notes>28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28</vt:i4>
      </vt:variant>
    </vt:vector>
  </HeadingPairs>
  <TitlesOfParts>
    <vt:vector size="35" baseType="lpstr">
      <vt:lpstr>Aptos</vt:lpstr>
      <vt:lpstr>Arial</vt:lpstr>
      <vt:lpstr>Calibri</vt:lpstr>
      <vt:lpstr>Gill Sans MT</vt:lpstr>
      <vt:lpstr>Walbaum Display</vt:lpstr>
      <vt:lpstr>1_Office Theme</vt:lpstr>
      <vt:lpstr>3DFloatVTI</vt:lpstr>
      <vt:lpstr>PowerPoint Presentation</vt:lpstr>
      <vt:lpstr>Let’s Talk Business</vt:lpstr>
      <vt:lpstr>At the heart of every business is…</vt:lpstr>
      <vt:lpstr>Name</vt:lpstr>
      <vt:lpstr>Accountants work in all types of organizations</vt:lpstr>
      <vt:lpstr>Accountants work with data and people. They drive business decisions and strategy.</vt:lpstr>
      <vt:lpstr>PowerPoint Presentation</vt:lpstr>
      <vt:lpstr>PowerPoint Presentation</vt:lpstr>
      <vt:lpstr>Accounting is money.</vt:lpstr>
      <vt:lpstr>Charlotte Jungen, CPA, CFP ®</vt:lpstr>
      <vt:lpstr>Make an  impact.</vt:lpstr>
      <vt:lpstr>Omar Rodriguez, CPA</vt:lpstr>
      <vt:lpstr>Share your knowledge.</vt:lpstr>
      <vt:lpstr>Tracie Miller, PhD, CPA</vt:lpstr>
      <vt:lpstr>Travel the world.</vt:lpstr>
      <vt:lpstr>Sheila Enriquez, JD, CPA, CFF, CVA</vt:lpstr>
      <vt:lpstr>Grow professionally.</vt:lpstr>
      <vt:lpstr>Kenny Broom, CPA, CBP</vt:lpstr>
      <vt:lpstr>Feel secure.</vt:lpstr>
      <vt:lpstr>Accountants have many </vt:lpstr>
      <vt:lpstr>PowerPoint Presentation</vt:lpstr>
      <vt:lpstr>Accountant or CPA – what's the difference?</vt:lpstr>
      <vt:lpstr>What do you need to become a CPA?</vt:lpstr>
      <vt:lpstr>Could the CPA license be right for you?</vt:lpstr>
      <vt:lpstr>Join!  TXCPA offers FREE student membership!</vt:lpstr>
      <vt:lpstr>PowerPoint Presentation</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Kari Owen</dc:creator>
  <cp:lastModifiedBy>Triniti Patterson</cp:lastModifiedBy>
  <cp:revision>5</cp:revision>
  <dcterms:created xsi:type="dcterms:W3CDTF">2024-08-19T21:15:19Z</dcterms:created>
  <dcterms:modified xsi:type="dcterms:W3CDTF">2025-10-16T18:41:55Z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0x010100ACCD531AFEB56F4B98BB693256DF8805</vt:lpwstr>
  </property>
</Properties>
</file>