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5" r:id="rId22"/>
    <p:sldId id="276" r:id="rId23"/>
    <p:sldId id="277" r:id="rId24"/>
    <p:sldId id="278" r:id="rId25"/>
    <p:sldId id="279" r:id="rId26"/>
    <p:sldId id="280" r:id="rId27"/>
    <p:sldId id="281" r:id="rId28"/>
    <p:sldId id="282" r:id="rId29"/>
    <p:sldId id="283" r:id="rId30"/>
  </p:sldIdLst>
  <p:sldSz cx="18288000" cy="10287000"/>
  <p:notesSz cx="6858000" cy="9144000"/>
  <p:embeddedFontLst>
    <p:embeddedFont>
      <p:font typeface="Arimo Bold" panose="020B0604020202020204" charset="0"/>
      <p:regular r:id="rId32"/>
    </p:embeddedFont>
    <p:embeddedFont>
      <p:font typeface="Arimo Italics" panose="020B0604020202020204" charset="0"/>
      <p:regular r:id="rId33"/>
    </p:embeddedFont>
    <p:embeddedFont>
      <p:font typeface="Canva Student Font" panose="020B0604020202020204" charset="0"/>
      <p:regular r:id="rId34"/>
    </p:embeddedFont>
    <p:embeddedFont>
      <p:font typeface="DM Sans" pitchFamily="2" charset="0"/>
      <p:regular r:id="rId35"/>
      <p:bold r:id="rId36"/>
      <p:italic r:id="rId37"/>
      <p:boldItalic r:id="rId38"/>
    </p:embeddedFont>
    <p:embeddedFont>
      <p:font typeface="DM Sans Bold" charset="0"/>
      <p:regular r:id="rId39"/>
      <p:bold r:id="rId40"/>
    </p:embeddedFont>
    <p:embeddedFont>
      <p:font typeface="DM Sans Italics" panose="020B0604020202020204" charset="0"/>
      <p:regular r:id="rId41"/>
    </p:embeddedFont>
    <p:embeddedFont>
      <p:font typeface="Permanent Marker" panose="020B0604020202020204" charset="0"/>
      <p:regular r:id="rId42"/>
    </p:embeddedFont>
    <p:embeddedFont>
      <p:font typeface="TT Rounds Condensed" panose="020B0604020202020204" charset="0"/>
      <p:regular r:id="rId43"/>
    </p:embeddedFont>
    <p:embeddedFont>
      <p:font typeface="TT Rounds Condensed Bold"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5088CB-FCCF-4B31-A4C2-BA21AB7E4488}" v="6" dt="2025-09-12T16:15:28.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94" autoAdjust="0"/>
    <p:restoredTop sz="86623" autoAdjust="0"/>
  </p:normalViewPr>
  <p:slideViewPr>
    <p:cSldViewPr>
      <p:cViewPr varScale="1">
        <p:scale>
          <a:sx n="67" d="100"/>
          <a:sy n="67" d="100"/>
        </p:scale>
        <p:origin x="88"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Now that you know what my job in accounting looks like, I want to share a little more about me. </a:t>
            </a:r>
          </a:p>
          <a:p>
            <a:endParaRPr lang="en-US" dirty="0"/>
          </a:p>
          <a:p>
            <a:r>
              <a:rPr lang="en-US" dirty="0"/>
              <a:t>Personalize this slide with pictures of yourself with friends and family, doing things you enjoy. </a:t>
            </a:r>
          </a:p>
          <a:p>
            <a:endParaRPr lang="en-US" dirty="0"/>
          </a:p>
          <a:p>
            <a:r>
              <a:rPr lang="en-US" dirty="0"/>
              <a:t>Share things you’re involved in that you’re passionate about. Include logos of the companies you're involved with (maybe even the AICPA and your state CPA society).</a:t>
            </a:r>
          </a:p>
          <a:p>
            <a:endParaRPr lang="en-US" dirty="0"/>
          </a:p>
          <a:p>
            <a:r>
              <a:rPr lang="en-US" dirty="0"/>
              <a:t>Share things that being a CPA has afforded you the ability to do.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If you can, update this slide with pictures of yourself in high school and/or college and share with students what you were like at that time. What were you interested in? What organizations were you a part of?</a:t>
            </a:r>
          </a:p>
          <a:p>
            <a:endParaRPr lang="en-US" dirty="0"/>
          </a:p>
          <a:p>
            <a:r>
              <a:rPr lang="en-US" dirty="0"/>
              <a:t>Tell the students: </a:t>
            </a:r>
            <a:r>
              <a:rPr lang="en-US" i="1" dirty="0"/>
              <a:t>Before I got to where I am today, I was in your shoes. Would you like to know what I did to get to where I am today?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Update this slide with the information asked above. As the reminder states, everyone’s journey is unique. Share </a:t>
            </a:r>
            <a:r>
              <a:rPr lang="en-US" i="1" dirty="0"/>
              <a:t>your</a:t>
            </a:r>
            <a:r>
              <a:rPr lang="en-US" i="0" dirty="0"/>
              <a:t> journey.</a:t>
            </a:r>
          </a:p>
          <a:p>
            <a:endParaRPr lang="en-US" i="0" dirty="0"/>
          </a:p>
          <a:p>
            <a:r>
              <a:rPr lang="en-US" i="0" dirty="0"/>
              <a:t>If you know where you’d like to see your path go next, share that with the students too!</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And along the way (share your specific story here), I decided I wanted to take my career a step further. To show I'm among the top in my field. So I became a Certified Public Accountant. This means I passed a 4-part exam and met the education and licensure requirements in my state to become a CPA. Just like Doctors and Lawyers have to work a little extra hard, so do CPAs. And just like for Doctors and Lawyers, becoming a CPA means more money too.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So, could accounting be right for you? Do you have what it takes to become a CPA? </a:t>
            </a:r>
          </a:p>
          <a:p>
            <a:endParaRPr lang="en-US" dirty="0"/>
          </a:p>
          <a:p>
            <a:r>
              <a:rPr lang="en-US" dirty="0"/>
              <a:t>Make this part interactive and ask the students to raise their hand for each question they relate to. If this sounds like you, explore accounting!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If you answered yes to any of those things, you might be wondering if accounting could be the career that sets you up for success. </a:t>
            </a:r>
          </a:p>
          <a:p>
            <a:r>
              <a:rPr lang="en-US" dirty="0"/>
              <a:t>Review what a career in accounting can offer.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I mentioned some things I did when I was in your shoes. Here's a checklist of some things you can do to start exploring accounting: take an accounting class if available, join a business club or organization, discuss accounting with a career counselor and ask the adults in your life if they know an accountant you can shadow for a day. You can also visit ThisWayToCPA.com to learn more about careers in accounting.</a:t>
            </a:r>
          </a:p>
          <a:p>
            <a:endParaRPr lang="en-US" i="1" dirty="0"/>
          </a:p>
          <a:p>
            <a:r>
              <a:rPr lang="en-US" i="1" dirty="0"/>
              <a:t>When you get to College, continue those accounting classes, join an accounting specific club, and eventually start looking for accounting internships. You can even get involved with your local state CPA society &lt;promote your local state CPA society here&gt;.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A great way to get started is to join the AICPA as a free student member. The AICPA &amp; CIMA is the most influential global network of management and public accountants, with nearly 600,000 members worldwide. As a member association, they are here to support you throughout your entire journey, providing membership for high school students, college students, CPA exam candidates and licensed CPAs. </a:t>
            </a:r>
          </a:p>
          <a:p>
            <a:endParaRPr lang="en-US" i="1" dirty="0"/>
          </a:p>
          <a:p>
            <a:r>
              <a:rPr lang="en-US" i="1" dirty="0"/>
              <a:t>As a student member, you receive access to monthly webinars where you can hear from CPAs in other industries; you can apply for scholarships to help you pay for college - the AICPA Foundation awards over $1M in scholarship funds each year to accounting majors; you receive templates and professional advice to build a LinkedIn profile that will have you standing out; and get help landing your first job with guidance and tips from professionals.</a:t>
            </a:r>
          </a:p>
          <a:p>
            <a:endParaRPr lang="en-US" i="1" dirty="0"/>
          </a:p>
          <a:p>
            <a:r>
              <a:rPr lang="en-US" i="1" dirty="0"/>
              <a:t>You can join via the QR code, or at ThisWayToCPA.com.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Please first ask the teacher if students are permitted to use their cell phones before asking students to complete the survey. </a:t>
            </a:r>
          </a:p>
          <a:p>
            <a:r>
              <a:rPr lang="en-US" dirty="0"/>
              <a:t>If not permitted, let the teacher know an email link will be sent to them for students to complete the survey via computer if they’d like.</a:t>
            </a:r>
          </a:p>
          <a:p>
            <a:endParaRPr lang="en-US" dirty="0"/>
          </a:p>
          <a:p>
            <a:r>
              <a:rPr lang="en-US" i="1" dirty="0"/>
              <a:t>We’d like to gauge your thoughts on accounting following the presentation and ask that you complete a short survey. The survey is voluntary, only 8 or 9 questions long and will take 1-2 minutes to complete. You just point the camera on your phone to the QR code on the screen and follow the link that comes up. </a:t>
            </a:r>
          </a:p>
          <a:p>
            <a:endParaRPr lang="en-US" dirty="0"/>
          </a:p>
          <a:p>
            <a:r>
              <a:rPr lang="en-US" dirty="0"/>
              <a:t>The following questions are asked:</a:t>
            </a:r>
          </a:p>
          <a:p>
            <a:r>
              <a:rPr lang="en-US" dirty="0"/>
              <a:t>How did this presentation affect your interest in accounting as a career?</a:t>
            </a:r>
          </a:p>
          <a:p>
            <a:r>
              <a:rPr lang="en-US" dirty="0"/>
              <a:t>Where do you learn about possible careers?</a:t>
            </a:r>
          </a:p>
          <a:p>
            <a:r>
              <a:rPr lang="en-US" dirty="0"/>
              <a:t>What is the likelihood that you will pursue accounting as a major?</a:t>
            </a:r>
          </a:p>
          <a:p>
            <a:r>
              <a:rPr lang="en-US" dirty="0"/>
              <a:t>What is your high school graduation date?</a:t>
            </a:r>
          </a:p>
          <a:p>
            <a:r>
              <a:rPr lang="en-US" dirty="0"/>
              <a:t>What is the name of the school you are currently attending?</a:t>
            </a:r>
          </a:p>
          <a:p>
            <a:r>
              <a:rPr lang="en-US" dirty="0"/>
              <a:t>In what City and State is your school located?</a:t>
            </a:r>
          </a:p>
          <a:p>
            <a:r>
              <a:rPr lang="en-US" dirty="0"/>
              <a:t>What are your plans following high school graduation?</a:t>
            </a:r>
          </a:p>
          <a:p>
            <a:r>
              <a:rPr lang="en-US" dirty="0"/>
              <a:t>*Optional* If you would like to receive email updates from the AICPA on opportunities in accounting, scholarships, and free student membership, please provide your name and email address.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If time permits, have some fun with a quick “Would You Rather” game. Have students shout out their answers, raise their hands, or (if they look like they need to move), have them get up and move to one side of the room or the other when selecting their answers to the following…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No matter your preference, in accounting there is something for everyone!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Have students think about their dream job: company name, job title, responsibilities, etc. Call on a few to share with the class.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What if I told you that what I do allows me to work with any of those jobs you just mentioned? Can you think of something that all these things have in common?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Money is what all of these have in common, right? And who manages the money? People called Accountants.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What do you do when you get money - either from a job, an allowance, or as a gift?</a:t>
            </a:r>
          </a:p>
          <a:p>
            <a:r>
              <a:rPr lang="en-US" dirty="0"/>
              <a:t>Take this opportunity to connect with the students. Ask for them to share what they do when they get money.</a:t>
            </a:r>
          </a:p>
          <a:p>
            <a:r>
              <a:rPr lang="en-US" i="1" dirty="0"/>
              <a:t>Some of you might save your money, some might want to buy something new. Everyone uses money differently. Many adults and businesses also need help with money. Accountants help manage their money and make sure their business can be successful.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So what is an accountant? The Oxford Dictionary defines an accountant as: a person whose job is to keep, inspect, and analyze financial accounts.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Now that we know what an accountant is… what do accountants do?</a:t>
            </a:r>
          </a:p>
          <a:p>
            <a:endParaRPr lang="en-US" i="1" dirty="0"/>
          </a:p>
          <a:p>
            <a:r>
              <a:rPr lang="en-US" i="1" dirty="0"/>
              <a:t>Accountants are Money Organizers. Just like you might use a calendar to keep track of homework, or a locker to organize your stuff, accountants organize financial information. They know how much money a person or business makes and spends to ultimately determine whether a business is making or losing money.</a:t>
            </a:r>
          </a:p>
          <a:p>
            <a:r>
              <a:rPr lang="en-US" i="1" dirty="0"/>
              <a:t>Accountants are Problem Solvers. They are like detectives who use numbers to find and fix money-related issues! Like in the event money is missing, they can detect suspicious transactions and look for irregularities. And they help individuals and businesses make big financial decisions, like saving for college or buying a new store.</a:t>
            </a:r>
          </a:p>
          <a:p>
            <a:endParaRPr lang="en-US" dirty="0"/>
          </a:p>
          <a:p>
            <a:r>
              <a:rPr lang="en-US" dirty="0"/>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Replace the person icon with a fun picture of yourself! And now share more about </a:t>
            </a:r>
            <a:r>
              <a:rPr lang="en-US" i="1" dirty="0"/>
              <a:t>your</a:t>
            </a:r>
            <a:r>
              <a:rPr lang="en-US" i="0" dirty="0"/>
              <a:t> role in accounting: the name of your company and job title. Share what that means in a way that high school students (with little to no background in accounting) can understand. Relate what you do to current events or tie it back to one of the career aspirations someone mentioned at the beginning of the presentation.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0.svg"/><Relationship Id="rId4" Type="http://schemas.openxmlformats.org/officeDocument/2006/relationships/image" Target="../media/image45.sv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13.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3.sv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2.png"/><Relationship Id="rId7" Type="http://schemas.openxmlformats.org/officeDocument/2006/relationships/image" Target="../media/image86.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svg"/><Relationship Id="rId9" Type="http://schemas.openxmlformats.org/officeDocument/2006/relationships/image" Target="../media/image20.svg"/></Relationships>
</file>

<file path=ppt/slides/_rels/slide1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 Id="rId9" Type="http://schemas.openxmlformats.org/officeDocument/2006/relationships/image" Target="../media/image94.svg"/></Relationships>
</file>

<file path=ppt/slides/_rels/slide2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8.svg"/><Relationship Id="rId7" Type="http://schemas.openxmlformats.org/officeDocument/2006/relationships/image" Target="../media/image96.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0.svg"/><Relationship Id="rId4" Type="http://schemas.openxmlformats.org/officeDocument/2006/relationships/image" Target="../media/image89.png"/><Relationship Id="rId9" Type="http://schemas.openxmlformats.org/officeDocument/2006/relationships/image" Target="../media/image98.svg"/></Relationships>
</file>

<file path=ppt/slides/_rels/slide2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88.svg"/><Relationship Id="rId7" Type="http://schemas.openxmlformats.org/officeDocument/2006/relationships/image" Target="../media/image100.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0.svg"/><Relationship Id="rId4" Type="http://schemas.openxmlformats.org/officeDocument/2006/relationships/image" Target="../media/image89.png"/><Relationship Id="rId9" Type="http://schemas.openxmlformats.org/officeDocument/2006/relationships/image" Target="../media/image102.svg"/></Relationships>
</file>

<file path=ppt/slides/_rels/slide2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88.svg"/><Relationship Id="rId7" Type="http://schemas.openxmlformats.org/officeDocument/2006/relationships/image" Target="../media/image104.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90.svg"/><Relationship Id="rId4" Type="http://schemas.openxmlformats.org/officeDocument/2006/relationships/image" Target="../media/image89.png"/><Relationship Id="rId9" Type="http://schemas.openxmlformats.org/officeDocument/2006/relationships/image" Target="../media/image106.svg"/></Relationships>
</file>

<file path=ppt/slides/_rels/slide2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88.svg"/><Relationship Id="rId7" Type="http://schemas.openxmlformats.org/officeDocument/2006/relationships/image" Target="../media/image108.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90.svg"/><Relationship Id="rId4" Type="http://schemas.openxmlformats.org/officeDocument/2006/relationships/image" Target="../media/image89.png"/><Relationship Id="rId9" Type="http://schemas.openxmlformats.org/officeDocument/2006/relationships/image" Target="../media/image110.sv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66.svg"/></Relationships>
</file>

<file path=ppt/slides/_rels/slide26.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15.png"/><Relationship Id="rId3" Type="http://schemas.openxmlformats.org/officeDocument/2006/relationships/image" Target="../media/image82.png"/><Relationship Id="rId7" Type="http://schemas.openxmlformats.org/officeDocument/2006/relationships/image" Target="../media/image111.png"/><Relationship Id="rId12" Type="http://schemas.openxmlformats.org/officeDocument/2006/relationships/image" Target="../media/image6.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114.svg"/><Relationship Id="rId4" Type="http://schemas.openxmlformats.org/officeDocument/2006/relationships/image" Target="../media/image83.svg"/><Relationship Id="rId9" Type="http://schemas.openxmlformats.org/officeDocument/2006/relationships/image" Target="../media/image113.png"/><Relationship Id="rId14" Type="http://schemas.openxmlformats.org/officeDocument/2006/relationships/image" Target="../media/image116.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595959"/>
            </a:solidFill>
          </p:spPr>
          <p:txBody>
            <a:bodyPr/>
            <a:lstStyle/>
            <a:p>
              <a:endParaRPr lang="en-US"/>
            </a:p>
          </p:txBody>
        </p:sp>
      </p:grpSp>
      <p:sp>
        <p:nvSpPr>
          <p:cNvPr id="4" name="TextBox 4"/>
          <p:cNvSpPr txBox="1"/>
          <p:nvPr/>
        </p:nvSpPr>
        <p:spPr>
          <a:xfrm>
            <a:off x="777239" y="45720"/>
            <a:ext cx="16657321" cy="9686925"/>
          </a:xfrm>
          <a:prstGeom prst="rect">
            <a:avLst/>
          </a:prstGeom>
        </p:spPr>
        <p:txBody>
          <a:bodyPr lIns="0" tIns="0" rIns="0" bIns="0" rtlCol="0" anchor="t">
            <a:spAutoFit/>
          </a:bodyPr>
          <a:lstStyle/>
          <a:p>
            <a:pPr algn="l">
              <a:lnSpc>
                <a:spcPts val="3840"/>
              </a:lnSpc>
            </a:pPr>
            <a:endParaRPr dirty="0"/>
          </a:p>
          <a:p>
            <a:pPr algn="l">
              <a:lnSpc>
                <a:spcPts val="3840"/>
              </a:lnSpc>
            </a:pPr>
            <a:endParaRPr dirty="0"/>
          </a:p>
          <a:p>
            <a:pPr algn="l">
              <a:lnSpc>
                <a:spcPts val="9840"/>
              </a:lnSpc>
            </a:pPr>
            <a:r>
              <a:rPr lang="en-US" sz="8200" b="1" spc="76" dirty="0">
                <a:solidFill>
                  <a:srgbClr val="FFFFFF"/>
                </a:solidFill>
                <a:latin typeface="TT Rounds Condensed Bold"/>
                <a:ea typeface="TT Rounds Condensed Bold"/>
                <a:cs typeface="TT Rounds Condensed Bold"/>
                <a:sym typeface="TT Rounds Condensed Bold"/>
              </a:rPr>
              <a:t>Note for presenters:</a:t>
            </a:r>
          </a:p>
          <a:p>
            <a:pPr algn="l">
              <a:lnSpc>
                <a:spcPts val="3840"/>
              </a:lnSpc>
            </a:pPr>
            <a:endParaRPr lang="en-US" sz="8200" b="1" spc="76" dirty="0">
              <a:solidFill>
                <a:srgbClr val="FFFFFF"/>
              </a:solidFill>
              <a:latin typeface="TT Rounds Condensed Bold"/>
              <a:ea typeface="TT Rounds Condensed Bold"/>
              <a:cs typeface="TT Rounds Condensed Bold"/>
              <a:sym typeface="TT Rounds Condensed Bold"/>
            </a:endParaRPr>
          </a:p>
          <a:p>
            <a:pPr algn="l">
              <a:lnSpc>
                <a:spcPts val="3840"/>
              </a:lnSpc>
            </a:pPr>
            <a:r>
              <a:rPr lang="en-US" sz="3200" spc="29" dirty="0">
                <a:solidFill>
                  <a:srgbClr val="FFFFFF"/>
                </a:solidFill>
                <a:latin typeface="TT Rounds Condensed"/>
                <a:ea typeface="TT Rounds Condensed"/>
                <a:cs typeface="TT Rounds Condensed"/>
                <a:sym typeface="TT Rounds Condensed"/>
              </a:rPr>
              <a:t>This presentation is designed as an aid to help you share your career journey with students. </a:t>
            </a:r>
          </a:p>
          <a:p>
            <a:pPr algn="l">
              <a:lnSpc>
                <a:spcPts val="3840"/>
              </a:lnSpc>
            </a:pPr>
            <a:r>
              <a:rPr lang="en-US" sz="3200" spc="29" dirty="0">
                <a:solidFill>
                  <a:srgbClr val="FFFFFF"/>
                </a:solidFill>
                <a:latin typeface="TT Rounds Condensed"/>
                <a:ea typeface="TT Rounds Condensed"/>
                <a:cs typeface="TT Rounds Condensed"/>
                <a:sym typeface="TT Rounds Condensed"/>
              </a:rPr>
              <a:t>Please remember to keep the presentation conversational and get to know your audience!</a:t>
            </a:r>
          </a:p>
          <a:p>
            <a:pPr algn="l">
              <a:lnSpc>
                <a:spcPts val="3840"/>
              </a:lnSpc>
            </a:pPr>
            <a:endParaRPr lang="en-US" sz="3200" spc="29" dirty="0">
              <a:solidFill>
                <a:srgbClr val="FFFFFF"/>
              </a:solidFill>
              <a:latin typeface="TT Rounds Condensed"/>
              <a:ea typeface="TT Rounds Condensed"/>
              <a:cs typeface="TT Rounds Condensed"/>
              <a:sym typeface="TT Rounds Condensed"/>
            </a:endParaRPr>
          </a:p>
          <a:p>
            <a:pPr algn="l">
              <a:lnSpc>
                <a:spcPts val="5280"/>
              </a:lnSpc>
            </a:pPr>
            <a:r>
              <a:rPr lang="en-US" sz="4400" b="1" spc="41" dirty="0">
                <a:solidFill>
                  <a:srgbClr val="FFFFFF"/>
                </a:solidFill>
                <a:latin typeface="TT Rounds Condensed Bold"/>
                <a:ea typeface="TT Rounds Condensed Bold"/>
                <a:cs typeface="TT Rounds Condensed Bold"/>
                <a:sym typeface="TT Rounds Condensed Bold"/>
              </a:rPr>
              <a:t>Personalize your presentation by:</a:t>
            </a:r>
          </a:p>
          <a:p>
            <a:pPr marL="742950" indent="-742950" algn="l">
              <a:lnSpc>
                <a:spcPts val="3840"/>
              </a:lnSpc>
              <a:buFont typeface="+mj-lt"/>
              <a:buAutoNum type="arabicPeriod"/>
            </a:pPr>
            <a:endParaRPr lang="en-US" sz="4400" b="1" spc="41" dirty="0">
              <a:solidFill>
                <a:srgbClr val="FFFFFF"/>
              </a:solidFill>
              <a:latin typeface="TT Rounds Condensed Bold"/>
              <a:ea typeface="TT Rounds Condensed Bold"/>
              <a:cs typeface="TT Rounds Condensed Bold"/>
              <a:sym typeface="TT Rounds Condensed Bold"/>
            </a:endParaRPr>
          </a:p>
          <a:p>
            <a:pPr marL="386080" lvl="1" indent="-193040" algn="l">
              <a:lnSpc>
                <a:spcPts val="3840"/>
              </a:lnSpc>
              <a:buAutoNum type="arabicPeriod"/>
            </a:pPr>
            <a:r>
              <a:rPr lang="en-US" sz="3200" b="1" spc="29" dirty="0">
                <a:solidFill>
                  <a:srgbClr val="FFFFFF"/>
                </a:solidFill>
                <a:latin typeface="TT Rounds Condensed Bold"/>
                <a:ea typeface="TT Rounds Condensed Bold"/>
                <a:cs typeface="TT Rounds Condensed Bold"/>
                <a:sym typeface="TT Rounds Condensed Bold"/>
              </a:rPr>
              <a:t>Updating slides 9-12 </a:t>
            </a:r>
            <a:r>
              <a:rPr lang="en-US" sz="3200" spc="29" dirty="0">
                <a:solidFill>
                  <a:srgbClr val="FFFFFF"/>
                </a:solidFill>
                <a:latin typeface="TT Rounds Condensed"/>
                <a:ea typeface="TT Rounds Condensed"/>
                <a:cs typeface="TT Rounds Condensed"/>
                <a:sym typeface="TT Rounds Condensed"/>
              </a:rPr>
              <a:t>with your personal information and fun pictures prior to the presentation.</a:t>
            </a:r>
          </a:p>
          <a:p>
            <a:pPr marL="707390" lvl="1" indent="-514350" algn="l">
              <a:lnSpc>
                <a:spcPts val="3840"/>
              </a:lnSpc>
              <a:buFont typeface="+mj-lt"/>
              <a:buAutoNum type="arabicPeriod"/>
            </a:pPr>
            <a:endParaRPr lang="en-US" sz="3200" spc="29" dirty="0">
              <a:solidFill>
                <a:srgbClr val="FFFFFF"/>
              </a:solidFill>
              <a:latin typeface="TT Rounds Condensed"/>
              <a:ea typeface="TT Rounds Condensed"/>
              <a:cs typeface="TT Rounds Condensed"/>
              <a:sym typeface="TT Rounds Condensed"/>
            </a:endParaRPr>
          </a:p>
          <a:p>
            <a:pPr marL="386080" lvl="1" indent="-193040" algn="l">
              <a:lnSpc>
                <a:spcPts val="3840"/>
              </a:lnSpc>
              <a:buAutoNum type="arabicPeriod"/>
            </a:pPr>
            <a:r>
              <a:rPr lang="en-US" sz="3200" spc="29" dirty="0">
                <a:solidFill>
                  <a:srgbClr val="FFFFFF"/>
                </a:solidFill>
                <a:latin typeface="TT Rounds Condensed"/>
                <a:ea typeface="TT Rounds Condensed"/>
                <a:cs typeface="TT Rounds Condensed"/>
                <a:sym typeface="TT Rounds Condensed"/>
              </a:rPr>
              <a:t>Connecting with your state CPA society to </a:t>
            </a:r>
            <a:r>
              <a:rPr lang="en-US" sz="3200" b="1" spc="29" dirty="0">
                <a:solidFill>
                  <a:srgbClr val="FFFFFF"/>
                </a:solidFill>
                <a:latin typeface="TT Rounds Condensed Bold"/>
                <a:ea typeface="TT Rounds Condensed Bold"/>
                <a:cs typeface="TT Rounds Condensed Bold"/>
                <a:sym typeface="TT Rounds Condensed Bold"/>
              </a:rPr>
              <a:t>update slide 18</a:t>
            </a:r>
            <a:r>
              <a:rPr lang="en-US" sz="3200" spc="29" dirty="0">
                <a:solidFill>
                  <a:srgbClr val="FFFFFF"/>
                </a:solidFill>
                <a:latin typeface="TT Rounds Condensed"/>
                <a:ea typeface="TT Rounds Condensed"/>
                <a:cs typeface="TT Rounds Condensed"/>
                <a:sym typeface="TT Rounds Condensed"/>
              </a:rPr>
              <a:t>.</a:t>
            </a:r>
          </a:p>
          <a:p>
            <a:pPr marL="707390" lvl="1" indent="-514350" algn="l">
              <a:lnSpc>
                <a:spcPts val="3840"/>
              </a:lnSpc>
              <a:buFont typeface="+mj-lt"/>
              <a:buAutoNum type="arabicPeriod"/>
            </a:pPr>
            <a:endParaRPr lang="en-US" sz="3200" spc="29" dirty="0">
              <a:solidFill>
                <a:srgbClr val="FFFFFF"/>
              </a:solidFill>
              <a:latin typeface="TT Rounds Condensed"/>
              <a:ea typeface="TT Rounds Condensed"/>
              <a:cs typeface="TT Rounds Condensed"/>
              <a:sym typeface="TT Rounds Condensed"/>
            </a:endParaRPr>
          </a:p>
          <a:p>
            <a:pPr marL="386080" lvl="1" indent="-193040" algn="l">
              <a:lnSpc>
                <a:spcPts val="3840"/>
              </a:lnSpc>
              <a:buAutoNum type="arabicPeriod"/>
            </a:pPr>
            <a:r>
              <a:rPr lang="en-US" sz="3200" spc="29" dirty="0">
                <a:solidFill>
                  <a:srgbClr val="FFFFFF"/>
                </a:solidFill>
                <a:latin typeface="TT Rounds Condensed"/>
                <a:ea typeface="TT Rounds Condensed"/>
                <a:cs typeface="TT Rounds Condensed"/>
                <a:sym typeface="TT Rounds Condensed"/>
              </a:rPr>
              <a:t>Making your time with the students fun by sharing your journey in a way they can understand. Remember these students have little to no experience in accounting. </a:t>
            </a:r>
          </a:p>
          <a:p>
            <a:pPr marL="707390" lvl="1" indent="-514350" algn="l">
              <a:lnSpc>
                <a:spcPts val="3840"/>
              </a:lnSpc>
              <a:buFont typeface="+mj-lt"/>
              <a:buAutoNum type="arabicPeriod"/>
            </a:pPr>
            <a:endParaRPr lang="en-US" sz="3200" spc="29" dirty="0">
              <a:solidFill>
                <a:srgbClr val="FFFFFF"/>
              </a:solidFill>
              <a:latin typeface="TT Rounds Condensed"/>
              <a:ea typeface="TT Rounds Condensed"/>
              <a:cs typeface="TT Rounds Condensed"/>
              <a:sym typeface="TT Rounds Condensed"/>
            </a:endParaRPr>
          </a:p>
          <a:p>
            <a:pPr marL="386080" lvl="1" indent="-193040" algn="l">
              <a:lnSpc>
                <a:spcPts val="3840"/>
              </a:lnSpc>
              <a:buAutoNum type="arabicPeriod"/>
            </a:pPr>
            <a:r>
              <a:rPr lang="en-US" sz="3200" spc="29" dirty="0">
                <a:solidFill>
                  <a:srgbClr val="FFFFFF"/>
                </a:solidFill>
                <a:latin typeface="TT Rounds Condensed"/>
                <a:ea typeface="TT Rounds Condensed"/>
                <a:cs typeface="TT Rounds Condensed"/>
                <a:sym typeface="TT Rounds Condensed"/>
              </a:rPr>
              <a:t>Reviewing the Notes section of the slides for presenter tips and opportunities to engage the students.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8422187" y="2057400"/>
            <a:ext cx="9569302" cy="8229600"/>
          </a:xfrm>
          <a:custGeom>
            <a:avLst/>
            <a:gdLst/>
            <a:ahLst/>
            <a:cxnLst/>
            <a:rect l="l" t="t" r="r" b="b"/>
            <a:pathLst>
              <a:path w="9569302" h="8229600">
                <a:moveTo>
                  <a:pt x="0" y="0"/>
                </a:moveTo>
                <a:lnTo>
                  <a:pt x="9569302" y="0"/>
                </a:lnTo>
                <a:lnTo>
                  <a:pt x="9569302"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t="-98" b="-98"/>
            </a:stretch>
          </a:blipFill>
        </p:spPr>
        <p:txBody>
          <a:bodyPr/>
          <a:lstStyle/>
          <a:p>
            <a:endParaRPr lang="en-US"/>
          </a:p>
        </p:txBody>
      </p:sp>
      <p:sp>
        <p:nvSpPr>
          <p:cNvPr id="3" name="Freeform 3"/>
          <p:cNvSpPr/>
          <p:nvPr/>
        </p:nvSpPr>
        <p:spPr>
          <a:xfrm>
            <a:off x="755253" y="2190049"/>
            <a:ext cx="5686344" cy="3856375"/>
          </a:xfrm>
          <a:custGeom>
            <a:avLst/>
            <a:gdLst/>
            <a:ahLst/>
            <a:cxnLst/>
            <a:rect l="l" t="t" r="r" b="b"/>
            <a:pathLst>
              <a:path w="5686344" h="3856375">
                <a:moveTo>
                  <a:pt x="0" y="0"/>
                </a:moveTo>
                <a:lnTo>
                  <a:pt x="5686345" y="0"/>
                </a:lnTo>
                <a:lnTo>
                  <a:pt x="5686345" y="3856375"/>
                </a:lnTo>
                <a:lnTo>
                  <a:pt x="0" y="3856375"/>
                </a:lnTo>
                <a:lnTo>
                  <a:pt x="0" y="0"/>
                </a:lnTo>
                <a:close/>
              </a:path>
            </a:pathLst>
          </a:custGeom>
          <a:blipFill>
            <a:blip r:embed="rId5">
              <a:extLst>
                <a:ext uri="{96DAC541-7B7A-43D3-8B79-37D633B846F1}">
                  <asvg:svgBlip xmlns:asvg="http://schemas.microsoft.com/office/drawing/2016/SVG/main" r:embed="rId6"/>
                </a:ext>
              </a:extLst>
            </a:blip>
            <a:stretch>
              <a:fillRect t="-138" b="-138"/>
            </a:stretch>
          </a:blipFill>
        </p:spPr>
        <p:txBody>
          <a:bodyPr/>
          <a:lstStyle/>
          <a:p>
            <a:endParaRPr lang="en-US"/>
          </a:p>
        </p:txBody>
      </p:sp>
      <p:grpSp>
        <p:nvGrpSpPr>
          <p:cNvPr id="4" name="Group 4"/>
          <p:cNvGrpSpPr>
            <a:grpSpLocks noChangeAspect="1"/>
          </p:cNvGrpSpPr>
          <p:nvPr/>
        </p:nvGrpSpPr>
        <p:grpSpPr>
          <a:xfrm rot="987406">
            <a:off x="11885515" y="713424"/>
            <a:ext cx="5140152" cy="5971366"/>
            <a:chOff x="0" y="0"/>
            <a:chExt cx="5466080" cy="6350000"/>
          </a:xfrm>
        </p:grpSpPr>
        <p:sp>
          <p:nvSpPr>
            <p:cNvPr id="5" name="Freeform 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6" name="Freeform 6"/>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solidFill>
              <a:srgbClr val="000000">
                <a:alpha val="0"/>
              </a:srgbClr>
            </a:solidFill>
            <a:ln w="12700">
              <a:solidFill>
                <a:srgbClr val="000000"/>
              </a:solidFill>
            </a:ln>
          </p:spPr>
          <p:txBody>
            <a:bodyPr/>
            <a:lstStyle/>
            <a:p>
              <a:endParaRPr lang="en-US"/>
            </a:p>
          </p:txBody>
        </p:sp>
        <p:sp>
          <p:nvSpPr>
            <p:cNvPr id="7" name="Freeform 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8" name="Freeform 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nvGrpSpPr>
          <p:cNvPr id="9" name="Group 9"/>
          <p:cNvGrpSpPr>
            <a:grpSpLocks noChangeAspect="1"/>
          </p:cNvGrpSpPr>
          <p:nvPr/>
        </p:nvGrpSpPr>
        <p:grpSpPr>
          <a:xfrm>
            <a:off x="8208894" y="496478"/>
            <a:ext cx="1870212" cy="9417266"/>
            <a:chOff x="0" y="0"/>
            <a:chExt cx="6350000" cy="31974790"/>
          </a:xfrm>
        </p:grpSpPr>
        <p:sp>
          <p:nvSpPr>
            <p:cNvPr id="10" name="Freeform 10"/>
            <p:cNvSpPr/>
            <p:nvPr/>
          </p:nvSpPr>
          <p:spPr>
            <a:xfrm>
              <a:off x="0" y="0"/>
              <a:ext cx="6350000" cy="31974789"/>
            </a:xfrm>
            <a:custGeom>
              <a:avLst/>
              <a:gdLst/>
              <a:ahLst/>
              <a:cxnLst/>
              <a:rect l="l" t="t" r="r" b="b"/>
              <a:pathLst>
                <a:path w="6350000" h="31974789">
                  <a:moveTo>
                    <a:pt x="6350000" y="31918911"/>
                  </a:moveTo>
                  <a:cubicBezTo>
                    <a:pt x="6350000" y="31949389"/>
                    <a:pt x="6324600" y="31974789"/>
                    <a:pt x="6294120" y="31974789"/>
                  </a:cubicBezTo>
                  <a:lnTo>
                    <a:pt x="55880" y="31974789"/>
                  </a:lnTo>
                  <a:cubicBezTo>
                    <a:pt x="25400" y="31974789"/>
                    <a:pt x="0" y="31949389"/>
                    <a:pt x="0" y="31918911"/>
                  </a:cubicBezTo>
                  <a:lnTo>
                    <a:pt x="0" y="55880"/>
                  </a:lnTo>
                  <a:cubicBezTo>
                    <a:pt x="0" y="25400"/>
                    <a:pt x="25400" y="0"/>
                    <a:pt x="55880" y="0"/>
                  </a:cubicBezTo>
                  <a:lnTo>
                    <a:pt x="6292850" y="0"/>
                  </a:lnTo>
                  <a:cubicBezTo>
                    <a:pt x="6323330" y="0"/>
                    <a:pt x="6348730" y="25400"/>
                    <a:pt x="6348730" y="55880"/>
                  </a:cubicBezTo>
                  <a:lnTo>
                    <a:pt x="6350000" y="31918908"/>
                  </a:lnTo>
                  <a:close/>
                </a:path>
              </a:pathLst>
            </a:custGeom>
            <a:solidFill>
              <a:srgbClr val="FF52A2"/>
            </a:solidFill>
          </p:spPr>
          <p:txBody>
            <a:bodyPr/>
            <a:lstStyle/>
            <a:p>
              <a:endParaRPr lang="en-US"/>
            </a:p>
          </p:txBody>
        </p:sp>
        <p:sp>
          <p:nvSpPr>
            <p:cNvPr id="11" name="Freeform 11"/>
            <p:cNvSpPr/>
            <p:nvPr/>
          </p:nvSpPr>
          <p:spPr>
            <a:xfrm>
              <a:off x="477520" y="24051261"/>
              <a:ext cx="5394960" cy="7305039"/>
            </a:xfrm>
            <a:custGeom>
              <a:avLst/>
              <a:gdLst/>
              <a:ahLst/>
              <a:cxnLst/>
              <a:rect l="l" t="t" r="r" b="b"/>
              <a:pathLst>
                <a:path w="5394960" h="7305039">
                  <a:moveTo>
                    <a:pt x="5394960" y="7249160"/>
                  </a:moveTo>
                  <a:cubicBezTo>
                    <a:pt x="5394960" y="7279639"/>
                    <a:pt x="5369560" y="7305039"/>
                    <a:pt x="5339080" y="7305039"/>
                  </a:cubicBezTo>
                  <a:lnTo>
                    <a:pt x="55880" y="7305039"/>
                  </a:lnTo>
                  <a:cubicBezTo>
                    <a:pt x="25400" y="7305039"/>
                    <a:pt x="0" y="7279639"/>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solidFill>
              <a:srgbClr val="000000">
                <a:alpha val="0"/>
              </a:srgbClr>
            </a:solidFill>
            <a:ln w="12700">
              <a:solidFill>
                <a:srgbClr val="000000"/>
              </a:solidFill>
            </a:ln>
          </p:spPr>
          <p:txBody>
            <a:bodyPr/>
            <a:lstStyle/>
            <a:p>
              <a:endParaRPr lang="en-US"/>
            </a:p>
          </p:txBody>
        </p:sp>
        <p:sp>
          <p:nvSpPr>
            <p:cNvPr id="12" name="Freeform 12"/>
            <p:cNvSpPr/>
            <p:nvPr/>
          </p:nvSpPr>
          <p:spPr>
            <a:xfrm>
              <a:off x="477520" y="16240759"/>
              <a:ext cx="5394960" cy="7305041"/>
            </a:xfrm>
            <a:custGeom>
              <a:avLst/>
              <a:gdLst/>
              <a:ahLst/>
              <a:cxnLst/>
              <a:rect l="l" t="t" r="r" b="b"/>
              <a:pathLst>
                <a:path w="5394960" h="7305041">
                  <a:moveTo>
                    <a:pt x="5394960" y="7249161"/>
                  </a:moveTo>
                  <a:cubicBezTo>
                    <a:pt x="5394960" y="7279641"/>
                    <a:pt x="5369560" y="7305041"/>
                    <a:pt x="5339080" y="7305041"/>
                  </a:cubicBezTo>
                  <a:lnTo>
                    <a:pt x="55880" y="7305041"/>
                  </a:lnTo>
                  <a:cubicBezTo>
                    <a:pt x="25400" y="7305041"/>
                    <a:pt x="0" y="7279641"/>
                    <a:pt x="0" y="7249161"/>
                  </a:cubicBezTo>
                  <a:lnTo>
                    <a:pt x="0" y="55880"/>
                  </a:lnTo>
                  <a:cubicBezTo>
                    <a:pt x="0" y="25400"/>
                    <a:pt x="25400" y="0"/>
                    <a:pt x="55880" y="0"/>
                  </a:cubicBezTo>
                  <a:lnTo>
                    <a:pt x="5339080" y="0"/>
                  </a:lnTo>
                  <a:cubicBezTo>
                    <a:pt x="5369560" y="0"/>
                    <a:pt x="5394960" y="25400"/>
                    <a:pt x="5394960" y="55880"/>
                  </a:cubicBezTo>
                  <a:lnTo>
                    <a:pt x="5394960" y="7249161"/>
                  </a:lnTo>
                  <a:close/>
                </a:path>
              </a:pathLst>
            </a:custGeom>
            <a:solidFill>
              <a:srgbClr val="000000">
                <a:alpha val="0"/>
              </a:srgbClr>
            </a:solidFill>
            <a:ln w="12700">
              <a:solidFill>
                <a:srgbClr val="000000"/>
              </a:solidFill>
            </a:ln>
          </p:spPr>
          <p:txBody>
            <a:bodyPr/>
            <a:lstStyle/>
            <a:p>
              <a:endParaRPr lang="en-US"/>
            </a:p>
          </p:txBody>
        </p:sp>
        <p:sp>
          <p:nvSpPr>
            <p:cNvPr id="13" name="Freeform 13"/>
            <p:cNvSpPr/>
            <p:nvPr/>
          </p:nvSpPr>
          <p:spPr>
            <a:xfrm>
              <a:off x="477520" y="618490"/>
              <a:ext cx="5394960" cy="7305040"/>
            </a:xfrm>
            <a:custGeom>
              <a:avLst/>
              <a:gdLst/>
              <a:ahLst/>
              <a:cxnLst/>
              <a:rect l="l" t="t" r="r" b="b"/>
              <a:pathLst>
                <a:path w="5394960" h="7305040">
                  <a:moveTo>
                    <a:pt x="5394960" y="7249160"/>
                  </a:moveTo>
                  <a:cubicBezTo>
                    <a:pt x="5394960" y="7279640"/>
                    <a:pt x="5369560" y="7305040"/>
                    <a:pt x="5339080" y="7305040"/>
                  </a:cubicBezTo>
                  <a:lnTo>
                    <a:pt x="55880" y="7305040"/>
                  </a:lnTo>
                  <a:cubicBezTo>
                    <a:pt x="25400" y="7305040"/>
                    <a:pt x="0" y="7279640"/>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solidFill>
              <a:srgbClr val="000000">
                <a:alpha val="0"/>
              </a:srgbClr>
            </a:solidFill>
            <a:ln w="12700">
              <a:solidFill>
                <a:srgbClr val="000000"/>
              </a:solidFill>
            </a:ln>
          </p:spPr>
          <p:txBody>
            <a:bodyPr/>
            <a:lstStyle/>
            <a:p>
              <a:endParaRPr lang="en-US"/>
            </a:p>
          </p:txBody>
        </p:sp>
        <p:sp>
          <p:nvSpPr>
            <p:cNvPr id="14" name="Freeform 14"/>
            <p:cNvSpPr/>
            <p:nvPr/>
          </p:nvSpPr>
          <p:spPr>
            <a:xfrm>
              <a:off x="477520" y="8428989"/>
              <a:ext cx="5394960" cy="7305041"/>
            </a:xfrm>
            <a:custGeom>
              <a:avLst/>
              <a:gdLst/>
              <a:ahLst/>
              <a:cxnLst/>
              <a:rect l="l" t="t" r="r" b="b"/>
              <a:pathLst>
                <a:path w="5394960" h="7305041">
                  <a:moveTo>
                    <a:pt x="5394960" y="7249161"/>
                  </a:moveTo>
                  <a:cubicBezTo>
                    <a:pt x="5394960" y="7279641"/>
                    <a:pt x="5369560" y="7305041"/>
                    <a:pt x="5339080" y="7305041"/>
                  </a:cubicBezTo>
                  <a:lnTo>
                    <a:pt x="55880" y="7305041"/>
                  </a:lnTo>
                  <a:cubicBezTo>
                    <a:pt x="25400" y="7305041"/>
                    <a:pt x="0" y="7279641"/>
                    <a:pt x="0" y="7249161"/>
                  </a:cubicBezTo>
                  <a:lnTo>
                    <a:pt x="0" y="55881"/>
                  </a:lnTo>
                  <a:cubicBezTo>
                    <a:pt x="0" y="25400"/>
                    <a:pt x="25400" y="0"/>
                    <a:pt x="55880" y="0"/>
                  </a:cubicBezTo>
                  <a:lnTo>
                    <a:pt x="5339080" y="0"/>
                  </a:lnTo>
                  <a:cubicBezTo>
                    <a:pt x="5369560" y="0"/>
                    <a:pt x="5394960" y="25400"/>
                    <a:pt x="5394960" y="55881"/>
                  </a:cubicBezTo>
                  <a:lnTo>
                    <a:pt x="5394960" y="7249161"/>
                  </a:lnTo>
                  <a:close/>
                </a:path>
              </a:pathLst>
            </a:custGeom>
            <a:solidFill>
              <a:srgbClr val="000000">
                <a:alpha val="0"/>
              </a:srgbClr>
            </a:solidFill>
            <a:ln w="12700">
              <a:solidFill>
                <a:srgbClr val="000000"/>
              </a:solidFill>
            </a:ln>
          </p:spPr>
          <p:txBody>
            <a:bodyPr/>
            <a:lstStyle/>
            <a:p>
              <a:endParaRPr lang="en-US"/>
            </a:p>
          </p:txBody>
        </p:sp>
      </p:grpSp>
      <p:grpSp>
        <p:nvGrpSpPr>
          <p:cNvPr id="15" name="Group 15"/>
          <p:cNvGrpSpPr>
            <a:grpSpLocks noChangeAspect="1"/>
          </p:cNvGrpSpPr>
          <p:nvPr/>
        </p:nvGrpSpPr>
        <p:grpSpPr>
          <a:xfrm>
            <a:off x="10469256" y="6387635"/>
            <a:ext cx="6268585" cy="3526109"/>
            <a:chOff x="0" y="0"/>
            <a:chExt cx="6650228" cy="3740785"/>
          </a:xfrm>
        </p:grpSpPr>
        <p:sp>
          <p:nvSpPr>
            <p:cNvPr id="16" name="Freeform 16"/>
            <p:cNvSpPr/>
            <p:nvPr/>
          </p:nvSpPr>
          <p:spPr>
            <a:xfrm>
              <a:off x="0" y="628904"/>
              <a:ext cx="6650228" cy="3111881"/>
            </a:xfrm>
            <a:custGeom>
              <a:avLst/>
              <a:gdLst/>
              <a:ahLst/>
              <a:cxnLst/>
              <a:rect l="l" t="t" r="r" b="b"/>
              <a:pathLst>
                <a:path w="6650228" h="3111881">
                  <a:moveTo>
                    <a:pt x="0" y="0"/>
                  </a:moveTo>
                  <a:lnTo>
                    <a:pt x="6650228" y="0"/>
                  </a:lnTo>
                  <a:lnTo>
                    <a:pt x="6650228" y="3111881"/>
                  </a:lnTo>
                  <a:lnTo>
                    <a:pt x="0" y="3111881"/>
                  </a:lnTo>
                  <a:lnTo>
                    <a:pt x="0" y="0"/>
                  </a:lnTo>
                  <a:close/>
                </a:path>
              </a:pathLst>
            </a:custGeom>
            <a:solidFill>
              <a:srgbClr val="000000">
                <a:alpha val="0"/>
              </a:srgbClr>
            </a:solidFill>
            <a:ln w="12700">
              <a:solidFill>
                <a:srgbClr val="000000"/>
              </a:solidFill>
            </a:ln>
          </p:spPr>
          <p:txBody>
            <a:bodyPr/>
            <a:lstStyle/>
            <a:p>
              <a:endParaRPr lang="en-US"/>
            </a:p>
          </p:txBody>
        </p:sp>
        <p:sp>
          <p:nvSpPr>
            <p:cNvPr id="17" name="Freeform 17"/>
            <p:cNvSpPr/>
            <p:nvPr/>
          </p:nvSpPr>
          <p:spPr>
            <a:xfrm>
              <a:off x="0" y="0"/>
              <a:ext cx="6650228" cy="3740785"/>
            </a:xfrm>
            <a:custGeom>
              <a:avLst/>
              <a:gdLst/>
              <a:ahLst/>
              <a:cxnLst/>
              <a:rect l="l" t="t" r="r" b="b"/>
              <a:pathLst>
                <a:path w="6650228" h="3740785">
                  <a:moveTo>
                    <a:pt x="6650228" y="3740785"/>
                  </a:moveTo>
                  <a:lnTo>
                    <a:pt x="0" y="3740785"/>
                  </a:lnTo>
                  <a:lnTo>
                    <a:pt x="0" y="0"/>
                  </a:lnTo>
                  <a:lnTo>
                    <a:pt x="6650228" y="0"/>
                  </a:lnTo>
                  <a:lnTo>
                    <a:pt x="6650228" y="3740785"/>
                  </a:lnTo>
                  <a:close/>
                </a:path>
              </a:pathLst>
            </a:custGeom>
            <a:blipFill>
              <a:blip r:embed="rId7"/>
              <a:stretch>
                <a:fillRect/>
              </a:stretch>
            </a:blipFill>
          </p:spPr>
          <p:txBody>
            <a:bodyPr/>
            <a:lstStyle/>
            <a:p>
              <a:endParaRPr lang="en-US"/>
            </a:p>
          </p:txBody>
        </p:sp>
      </p:grpSp>
      <p:grpSp>
        <p:nvGrpSpPr>
          <p:cNvPr id="18" name="Group 18"/>
          <p:cNvGrpSpPr>
            <a:grpSpLocks noChangeAspect="1"/>
          </p:cNvGrpSpPr>
          <p:nvPr/>
        </p:nvGrpSpPr>
        <p:grpSpPr>
          <a:xfrm>
            <a:off x="507363" y="4667374"/>
            <a:ext cx="2716496" cy="5246370"/>
            <a:chOff x="0" y="0"/>
            <a:chExt cx="3290570" cy="6355080"/>
          </a:xfrm>
        </p:grpSpPr>
        <p:sp>
          <p:nvSpPr>
            <p:cNvPr id="19" name="Freeform 19"/>
            <p:cNvSpPr/>
            <p:nvPr/>
          </p:nvSpPr>
          <p:spPr>
            <a:xfrm>
              <a:off x="0" y="1270"/>
              <a:ext cx="3289300" cy="6353810"/>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52A2"/>
            </a:solidFill>
          </p:spPr>
          <p:txBody>
            <a:bodyPr/>
            <a:lstStyle/>
            <a:p>
              <a:endParaRPr lang="en-US"/>
            </a:p>
          </p:txBody>
        </p:sp>
        <p:sp>
          <p:nvSpPr>
            <p:cNvPr id="20" name="Freeform 20"/>
            <p:cNvSpPr/>
            <p:nvPr/>
          </p:nvSpPr>
          <p:spPr>
            <a:xfrm>
              <a:off x="179070" y="323342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solidFill>
              <a:srgbClr val="000000">
                <a:alpha val="0"/>
              </a:srgbClr>
            </a:solidFill>
            <a:ln w="12700">
              <a:solidFill>
                <a:srgbClr val="000000"/>
              </a:solidFill>
            </a:ln>
          </p:spPr>
          <p:txBody>
            <a:bodyPr/>
            <a:lstStyle/>
            <a:p>
              <a:endParaRPr lang="en-US"/>
            </a:p>
          </p:txBody>
        </p:sp>
        <p:sp>
          <p:nvSpPr>
            <p:cNvPr id="21" name="Freeform 21"/>
            <p:cNvSpPr/>
            <p:nvPr/>
          </p:nvSpPr>
          <p:spPr>
            <a:xfrm>
              <a:off x="181610" y="18034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solidFill>
              <a:srgbClr val="000000">
                <a:alpha val="0"/>
              </a:srgbClr>
            </a:solidFill>
            <a:ln w="12700">
              <a:solidFill>
                <a:srgbClr val="000000"/>
              </a:solidFill>
            </a:ln>
          </p:spPr>
          <p:txBody>
            <a:bodyPr/>
            <a:lstStyle/>
            <a:p>
              <a:endParaRPr lang="en-US"/>
            </a:p>
          </p:txBody>
        </p:sp>
        <p:sp>
          <p:nvSpPr>
            <p:cNvPr id="22" name="Freeform 22"/>
            <p:cNvSpPr/>
            <p:nvPr/>
          </p:nvSpPr>
          <p:spPr>
            <a:xfrm>
              <a:off x="54610" y="439420"/>
              <a:ext cx="3173730" cy="5429250"/>
            </a:xfrm>
            <a:custGeom>
              <a:avLst/>
              <a:gdLst/>
              <a:ahLst/>
              <a:cxnLst/>
              <a:rect l="l" t="t" r="r" b="b"/>
              <a:pathLst>
                <a:path w="3173730" h="542925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BBBCBC"/>
            </a:solidFill>
          </p:spPr>
          <p:txBody>
            <a:bodyPr/>
            <a:lstStyle/>
            <a:p>
              <a:endParaRPr lang="en-US"/>
            </a:p>
          </p:txBody>
        </p:sp>
      </p:grpSp>
      <p:grpSp>
        <p:nvGrpSpPr>
          <p:cNvPr id="23" name="Group 23"/>
          <p:cNvGrpSpPr/>
          <p:nvPr/>
        </p:nvGrpSpPr>
        <p:grpSpPr>
          <a:xfrm>
            <a:off x="2288027" y="1676061"/>
            <a:ext cx="5665709" cy="6474629"/>
            <a:chOff x="0" y="0"/>
            <a:chExt cx="7554279" cy="8632838"/>
          </a:xfrm>
        </p:grpSpPr>
        <p:sp>
          <p:nvSpPr>
            <p:cNvPr id="24" name="Freeform 24"/>
            <p:cNvSpPr/>
            <p:nvPr/>
          </p:nvSpPr>
          <p:spPr>
            <a:xfrm rot="-697861">
              <a:off x="697430" y="543421"/>
              <a:ext cx="6159419" cy="7545996"/>
            </a:xfrm>
            <a:custGeom>
              <a:avLst/>
              <a:gdLst/>
              <a:ahLst/>
              <a:cxnLst/>
              <a:rect l="l" t="t" r="r" b="b"/>
              <a:pathLst>
                <a:path w="6159419" h="7545996">
                  <a:moveTo>
                    <a:pt x="0" y="0"/>
                  </a:moveTo>
                  <a:lnTo>
                    <a:pt x="6159419" y="0"/>
                  </a:lnTo>
                  <a:lnTo>
                    <a:pt x="6159419" y="7545996"/>
                  </a:lnTo>
                  <a:lnTo>
                    <a:pt x="0" y="7545996"/>
                  </a:lnTo>
                  <a:lnTo>
                    <a:pt x="0" y="0"/>
                  </a:lnTo>
                  <a:close/>
                </a:path>
              </a:pathLst>
            </a:custGeom>
            <a:blipFill>
              <a:blip r:embed="rId8"/>
              <a:stretch>
                <a:fillRect/>
              </a:stretch>
            </a:blipFill>
          </p:spPr>
          <p:txBody>
            <a:bodyPr/>
            <a:lstStyle/>
            <a:p>
              <a:endParaRPr lang="en-US"/>
            </a:p>
          </p:txBody>
        </p:sp>
        <p:sp>
          <p:nvSpPr>
            <p:cNvPr id="25" name="Freeform 25" descr="User with solid fill"/>
            <p:cNvSpPr/>
            <p:nvPr/>
          </p:nvSpPr>
          <p:spPr>
            <a:xfrm rot="-697861">
              <a:off x="613342" y="826735"/>
              <a:ext cx="6162056" cy="6162056"/>
            </a:xfrm>
            <a:custGeom>
              <a:avLst/>
              <a:gdLst/>
              <a:ahLst/>
              <a:cxnLst/>
              <a:rect l="l" t="t" r="r" b="b"/>
              <a:pathLst>
                <a:path w="6162056" h="6162056">
                  <a:moveTo>
                    <a:pt x="0" y="0"/>
                  </a:moveTo>
                  <a:lnTo>
                    <a:pt x="6162055" y="0"/>
                  </a:lnTo>
                  <a:lnTo>
                    <a:pt x="6162055" y="6162056"/>
                  </a:lnTo>
                  <a:lnTo>
                    <a:pt x="0" y="61620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26" name="TextBox 26"/>
          <p:cNvSpPr txBox="1"/>
          <p:nvPr/>
        </p:nvSpPr>
        <p:spPr>
          <a:xfrm>
            <a:off x="936540" y="651574"/>
            <a:ext cx="5323771" cy="744726"/>
          </a:xfrm>
          <a:prstGeom prst="rect">
            <a:avLst/>
          </a:prstGeom>
        </p:spPr>
        <p:txBody>
          <a:bodyPr lIns="0" tIns="0" rIns="0" bIns="0" rtlCol="0" anchor="t">
            <a:spAutoFit/>
          </a:bodyPr>
          <a:lstStyle/>
          <a:p>
            <a:pPr algn="l">
              <a:lnSpc>
                <a:spcPts val="5880"/>
              </a:lnSpc>
            </a:pPr>
            <a:r>
              <a:rPr lang="en-US" sz="4900">
                <a:solidFill>
                  <a:srgbClr val="492DA8"/>
                </a:solidFill>
                <a:latin typeface="Permanent Marker"/>
                <a:ea typeface="Permanent Marker"/>
                <a:cs typeface="Permanent Marker"/>
                <a:sym typeface="Permanent Marker"/>
              </a:rPr>
              <a:t>Get to know me</a:t>
            </a:r>
          </a:p>
        </p:txBody>
      </p:sp>
      <p:sp>
        <p:nvSpPr>
          <p:cNvPr id="27" name="TextBox 27"/>
          <p:cNvSpPr txBox="1"/>
          <p:nvPr/>
        </p:nvSpPr>
        <p:spPr>
          <a:xfrm>
            <a:off x="3827583" y="8472502"/>
            <a:ext cx="3485586" cy="452881"/>
          </a:xfrm>
          <a:prstGeom prst="rect">
            <a:avLst/>
          </a:prstGeom>
        </p:spPr>
        <p:txBody>
          <a:bodyPr lIns="0" tIns="0" rIns="0" bIns="0" rtlCol="0" anchor="t">
            <a:spAutoFit/>
          </a:bodyPr>
          <a:lstStyle/>
          <a:p>
            <a:pPr algn="l">
              <a:lnSpc>
                <a:spcPts val="3499"/>
              </a:lnSpc>
              <a:spcBef>
                <a:spcPct val="0"/>
              </a:spcBef>
            </a:pPr>
            <a:r>
              <a:rPr lang="en-US" sz="3200">
                <a:solidFill>
                  <a:srgbClr val="492DA8"/>
                </a:solidFill>
                <a:latin typeface="DM Sans"/>
                <a:ea typeface="DM Sans"/>
                <a:cs typeface="DM Sans"/>
                <a:sym typeface="DM Sans"/>
              </a:rPr>
              <a:t>Name: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Freeform 2"/>
          <p:cNvSpPr/>
          <p:nvPr/>
        </p:nvSpPr>
        <p:spPr>
          <a:xfrm>
            <a:off x="251960" y="55563"/>
            <a:ext cx="7963465" cy="9977006"/>
          </a:xfrm>
          <a:custGeom>
            <a:avLst/>
            <a:gdLst/>
            <a:ahLst/>
            <a:cxnLst/>
            <a:rect l="l" t="t" r="r" b="b"/>
            <a:pathLst>
              <a:path w="7963465" h="9977006">
                <a:moveTo>
                  <a:pt x="0" y="0"/>
                </a:moveTo>
                <a:lnTo>
                  <a:pt x="7963465" y="0"/>
                </a:lnTo>
                <a:lnTo>
                  <a:pt x="7963465" y="9977006"/>
                </a:lnTo>
                <a:lnTo>
                  <a:pt x="0" y="9977006"/>
                </a:lnTo>
                <a:lnTo>
                  <a:pt x="0" y="0"/>
                </a:lnTo>
                <a:close/>
              </a:path>
            </a:pathLst>
          </a:custGeom>
          <a:blipFill>
            <a:blip r:embed="rId3">
              <a:extLst>
                <a:ext uri="{96DAC541-7B7A-43D3-8B79-37D633B846F1}">
                  <asvg:svgBlip xmlns:asvg="http://schemas.microsoft.com/office/drawing/2016/SVG/main" r:embed="rId4"/>
                </a:ext>
              </a:extLst>
            </a:blip>
            <a:stretch>
              <a:fillRect l="-30" r="-30"/>
            </a:stretch>
          </a:blipFill>
        </p:spPr>
        <p:txBody>
          <a:bodyPr/>
          <a:lstStyle/>
          <a:p>
            <a:endParaRPr lang="en-US"/>
          </a:p>
        </p:txBody>
      </p:sp>
      <p:sp>
        <p:nvSpPr>
          <p:cNvPr id="3" name="TextBox 3"/>
          <p:cNvSpPr txBox="1"/>
          <p:nvPr/>
        </p:nvSpPr>
        <p:spPr>
          <a:xfrm>
            <a:off x="7639639" y="449030"/>
            <a:ext cx="9619661" cy="3434639"/>
          </a:xfrm>
          <a:prstGeom prst="rect">
            <a:avLst/>
          </a:prstGeom>
        </p:spPr>
        <p:txBody>
          <a:bodyPr lIns="0" tIns="0" rIns="0" bIns="0" rtlCol="0" anchor="t">
            <a:spAutoFit/>
          </a:bodyPr>
          <a:lstStyle/>
          <a:p>
            <a:pPr algn="l">
              <a:lnSpc>
                <a:spcPts val="9138"/>
              </a:lnSpc>
            </a:pPr>
            <a:r>
              <a:rPr lang="en-US" sz="6527" dirty="0">
                <a:solidFill>
                  <a:srgbClr val="3A5DAE"/>
                </a:solidFill>
                <a:latin typeface="Permanent Marker"/>
                <a:ea typeface="Permanent Marker"/>
                <a:cs typeface="Permanent Marker"/>
                <a:sym typeface="Permanent Marker"/>
              </a:rPr>
              <a:t>Before I got to where I am today, I was in your shoes.</a:t>
            </a:r>
          </a:p>
        </p:txBody>
      </p:sp>
      <p:sp>
        <p:nvSpPr>
          <p:cNvPr id="4" name="TextBox 4"/>
          <p:cNvSpPr txBox="1"/>
          <p:nvPr/>
        </p:nvSpPr>
        <p:spPr>
          <a:xfrm>
            <a:off x="9144000" y="3975896"/>
            <a:ext cx="5232202" cy="960121"/>
          </a:xfrm>
          <a:prstGeom prst="rect">
            <a:avLst/>
          </a:prstGeom>
        </p:spPr>
        <p:txBody>
          <a:bodyPr lIns="0" tIns="0" rIns="0" bIns="0" rtlCol="0" anchor="t">
            <a:spAutoFit/>
          </a:bodyPr>
          <a:lstStyle/>
          <a:p>
            <a:pPr algn="ctr">
              <a:lnSpc>
                <a:spcPts val="6928"/>
              </a:lnSpc>
            </a:pPr>
            <a:r>
              <a:rPr lang="en-US" sz="4948">
                <a:solidFill>
                  <a:srgbClr val="3A5DAE"/>
                </a:solidFill>
                <a:latin typeface="Canva Student Font"/>
                <a:ea typeface="Canva Student Font"/>
                <a:cs typeface="Canva Student Font"/>
                <a:sym typeface="Canva Student Font"/>
              </a:rPr>
              <a:t>Want to know what I did?</a:t>
            </a:r>
          </a:p>
        </p:txBody>
      </p:sp>
      <p:sp>
        <p:nvSpPr>
          <p:cNvPr id="5" name="Freeform 5"/>
          <p:cNvSpPr/>
          <p:nvPr/>
        </p:nvSpPr>
        <p:spPr>
          <a:xfrm rot="-422677">
            <a:off x="1656172" y="2304264"/>
            <a:ext cx="5425162" cy="6646446"/>
          </a:xfrm>
          <a:custGeom>
            <a:avLst/>
            <a:gdLst/>
            <a:ahLst/>
            <a:cxnLst/>
            <a:rect l="l" t="t" r="r" b="b"/>
            <a:pathLst>
              <a:path w="5425162" h="6646446">
                <a:moveTo>
                  <a:pt x="0" y="0"/>
                </a:moveTo>
                <a:lnTo>
                  <a:pt x="5425162" y="0"/>
                </a:lnTo>
                <a:lnTo>
                  <a:pt x="5425162" y="6646446"/>
                </a:lnTo>
                <a:lnTo>
                  <a:pt x="0" y="6646446"/>
                </a:lnTo>
                <a:lnTo>
                  <a:pt x="0" y="0"/>
                </a:lnTo>
                <a:close/>
              </a:path>
            </a:pathLst>
          </a:custGeom>
          <a:blipFill>
            <a:blip r:embed="rId5"/>
            <a:stretch>
              <a:fillRect/>
            </a:stretch>
          </a:blipFill>
        </p:spPr>
        <p:txBody>
          <a:bodyPr/>
          <a:lstStyle/>
          <a:p>
            <a:endParaRPr lang="en-US"/>
          </a:p>
        </p:txBody>
      </p:sp>
      <p:sp>
        <p:nvSpPr>
          <p:cNvPr id="6" name="Freeform 6"/>
          <p:cNvSpPr/>
          <p:nvPr/>
        </p:nvSpPr>
        <p:spPr>
          <a:xfrm rot="1017966">
            <a:off x="14098334" y="4644722"/>
            <a:ext cx="4197006" cy="5141815"/>
          </a:xfrm>
          <a:custGeom>
            <a:avLst/>
            <a:gdLst/>
            <a:ahLst/>
            <a:cxnLst/>
            <a:rect l="l" t="t" r="r" b="b"/>
            <a:pathLst>
              <a:path w="4197006" h="5141815">
                <a:moveTo>
                  <a:pt x="0" y="0"/>
                </a:moveTo>
                <a:lnTo>
                  <a:pt x="4197006" y="0"/>
                </a:lnTo>
                <a:lnTo>
                  <a:pt x="4197006" y="5141814"/>
                </a:lnTo>
                <a:lnTo>
                  <a:pt x="0" y="5141814"/>
                </a:lnTo>
                <a:lnTo>
                  <a:pt x="0" y="0"/>
                </a:lnTo>
                <a:close/>
              </a:path>
            </a:pathLst>
          </a:custGeom>
          <a:blipFill>
            <a:blip r:embed="rId5"/>
            <a:stretch>
              <a:fillRect/>
            </a:stretch>
          </a:blipFill>
        </p:spPr>
        <p:txBody>
          <a:bodyPr/>
          <a:lstStyle/>
          <a:p>
            <a:endParaRPr lang="en-US"/>
          </a:p>
        </p:txBody>
      </p:sp>
      <p:sp>
        <p:nvSpPr>
          <p:cNvPr id="7" name="Freeform 7"/>
          <p:cNvSpPr/>
          <p:nvPr/>
        </p:nvSpPr>
        <p:spPr>
          <a:xfrm rot="-422677">
            <a:off x="8832538" y="5142723"/>
            <a:ext cx="3645804" cy="4466528"/>
          </a:xfrm>
          <a:custGeom>
            <a:avLst/>
            <a:gdLst/>
            <a:ahLst/>
            <a:cxnLst/>
            <a:rect l="l" t="t" r="r" b="b"/>
            <a:pathLst>
              <a:path w="3645804" h="4466528">
                <a:moveTo>
                  <a:pt x="0" y="0"/>
                </a:moveTo>
                <a:lnTo>
                  <a:pt x="3645804" y="0"/>
                </a:lnTo>
                <a:lnTo>
                  <a:pt x="3645804" y="4466528"/>
                </a:lnTo>
                <a:lnTo>
                  <a:pt x="0" y="4466528"/>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5268346" y="108753"/>
            <a:ext cx="10944351" cy="10178247"/>
          </a:xfrm>
          <a:custGeom>
            <a:avLst/>
            <a:gdLst/>
            <a:ahLst/>
            <a:cxnLst/>
            <a:rect l="l" t="t" r="r" b="b"/>
            <a:pathLst>
              <a:path w="10944351" h="10178247">
                <a:moveTo>
                  <a:pt x="0" y="0"/>
                </a:moveTo>
                <a:lnTo>
                  <a:pt x="10944351" y="0"/>
                </a:lnTo>
                <a:lnTo>
                  <a:pt x="10944351" y="10178247"/>
                </a:lnTo>
                <a:lnTo>
                  <a:pt x="0" y="101782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712601" y="3814544"/>
            <a:ext cx="3734120" cy="4114800"/>
          </a:xfrm>
          <a:custGeom>
            <a:avLst/>
            <a:gdLst/>
            <a:ahLst/>
            <a:cxnLst/>
            <a:rect l="l" t="t" r="r" b="b"/>
            <a:pathLst>
              <a:path w="3734120" h="4114800">
                <a:moveTo>
                  <a:pt x="0" y="0"/>
                </a:moveTo>
                <a:lnTo>
                  <a:pt x="3734121" y="0"/>
                </a:lnTo>
                <a:lnTo>
                  <a:pt x="373412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712601" y="285595"/>
            <a:ext cx="7802374" cy="2873969"/>
          </a:xfrm>
          <a:prstGeom prst="rect">
            <a:avLst/>
          </a:prstGeom>
        </p:spPr>
        <p:txBody>
          <a:bodyPr lIns="0" tIns="0" rIns="0" bIns="0" rtlCol="0" anchor="t">
            <a:spAutoFit/>
          </a:bodyPr>
          <a:lstStyle/>
          <a:p>
            <a:pPr algn="l">
              <a:lnSpc>
                <a:spcPts val="7749"/>
              </a:lnSpc>
            </a:pPr>
            <a:r>
              <a:rPr lang="en-US" sz="4744">
                <a:solidFill>
                  <a:srgbClr val="492DA8"/>
                </a:solidFill>
                <a:latin typeface="Permanent Marker"/>
                <a:ea typeface="Permanent Marker"/>
                <a:cs typeface="Permanent Marker"/>
                <a:sym typeface="Permanent Marker"/>
              </a:rPr>
              <a:t>My Journey to Where I am Today Looks Something Like This...</a:t>
            </a:r>
          </a:p>
        </p:txBody>
      </p:sp>
      <p:sp>
        <p:nvSpPr>
          <p:cNvPr id="5" name="TextBox 5"/>
          <p:cNvSpPr txBox="1"/>
          <p:nvPr/>
        </p:nvSpPr>
        <p:spPr>
          <a:xfrm>
            <a:off x="6159989" y="5545749"/>
            <a:ext cx="1468934" cy="1021726"/>
          </a:xfrm>
          <a:prstGeom prst="rect">
            <a:avLst/>
          </a:prstGeom>
        </p:spPr>
        <p:txBody>
          <a:bodyPr lIns="0" tIns="0" rIns="0" bIns="0" rtlCol="0" anchor="t">
            <a:spAutoFit/>
          </a:bodyPr>
          <a:lstStyle/>
          <a:p>
            <a:pPr algn="ctr">
              <a:lnSpc>
                <a:spcPts val="4044"/>
              </a:lnSpc>
            </a:pPr>
            <a:r>
              <a:rPr lang="en-US" sz="3699">
                <a:solidFill>
                  <a:srgbClr val="492DA8"/>
                </a:solidFill>
                <a:latin typeface="DM Sans"/>
                <a:ea typeface="DM Sans"/>
                <a:cs typeface="DM Sans"/>
                <a:sym typeface="DM Sans"/>
              </a:rPr>
              <a:t>High </a:t>
            </a:r>
          </a:p>
          <a:p>
            <a:pPr algn="ctr">
              <a:lnSpc>
                <a:spcPts val="4045"/>
              </a:lnSpc>
              <a:spcBef>
                <a:spcPct val="0"/>
              </a:spcBef>
            </a:pPr>
            <a:r>
              <a:rPr lang="en-US" sz="3699">
                <a:solidFill>
                  <a:srgbClr val="492DA8"/>
                </a:solidFill>
                <a:latin typeface="DM Sans"/>
                <a:ea typeface="DM Sans"/>
                <a:cs typeface="DM Sans"/>
                <a:sym typeface="DM Sans"/>
              </a:rPr>
              <a:t>School</a:t>
            </a:r>
          </a:p>
        </p:txBody>
      </p:sp>
      <p:sp>
        <p:nvSpPr>
          <p:cNvPr id="6" name="TextBox 6"/>
          <p:cNvSpPr txBox="1"/>
          <p:nvPr/>
        </p:nvSpPr>
        <p:spPr>
          <a:xfrm>
            <a:off x="8715408" y="4102983"/>
            <a:ext cx="1619250" cy="516797"/>
          </a:xfrm>
          <a:prstGeom prst="rect">
            <a:avLst/>
          </a:prstGeom>
        </p:spPr>
        <p:txBody>
          <a:bodyPr lIns="0" tIns="0" rIns="0" bIns="0" rtlCol="0" anchor="t">
            <a:spAutoFit/>
          </a:bodyPr>
          <a:lstStyle/>
          <a:p>
            <a:pPr algn="ctr">
              <a:lnSpc>
                <a:spcPts val="4045"/>
              </a:lnSpc>
              <a:spcBef>
                <a:spcPct val="0"/>
              </a:spcBef>
            </a:pPr>
            <a:r>
              <a:rPr lang="en-US" sz="3699">
                <a:solidFill>
                  <a:srgbClr val="492DA8"/>
                </a:solidFill>
                <a:latin typeface="DM Sans"/>
                <a:ea typeface="DM Sans"/>
                <a:cs typeface="DM Sans"/>
                <a:sym typeface="DM Sans"/>
              </a:rPr>
              <a:t>College</a:t>
            </a:r>
          </a:p>
        </p:txBody>
      </p:sp>
      <p:sp>
        <p:nvSpPr>
          <p:cNvPr id="7" name="TextBox 7"/>
          <p:cNvSpPr txBox="1"/>
          <p:nvPr/>
        </p:nvSpPr>
        <p:spPr>
          <a:xfrm>
            <a:off x="7349708" y="9506847"/>
            <a:ext cx="8862989" cy="629910"/>
          </a:xfrm>
          <a:prstGeom prst="rect">
            <a:avLst/>
          </a:prstGeom>
        </p:spPr>
        <p:txBody>
          <a:bodyPr lIns="0" tIns="0" rIns="0" bIns="0" rtlCol="0" anchor="t">
            <a:spAutoFit/>
          </a:bodyPr>
          <a:lstStyle/>
          <a:p>
            <a:pPr algn="l">
              <a:lnSpc>
                <a:spcPts val="2404"/>
              </a:lnSpc>
            </a:pPr>
            <a:r>
              <a:rPr lang="en-US" sz="2200" b="1">
                <a:solidFill>
                  <a:srgbClr val="492DA8"/>
                </a:solidFill>
                <a:latin typeface="DM Sans Bold"/>
                <a:ea typeface="DM Sans Bold"/>
                <a:cs typeface="DM Sans Bold"/>
                <a:sym typeface="DM Sans Bold"/>
              </a:rPr>
              <a:t>What classes did you take?</a:t>
            </a:r>
          </a:p>
          <a:p>
            <a:pPr algn="l">
              <a:lnSpc>
                <a:spcPts val="2405"/>
              </a:lnSpc>
              <a:spcBef>
                <a:spcPct val="0"/>
              </a:spcBef>
            </a:pPr>
            <a:r>
              <a:rPr lang="en-US" sz="2200" b="1">
                <a:solidFill>
                  <a:srgbClr val="492DA8"/>
                </a:solidFill>
                <a:latin typeface="DM Sans Bold"/>
                <a:ea typeface="DM Sans Bold"/>
                <a:cs typeface="DM Sans Bold"/>
                <a:sym typeface="DM Sans Bold"/>
              </a:rPr>
              <a:t>What organizations did you join? What jobs did you have?</a:t>
            </a:r>
          </a:p>
        </p:txBody>
      </p:sp>
      <p:sp>
        <p:nvSpPr>
          <p:cNvPr id="8" name="TextBox 8"/>
          <p:cNvSpPr txBox="1"/>
          <p:nvPr/>
        </p:nvSpPr>
        <p:spPr>
          <a:xfrm>
            <a:off x="1028700" y="4584080"/>
            <a:ext cx="3277471" cy="2518577"/>
          </a:xfrm>
          <a:prstGeom prst="rect">
            <a:avLst/>
          </a:prstGeom>
        </p:spPr>
        <p:txBody>
          <a:bodyPr lIns="0" tIns="0" rIns="0" bIns="0" rtlCol="0" anchor="t">
            <a:spAutoFit/>
          </a:bodyPr>
          <a:lstStyle/>
          <a:p>
            <a:pPr algn="l">
              <a:lnSpc>
                <a:spcPts val="2841"/>
              </a:lnSpc>
            </a:pPr>
            <a:r>
              <a:rPr lang="en-US" sz="2600">
                <a:solidFill>
                  <a:srgbClr val="492DA8"/>
                </a:solidFill>
                <a:latin typeface="Permanent Marker"/>
                <a:ea typeface="Permanent Marker"/>
                <a:cs typeface="Permanent Marker"/>
                <a:sym typeface="Permanent Marker"/>
              </a:rPr>
              <a:t>Reminder to presenters:</a:t>
            </a:r>
          </a:p>
          <a:p>
            <a:pPr algn="l">
              <a:lnSpc>
                <a:spcPts val="2841"/>
              </a:lnSpc>
            </a:pPr>
            <a:endParaRPr lang="en-US" sz="2600">
              <a:solidFill>
                <a:srgbClr val="492DA8"/>
              </a:solidFill>
              <a:latin typeface="Permanent Marker"/>
              <a:ea typeface="Permanent Marker"/>
              <a:cs typeface="Permanent Marker"/>
              <a:sym typeface="Permanent Marker"/>
            </a:endParaRPr>
          </a:p>
          <a:p>
            <a:pPr algn="l">
              <a:lnSpc>
                <a:spcPts val="2295"/>
              </a:lnSpc>
            </a:pPr>
            <a:r>
              <a:rPr lang="en-US" sz="2100">
                <a:solidFill>
                  <a:srgbClr val="492DA8"/>
                </a:solidFill>
                <a:latin typeface="DM Sans"/>
                <a:ea typeface="DM Sans"/>
                <a:cs typeface="DM Sans"/>
                <a:sym typeface="DM Sans"/>
              </a:rPr>
              <a:t>Everyone’s journey is unique. Maybe your path wasn’t so straight. Share</a:t>
            </a:r>
            <a:r>
              <a:rPr lang="en-US" sz="2100" i="1">
                <a:solidFill>
                  <a:srgbClr val="492DA8"/>
                </a:solidFill>
                <a:latin typeface="DM Sans Italics"/>
                <a:ea typeface="DM Sans Italics"/>
                <a:cs typeface="DM Sans Italics"/>
                <a:sym typeface="DM Sans Italics"/>
              </a:rPr>
              <a:t> your</a:t>
            </a:r>
            <a:r>
              <a:rPr lang="en-US" sz="2100">
                <a:solidFill>
                  <a:srgbClr val="492DA8"/>
                </a:solidFill>
                <a:latin typeface="DM Sans"/>
                <a:ea typeface="DM Sans"/>
                <a:cs typeface="DM Sans"/>
                <a:sym typeface="DM Sans"/>
              </a:rPr>
              <a:t> journey.</a:t>
            </a:r>
          </a:p>
          <a:p>
            <a:pPr algn="l">
              <a:lnSpc>
                <a:spcPts val="2405"/>
              </a:lnSpc>
            </a:pPr>
            <a:endParaRPr lang="en-US" sz="2100">
              <a:solidFill>
                <a:srgbClr val="492DA8"/>
              </a:solidFill>
              <a:latin typeface="DM Sans"/>
              <a:ea typeface="DM Sans"/>
              <a:cs typeface="DM Sans"/>
              <a:sym typeface="DM Sans"/>
            </a:endParaRPr>
          </a:p>
        </p:txBody>
      </p:sp>
      <p:sp>
        <p:nvSpPr>
          <p:cNvPr id="9" name="TextBox 9"/>
          <p:cNvSpPr txBox="1"/>
          <p:nvPr/>
        </p:nvSpPr>
        <p:spPr>
          <a:xfrm>
            <a:off x="11066858" y="2030656"/>
            <a:ext cx="2177504" cy="1526551"/>
          </a:xfrm>
          <a:prstGeom prst="rect">
            <a:avLst/>
          </a:prstGeom>
        </p:spPr>
        <p:txBody>
          <a:bodyPr lIns="0" tIns="0" rIns="0" bIns="0" rtlCol="0" anchor="t">
            <a:spAutoFit/>
          </a:bodyPr>
          <a:lstStyle/>
          <a:p>
            <a:pPr algn="ctr">
              <a:lnSpc>
                <a:spcPts val="4044"/>
              </a:lnSpc>
            </a:pPr>
            <a:r>
              <a:rPr lang="en-US" sz="3699">
                <a:solidFill>
                  <a:srgbClr val="492DA8"/>
                </a:solidFill>
                <a:latin typeface="DM Sans"/>
                <a:ea typeface="DM Sans"/>
                <a:cs typeface="DM Sans"/>
                <a:sym typeface="DM Sans"/>
              </a:rPr>
              <a:t>Internship</a:t>
            </a:r>
          </a:p>
          <a:p>
            <a:pPr algn="ctr">
              <a:lnSpc>
                <a:spcPts val="4044"/>
              </a:lnSpc>
            </a:pPr>
            <a:r>
              <a:rPr lang="en-US" sz="3699">
                <a:solidFill>
                  <a:srgbClr val="492DA8"/>
                </a:solidFill>
                <a:latin typeface="DM Sans"/>
                <a:ea typeface="DM Sans"/>
                <a:cs typeface="DM Sans"/>
                <a:sym typeface="DM Sans"/>
              </a:rPr>
              <a:t>OR</a:t>
            </a:r>
          </a:p>
          <a:p>
            <a:pPr algn="ctr">
              <a:lnSpc>
                <a:spcPts val="4045"/>
              </a:lnSpc>
              <a:spcBef>
                <a:spcPct val="0"/>
              </a:spcBef>
            </a:pPr>
            <a:r>
              <a:rPr lang="en-US" sz="3699">
                <a:solidFill>
                  <a:srgbClr val="492DA8"/>
                </a:solidFill>
                <a:latin typeface="DM Sans"/>
                <a:ea typeface="DM Sans"/>
                <a:cs typeface="DM Sans"/>
                <a:sym typeface="DM Sans"/>
              </a:rPr>
              <a:t>First Job</a:t>
            </a:r>
          </a:p>
        </p:txBody>
      </p:sp>
      <p:sp>
        <p:nvSpPr>
          <p:cNvPr id="10" name="TextBox 10"/>
          <p:cNvSpPr txBox="1"/>
          <p:nvPr/>
        </p:nvSpPr>
        <p:spPr>
          <a:xfrm>
            <a:off x="13953048" y="1224840"/>
            <a:ext cx="1666280" cy="1021726"/>
          </a:xfrm>
          <a:prstGeom prst="rect">
            <a:avLst/>
          </a:prstGeom>
        </p:spPr>
        <p:txBody>
          <a:bodyPr lIns="0" tIns="0" rIns="0" bIns="0" rtlCol="0" anchor="t">
            <a:spAutoFit/>
          </a:bodyPr>
          <a:lstStyle/>
          <a:p>
            <a:pPr algn="ctr">
              <a:lnSpc>
                <a:spcPts val="4044"/>
              </a:lnSpc>
            </a:pPr>
            <a:r>
              <a:rPr lang="en-US" sz="3699">
                <a:solidFill>
                  <a:srgbClr val="492DA8"/>
                </a:solidFill>
                <a:latin typeface="DM Sans"/>
                <a:ea typeface="DM Sans"/>
                <a:cs typeface="DM Sans"/>
                <a:sym typeface="DM Sans"/>
              </a:rPr>
              <a:t>Current</a:t>
            </a:r>
          </a:p>
          <a:p>
            <a:pPr algn="ctr">
              <a:lnSpc>
                <a:spcPts val="4045"/>
              </a:lnSpc>
              <a:spcBef>
                <a:spcPct val="0"/>
              </a:spcBef>
            </a:pPr>
            <a:r>
              <a:rPr lang="en-US" sz="3699">
                <a:solidFill>
                  <a:srgbClr val="492DA8"/>
                </a:solidFill>
                <a:latin typeface="DM Sans"/>
                <a:ea typeface="DM Sans"/>
                <a:cs typeface="DM Sans"/>
                <a:sym typeface="DM Sans"/>
              </a:rPr>
              <a:t>Role</a:t>
            </a:r>
          </a:p>
        </p:txBody>
      </p:sp>
      <p:sp>
        <p:nvSpPr>
          <p:cNvPr id="11" name="TextBox 11"/>
          <p:cNvSpPr txBox="1"/>
          <p:nvPr/>
        </p:nvSpPr>
        <p:spPr>
          <a:xfrm>
            <a:off x="9703316" y="8018790"/>
            <a:ext cx="7555984" cy="1239510"/>
          </a:xfrm>
          <a:prstGeom prst="rect">
            <a:avLst/>
          </a:prstGeom>
        </p:spPr>
        <p:txBody>
          <a:bodyPr lIns="0" tIns="0" rIns="0" bIns="0" rtlCol="0" anchor="t">
            <a:spAutoFit/>
          </a:bodyPr>
          <a:lstStyle/>
          <a:p>
            <a:pPr algn="l">
              <a:lnSpc>
                <a:spcPts val="2404"/>
              </a:lnSpc>
            </a:pPr>
            <a:r>
              <a:rPr lang="en-US" sz="2200" b="1">
                <a:solidFill>
                  <a:srgbClr val="492DA8"/>
                </a:solidFill>
                <a:latin typeface="DM Sans Bold"/>
                <a:ea typeface="DM Sans Bold"/>
                <a:cs typeface="DM Sans Bold"/>
                <a:sym typeface="DM Sans Bold"/>
              </a:rPr>
              <a:t>Where did you go to school? What was your major? </a:t>
            </a:r>
          </a:p>
          <a:p>
            <a:pPr algn="l">
              <a:lnSpc>
                <a:spcPts val="2404"/>
              </a:lnSpc>
            </a:pPr>
            <a:r>
              <a:rPr lang="en-US" sz="2200" b="1">
                <a:solidFill>
                  <a:srgbClr val="492DA8"/>
                </a:solidFill>
                <a:latin typeface="DM Sans Bold"/>
                <a:ea typeface="DM Sans Bold"/>
                <a:cs typeface="DM Sans Bold"/>
                <a:sym typeface="DM Sans Bold"/>
              </a:rPr>
              <a:t>Did you always know you wanted to go into accounting? What organizations did you join? </a:t>
            </a:r>
          </a:p>
          <a:p>
            <a:pPr algn="l">
              <a:lnSpc>
                <a:spcPts val="2405"/>
              </a:lnSpc>
              <a:spcBef>
                <a:spcPct val="0"/>
              </a:spcBef>
            </a:pPr>
            <a:r>
              <a:rPr lang="en-US" sz="2200" b="1">
                <a:solidFill>
                  <a:srgbClr val="492DA8"/>
                </a:solidFill>
                <a:latin typeface="DM Sans Bold"/>
                <a:ea typeface="DM Sans Bold"/>
                <a:cs typeface="DM Sans Bold"/>
                <a:sym typeface="DM Sans Bold"/>
              </a:rPr>
              <a:t>What advice do you have?</a:t>
            </a:r>
          </a:p>
        </p:txBody>
      </p:sp>
      <p:sp>
        <p:nvSpPr>
          <p:cNvPr id="12" name="TextBox 12"/>
          <p:cNvSpPr txBox="1"/>
          <p:nvPr/>
        </p:nvSpPr>
        <p:spPr>
          <a:xfrm>
            <a:off x="11430604" y="6723101"/>
            <a:ext cx="6300275" cy="934710"/>
          </a:xfrm>
          <a:prstGeom prst="rect">
            <a:avLst/>
          </a:prstGeom>
        </p:spPr>
        <p:txBody>
          <a:bodyPr lIns="0" tIns="0" rIns="0" bIns="0" rtlCol="0" anchor="t">
            <a:spAutoFit/>
          </a:bodyPr>
          <a:lstStyle/>
          <a:p>
            <a:pPr algn="l">
              <a:lnSpc>
                <a:spcPts val="2404"/>
              </a:lnSpc>
            </a:pPr>
            <a:r>
              <a:rPr lang="en-US" sz="2200" b="1">
                <a:solidFill>
                  <a:srgbClr val="492DA8"/>
                </a:solidFill>
                <a:latin typeface="DM Sans Bold"/>
                <a:ea typeface="DM Sans Bold"/>
                <a:cs typeface="DM Sans Bold"/>
                <a:sym typeface="DM Sans Bold"/>
              </a:rPr>
              <a:t>Did you have an internship? </a:t>
            </a:r>
          </a:p>
          <a:p>
            <a:pPr algn="l">
              <a:lnSpc>
                <a:spcPts val="2405"/>
              </a:lnSpc>
              <a:spcBef>
                <a:spcPct val="0"/>
              </a:spcBef>
            </a:pPr>
            <a:r>
              <a:rPr lang="en-US" sz="2200" b="1">
                <a:solidFill>
                  <a:srgbClr val="492DA8"/>
                </a:solidFill>
                <a:latin typeface="DM Sans Bold"/>
                <a:ea typeface="DM Sans Bold"/>
                <a:cs typeface="DM Sans Bold"/>
                <a:sym typeface="DM Sans Bold"/>
              </a:rPr>
              <a:t>What was your first job and how did you get it? How quickly did you advance?</a:t>
            </a:r>
          </a:p>
        </p:txBody>
      </p:sp>
      <p:sp>
        <p:nvSpPr>
          <p:cNvPr id="13" name="TextBox 13"/>
          <p:cNvSpPr txBox="1"/>
          <p:nvPr/>
        </p:nvSpPr>
        <p:spPr>
          <a:xfrm>
            <a:off x="13953048" y="5561782"/>
            <a:ext cx="4014937" cy="629848"/>
          </a:xfrm>
          <a:prstGeom prst="rect">
            <a:avLst/>
          </a:prstGeom>
        </p:spPr>
        <p:txBody>
          <a:bodyPr lIns="0" tIns="0" rIns="0" bIns="0" rtlCol="0" anchor="t">
            <a:spAutoFit/>
          </a:bodyPr>
          <a:lstStyle/>
          <a:p>
            <a:pPr algn="l">
              <a:lnSpc>
                <a:spcPts val="2405"/>
              </a:lnSpc>
              <a:spcBef>
                <a:spcPct val="0"/>
              </a:spcBef>
            </a:pPr>
            <a:r>
              <a:rPr lang="en-US" sz="2200" b="1">
                <a:solidFill>
                  <a:srgbClr val="492DA8"/>
                </a:solidFill>
                <a:latin typeface="DM Sans Bold"/>
                <a:ea typeface="DM Sans Bold"/>
                <a:cs typeface="DM Sans Bold"/>
                <a:sym typeface="DM Sans Bold"/>
              </a:rPr>
              <a:t>How long did it take you to get to where you are today?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13400198" y="573520"/>
            <a:ext cx="5404004" cy="2878860"/>
          </a:xfrm>
          <a:custGeom>
            <a:avLst/>
            <a:gdLst/>
            <a:ahLst/>
            <a:cxnLst/>
            <a:rect l="l" t="t" r="r" b="b"/>
            <a:pathLst>
              <a:path w="5404004" h="2878860">
                <a:moveTo>
                  <a:pt x="0" y="0"/>
                </a:moveTo>
                <a:lnTo>
                  <a:pt x="5404004" y="0"/>
                </a:lnTo>
                <a:lnTo>
                  <a:pt x="5404004" y="2878860"/>
                </a:lnTo>
                <a:lnTo>
                  <a:pt x="0" y="2878860"/>
                </a:lnTo>
                <a:lnTo>
                  <a:pt x="0" y="0"/>
                </a:lnTo>
                <a:close/>
              </a:path>
            </a:pathLst>
          </a:custGeom>
          <a:blipFill>
            <a:blip r:embed="rId3">
              <a:extLst>
                <a:ext uri="{96DAC541-7B7A-43D3-8B79-37D633B846F1}">
                  <asvg:svgBlip xmlns:asvg="http://schemas.microsoft.com/office/drawing/2016/SVG/main" r:embed="rId4"/>
                </a:ext>
              </a:extLst>
            </a:blip>
            <a:stretch>
              <a:fillRect t="-67" b="-67"/>
            </a:stretch>
          </a:blipFill>
        </p:spPr>
        <p:txBody>
          <a:bodyPr/>
          <a:lstStyle/>
          <a:p>
            <a:endParaRPr lang="en-US"/>
          </a:p>
        </p:txBody>
      </p:sp>
      <p:sp>
        <p:nvSpPr>
          <p:cNvPr id="3" name="Freeform 3"/>
          <p:cNvSpPr/>
          <p:nvPr/>
        </p:nvSpPr>
        <p:spPr>
          <a:xfrm>
            <a:off x="651460" y="4833165"/>
            <a:ext cx="3681854" cy="950588"/>
          </a:xfrm>
          <a:custGeom>
            <a:avLst/>
            <a:gdLst/>
            <a:ahLst/>
            <a:cxnLst/>
            <a:rect l="l" t="t" r="r" b="b"/>
            <a:pathLst>
              <a:path w="3681854" h="950588">
                <a:moveTo>
                  <a:pt x="0" y="0"/>
                </a:moveTo>
                <a:lnTo>
                  <a:pt x="3681854" y="0"/>
                </a:lnTo>
                <a:lnTo>
                  <a:pt x="3681854" y="950588"/>
                </a:lnTo>
                <a:lnTo>
                  <a:pt x="0" y="950588"/>
                </a:lnTo>
                <a:lnTo>
                  <a:pt x="0" y="0"/>
                </a:lnTo>
                <a:close/>
              </a:path>
            </a:pathLst>
          </a:custGeom>
          <a:blipFill>
            <a:blip r:embed="rId5">
              <a:extLst>
                <a:ext uri="{96DAC541-7B7A-43D3-8B79-37D633B846F1}">
                  <asvg:svgBlip xmlns:asvg="http://schemas.microsoft.com/office/drawing/2016/SVG/main" r:embed="rId6"/>
                </a:ext>
              </a:extLst>
            </a:blip>
            <a:stretch>
              <a:fillRect l="-216" r="-216"/>
            </a:stretch>
          </a:blipFill>
        </p:spPr>
        <p:txBody>
          <a:bodyPr/>
          <a:lstStyle/>
          <a:p>
            <a:endParaRPr lang="en-US"/>
          </a:p>
        </p:txBody>
      </p:sp>
      <p:sp>
        <p:nvSpPr>
          <p:cNvPr id="4" name="TextBox 4"/>
          <p:cNvSpPr txBox="1"/>
          <p:nvPr/>
        </p:nvSpPr>
        <p:spPr>
          <a:xfrm>
            <a:off x="947492" y="4846637"/>
            <a:ext cx="3089791" cy="835819"/>
          </a:xfrm>
          <a:prstGeom prst="rect">
            <a:avLst/>
          </a:prstGeom>
        </p:spPr>
        <p:txBody>
          <a:bodyPr lIns="0" tIns="0" rIns="0" bIns="0" rtlCol="0" anchor="t">
            <a:spAutoFit/>
          </a:bodyPr>
          <a:lstStyle/>
          <a:p>
            <a:pPr algn="ctr">
              <a:lnSpc>
                <a:spcPts val="6298"/>
              </a:lnSpc>
            </a:pPr>
            <a:r>
              <a:rPr lang="en-US" sz="4500">
                <a:solidFill>
                  <a:srgbClr val="FFFFFF"/>
                </a:solidFill>
                <a:latin typeface="Canva Student Font"/>
                <a:ea typeface="Canva Student Font"/>
                <a:cs typeface="Canva Student Font"/>
                <a:sym typeface="Canva Student Font"/>
              </a:rPr>
              <a:t>Education</a:t>
            </a:r>
          </a:p>
        </p:txBody>
      </p:sp>
      <p:sp>
        <p:nvSpPr>
          <p:cNvPr id="5" name="Freeform 5"/>
          <p:cNvSpPr/>
          <p:nvPr/>
        </p:nvSpPr>
        <p:spPr>
          <a:xfrm>
            <a:off x="4960122" y="4833165"/>
            <a:ext cx="3681854" cy="950588"/>
          </a:xfrm>
          <a:custGeom>
            <a:avLst/>
            <a:gdLst/>
            <a:ahLst/>
            <a:cxnLst/>
            <a:rect l="l" t="t" r="r" b="b"/>
            <a:pathLst>
              <a:path w="3681854" h="950588">
                <a:moveTo>
                  <a:pt x="0" y="0"/>
                </a:moveTo>
                <a:lnTo>
                  <a:pt x="3681854" y="0"/>
                </a:lnTo>
                <a:lnTo>
                  <a:pt x="3681854" y="950588"/>
                </a:lnTo>
                <a:lnTo>
                  <a:pt x="0" y="950588"/>
                </a:lnTo>
                <a:lnTo>
                  <a:pt x="0" y="0"/>
                </a:lnTo>
                <a:close/>
              </a:path>
            </a:pathLst>
          </a:custGeom>
          <a:blipFill>
            <a:blip r:embed="rId7">
              <a:extLst>
                <a:ext uri="{96DAC541-7B7A-43D3-8B79-37D633B846F1}">
                  <asvg:svgBlip xmlns:asvg="http://schemas.microsoft.com/office/drawing/2016/SVG/main" r:embed="rId8"/>
                </a:ext>
              </a:extLst>
            </a:blip>
            <a:stretch>
              <a:fillRect l="-216" r="-216"/>
            </a:stretch>
          </a:blipFill>
        </p:spPr>
        <p:txBody>
          <a:bodyPr/>
          <a:lstStyle/>
          <a:p>
            <a:endParaRPr lang="en-US"/>
          </a:p>
        </p:txBody>
      </p:sp>
      <p:sp>
        <p:nvSpPr>
          <p:cNvPr id="6" name="TextBox 6"/>
          <p:cNvSpPr txBox="1"/>
          <p:nvPr/>
        </p:nvSpPr>
        <p:spPr>
          <a:xfrm>
            <a:off x="5256154" y="4846637"/>
            <a:ext cx="3089791" cy="835819"/>
          </a:xfrm>
          <a:prstGeom prst="rect">
            <a:avLst/>
          </a:prstGeom>
        </p:spPr>
        <p:txBody>
          <a:bodyPr lIns="0" tIns="0" rIns="0" bIns="0" rtlCol="0" anchor="t">
            <a:spAutoFit/>
          </a:bodyPr>
          <a:lstStyle/>
          <a:p>
            <a:pPr algn="ctr">
              <a:lnSpc>
                <a:spcPts val="6298"/>
              </a:lnSpc>
            </a:pPr>
            <a:r>
              <a:rPr lang="en-US" sz="4500">
                <a:solidFill>
                  <a:srgbClr val="FFFFFF"/>
                </a:solidFill>
                <a:latin typeface="Canva Student Font"/>
                <a:ea typeface="Canva Student Font"/>
                <a:cs typeface="Canva Student Font"/>
                <a:sym typeface="Canva Student Font"/>
              </a:rPr>
              <a:t>Experience</a:t>
            </a:r>
          </a:p>
        </p:txBody>
      </p:sp>
      <p:sp>
        <p:nvSpPr>
          <p:cNvPr id="7" name="Freeform 7"/>
          <p:cNvSpPr/>
          <p:nvPr/>
        </p:nvSpPr>
        <p:spPr>
          <a:xfrm>
            <a:off x="9268784" y="4833165"/>
            <a:ext cx="3681854" cy="950588"/>
          </a:xfrm>
          <a:custGeom>
            <a:avLst/>
            <a:gdLst/>
            <a:ahLst/>
            <a:cxnLst/>
            <a:rect l="l" t="t" r="r" b="b"/>
            <a:pathLst>
              <a:path w="3681854" h="950588">
                <a:moveTo>
                  <a:pt x="0" y="0"/>
                </a:moveTo>
                <a:lnTo>
                  <a:pt x="3681854" y="0"/>
                </a:lnTo>
                <a:lnTo>
                  <a:pt x="3681854" y="950588"/>
                </a:lnTo>
                <a:lnTo>
                  <a:pt x="0" y="950588"/>
                </a:lnTo>
                <a:lnTo>
                  <a:pt x="0" y="0"/>
                </a:lnTo>
                <a:close/>
              </a:path>
            </a:pathLst>
          </a:custGeom>
          <a:blipFill>
            <a:blip r:embed="rId9">
              <a:extLst>
                <a:ext uri="{96DAC541-7B7A-43D3-8B79-37D633B846F1}">
                  <asvg:svgBlip xmlns:asvg="http://schemas.microsoft.com/office/drawing/2016/SVG/main" r:embed="rId10"/>
                </a:ext>
              </a:extLst>
            </a:blip>
            <a:stretch>
              <a:fillRect l="-216" r="-216"/>
            </a:stretch>
          </a:blipFill>
        </p:spPr>
        <p:txBody>
          <a:bodyPr/>
          <a:lstStyle/>
          <a:p>
            <a:endParaRPr lang="en-US"/>
          </a:p>
        </p:txBody>
      </p:sp>
      <p:sp>
        <p:nvSpPr>
          <p:cNvPr id="8" name="TextBox 8"/>
          <p:cNvSpPr txBox="1"/>
          <p:nvPr/>
        </p:nvSpPr>
        <p:spPr>
          <a:xfrm>
            <a:off x="9564816" y="4846637"/>
            <a:ext cx="3089791" cy="835819"/>
          </a:xfrm>
          <a:prstGeom prst="rect">
            <a:avLst/>
          </a:prstGeom>
        </p:spPr>
        <p:txBody>
          <a:bodyPr lIns="0" tIns="0" rIns="0" bIns="0" rtlCol="0" anchor="t">
            <a:spAutoFit/>
          </a:bodyPr>
          <a:lstStyle/>
          <a:p>
            <a:pPr algn="ctr">
              <a:lnSpc>
                <a:spcPts val="6298"/>
              </a:lnSpc>
            </a:pPr>
            <a:r>
              <a:rPr lang="en-US" sz="4500">
                <a:solidFill>
                  <a:srgbClr val="3A5DAE"/>
                </a:solidFill>
                <a:latin typeface="Canva Student Font"/>
                <a:ea typeface="Canva Student Font"/>
                <a:cs typeface="Canva Student Font"/>
                <a:sym typeface="Canva Student Font"/>
              </a:rPr>
              <a:t>Ethics*</a:t>
            </a:r>
          </a:p>
        </p:txBody>
      </p:sp>
      <p:sp>
        <p:nvSpPr>
          <p:cNvPr id="9" name="Freeform 9"/>
          <p:cNvSpPr/>
          <p:nvPr/>
        </p:nvSpPr>
        <p:spPr>
          <a:xfrm>
            <a:off x="13577446" y="4833165"/>
            <a:ext cx="3681854" cy="950588"/>
          </a:xfrm>
          <a:custGeom>
            <a:avLst/>
            <a:gdLst/>
            <a:ahLst/>
            <a:cxnLst/>
            <a:rect l="l" t="t" r="r" b="b"/>
            <a:pathLst>
              <a:path w="3681854" h="950588">
                <a:moveTo>
                  <a:pt x="0" y="0"/>
                </a:moveTo>
                <a:lnTo>
                  <a:pt x="3681854" y="0"/>
                </a:lnTo>
                <a:lnTo>
                  <a:pt x="3681854" y="950588"/>
                </a:lnTo>
                <a:lnTo>
                  <a:pt x="0" y="950588"/>
                </a:lnTo>
                <a:lnTo>
                  <a:pt x="0" y="0"/>
                </a:lnTo>
                <a:close/>
              </a:path>
            </a:pathLst>
          </a:custGeom>
          <a:blipFill>
            <a:blip r:embed="rId11">
              <a:extLst>
                <a:ext uri="{96DAC541-7B7A-43D3-8B79-37D633B846F1}">
                  <asvg:svgBlip xmlns:asvg="http://schemas.microsoft.com/office/drawing/2016/SVG/main" r:embed="rId12"/>
                </a:ext>
              </a:extLst>
            </a:blip>
            <a:stretch>
              <a:fillRect l="-216" r="-216"/>
            </a:stretch>
          </a:blipFill>
        </p:spPr>
        <p:txBody>
          <a:bodyPr/>
          <a:lstStyle/>
          <a:p>
            <a:endParaRPr lang="en-US"/>
          </a:p>
        </p:txBody>
      </p:sp>
      <p:sp>
        <p:nvSpPr>
          <p:cNvPr id="10" name="TextBox 10"/>
          <p:cNvSpPr txBox="1"/>
          <p:nvPr/>
        </p:nvSpPr>
        <p:spPr>
          <a:xfrm>
            <a:off x="13873478" y="4846637"/>
            <a:ext cx="3089791" cy="835819"/>
          </a:xfrm>
          <a:prstGeom prst="rect">
            <a:avLst/>
          </a:prstGeom>
        </p:spPr>
        <p:txBody>
          <a:bodyPr lIns="0" tIns="0" rIns="0" bIns="0" rtlCol="0" anchor="t">
            <a:spAutoFit/>
          </a:bodyPr>
          <a:lstStyle/>
          <a:p>
            <a:pPr algn="ctr">
              <a:lnSpc>
                <a:spcPts val="6298"/>
              </a:lnSpc>
            </a:pPr>
            <a:r>
              <a:rPr lang="en-US" sz="4500">
                <a:solidFill>
                  <a:srgbClr val="3A5DAE"/>
                </a:solidFill>
                <a:latin typeface="Canva Student Font"/>
                <a:ea typeface="Canva Student Font"/>
                <a:cs typeface="Canva Student Font"/>
                <a:sym typeface="Canva Student Font"/>
              </a:rPr>
              <a:t>Exam</a:t>
            </a:r>
          </a:p>
        </p:txBody>
      </p:sp>
      <p:sp>
        <p:nvSpPr>
          <p:cNvPr id="13" name="TextBox 13"/>
          <p:cNvSpPr txBox="1"/>
          <p:nvPr/>
        </p:nvSpPr>
        <p:spPr>
          <a:xfrm>
            <a:off x="651460" y="1268730"/>
            <a:ext cx="12548746" cy="1697990"/>
          </a:xfrm>
          <a:prstGeom prst="rect">
            <a:avLst/>
          </a:prstGeom>
        </p:spPr>
        <p:txBody>
          <a:bodyPr lIns="0" tIns="0" rIns="0" bIns="0" rtlCol="0" anchor="t">
            <a:spAutoFit/>
          </a:bodyPr>
          <a:lstStyle/>
          <a:p>
            <a:pPr algn="l">
              <a:lnSpc>
                <a:spcPts val="6500"/>
              </a:lnSpc>
            </a:pPr>
            <a:r>
              <a:rPr lang="en-US" sz="6500">
                <a:solidFill>
                  <a:srgbClr val="3A5DAE"/>
                </a:solidFill>
                <a:latin typeface="Permanent Marker"/>
                <a:ea typeface="Permanent Marker"/>
                <a:cs typeface="Permanent Marker"/>
                <a:sym typeface="Permanent Marker"/>
              </a:rPr>
              <a:t>becoming a </a:t>
            </a:r>
          </a:p>
          <a:p>
            <a:pPr algn="l">
              <a:lnSpc>
                <a:spcPts val="7200"/>
              </a:lnSpc>
            </a:pPr>
            <a:r>
              <a:rPr lang="en-US" sz="7200">
                <a:solidFill>
                  <a:srgbClr val="3A5DAE"/>
                </a:solidFill>
                <a:latin typeface="Permanent Marker"/>
                <a:ea typeface="Permanent Marker"/>
                <a:cs typeface="Permanent Marker"/>
                <a:sym typeface="Permanent Marker"/>
              </a:rPr>
              <a:t>certified public accountant</a:t>
            </a:r>
          </a:p>
        </p:txBody>
      </p:sp>
      <p:sp>
        <p:nvSpPr>
          <p:cNvPr id="14" name="TextBox 14"/>
          <p:cNvSpPr txBox="1"/>
          <p:nvPr/>
        </p:nvSpPr>
        <p:spPr>
          <a:xfrm>
            <a:off x="4407700" y="4556125"/>
            <a:ext cx="478036" cy="1273175"/>
          </a:xfrm>
          <a:prstGeom prst="rect">
            <a:avLst/>
          </a:prstGeom>
        </p:spPr>
        <p:txBody>
          <a:bodyPr lIns="0" tIns="0" rIns="0" bIns="0" rtlCol="0" anchor="t">
            <a:spAutoFit/>
          </a:bodyPr>
          <a:lstStyle/>
          <a:p>
            <a:pPr algn="ctr">
              <a:lnSpc>
                <a:spcPts val="9100"/>
              </a:lnSpc>
            </a:pPr>
            <a:r>
              <a:rPr lang="en-US" sz="6500" dirty="0">
                <a:solidFill>
                  <a:srgbClr val="000000"/>
                </a:solidFill>
                <a:latin typeface="Permanent Marker"/>
                <a:ea typeface="Permanent Marker"/>
                <a:cs typeface="Permanent Marker"/>
                <a:sym typeface="Permanent Marker"/>
              </a:rPr>
              <a:t>+</a:t>
            </a:r>
          </a:p>
        </p:txBody>
      </p:sp>
      <p:sp>
        <p:nvSpPr>
          <p:cNvPr id="15" name="TextBox 15"/>
          <p:cNvSpPr txBox="1"/>
          <p:nvPr/>
        </p:nvSpPr>
        <p:spPr>
          <a:xfrm>
            <a:off x="8718175" y="4556125"/>
            <a:ext cx="478036" cy="1273175"/>
          </a:xfrm>
          <a:prstGeom prst="rect">
            <a:avLst/>
          </a:prstGeom>
        </p:spPr>
        <p:txBody>
          <a:bodyPr lIns="0" tIns="0" rIns="0" bIns="0" rtlCol="0" anchor="t">
            <a:spAutoFit/>
          </a:bodyPr>
          <a:lstStyle/>
          <a:p>
            <a:pPr algn="ctr">
              <a:lnSpc>
                <a:spcPts val="9100"/>
              </a:lnSpc>
            </a:pPr>
            <a:r>
              <a:rPr lang="en-US" sz="6500" dirty="0">
                <a:solidFill>
                  <a:srgbClr val="000000"/>
                </a:solidFill>
                <a:latin typeface="Permanent Marker"/>
                <a:ea typeface="Permanent Marker"/>
                <a:cs typeface="Permanent Marker"/>
                <a:sym typeface="Permanent Marker"/>
              </a:rPr>
              <a:t>+</a:t>
            </a:r>
          </a:p>
        </p:txBody>
      </p:sp>
      <p:sp>
        <p:nvSpPr>
          <p:cNvPr id="16" name="TextBox 16"/>
          <p:cNvSpPr txBox="1"/>
          <p:nvPr/>
        </p:nvSpPr>
        <p:spPr>
          <a:xfrm>
            <a:off x="13026838" y="4510577"/>
            <a:ext cx="478036" cy="1273175"/>
          </a:xfrm>
          <a:prstGeom prst="rect">
            <a:avLst/>
          </a:prstGeom>
        </p:spPr>
        <p:txBody>
          <a:bodyPr lIns="0" tIns="0" rIns="0" bIns="0" rtlCol="0" anchor="t">
            <a:spAutoFit/>
          </a:bodyPr>
          <a:lstStyle/>
          <a:p>
            <a:pPr algn="ctr">
              <a:lnSpc>
                <a:spcPts val="9100"/>
              </a:lnSpc>
            </a:pPr>
            <a:r>
              <a:rPr lang="en-US" sz="6500" dirty="0">
                <a:solidFill>
                  <a:srgbClr val="000000"/>
                </a:solidFill>
                <a:latin typeface="Permanent Marker"/>
                <a:ea typeface="Permanent Marker"/>
                <a:cs typeface="Permanent Marker"/>
                <a:sym typeface="Permanent Marker"/>
              </a:rPr>
              <a:t>+</a:t>
            </a:r>
          </a:p>
        </p:txBody>
      </p:sp>
      <p:sp>
        <p:nvSpPr>
          <p:cNvPr id="17" name="TextBox 17"/>
          <p:cNvSpPr txBox="1"/>
          <p:nvPr/>
        </p:nvSpPr>
        <p:spPr>
          <a:xfrm>
            <a:off x="4952771" y="5725342"/>
            <a:ext cx="1087986" cy="2864661"/>
          </a:xfrm>
          <a:prstGeom prst="rect">
            <a:avLst/>
          </a:prstGeom>
        </p:spPr>
        <p:txBody>
          <a:bodyPr lIns="0" tIns="0" rIns="0" bIns="0" rtlCol="0" anchor="t">
            <a:spAutoFit/>
          </a:bodyPr>
          <a:lstStyle/>
          <a:p>
            <a:pPr algn="ctr">
              <a:lnSpc>
                <a:spcPts val="20431"/>
              </a:lnSpc>
            </a:pPr>
            <a:r>
              <a:rPr lang="en-US" sz="14593">
                <a:solidFill>
                  <a:srgbClr val="000000"/>
                </a:solidFill>
                <a:latin typeface="Permanent Marker"/>
                <a:ea typeface="Permanent Marker"/>
                <a:cs typeface="Permanent Marker"/>
                <a:sym typeface="Permanent Marker"/>
              </a:rPr>
              <a:t>=</a:t>
            </a:r>
          </a:p>
        </p:txBody>
      </p:sp>
      <p:sp>
        <p:nvSpPr>
          <p:cNvPr id="18" name="TextBox 18"/>
          <p:cNvSpPr txBox="1"/>
          <p:nvPr/>
        </p:nvSpPr>
        <p:spPr>
          <a:xfrm>
            <a:off x="8323274" y="9750068"/>
            <a:ext cx="9736126" cy="308302"/>
          </a:xfrm>
          <a:prstGeom prst="rect">
            <a:avLst/>
          </a:prstGeom>
        </p:spPr>
        <p:txBody>
          <a:bodyPr lIns="0" tIns="0" rIns="0" bIns="0" rtlCol="0" anchor="t">
            <a:spAutoFit/>
          </a:bodyPr>
          <a:lstStyle/>
          <a:p>
            <a:pPr algn="ctr">
              <a:lnSpc>
                <a:spcPts val="2240"/>
              </a:lnSpc>
            </a:pPr>
            <a:r>
              <a:rPr lang="en-US" sz="1600">
                <a:solidFill>
                  <a:srgbClr val="3A5DAE"/>
                </a:solidFill>
                <a:latin typeface="DM Sans"/>
                <a:ea typeface="DM Sans"/>
                <a:cs typeface="DM Sans"/>
                <a:sym typeface="DM Sans"/>
              </a:rPr>
              <a:t>*Certain states require a separate ethics assessment in addition to what is tested on the CPA Exam.</a:t>
            </a:r>
          </a:p>
        </p:txBody>
      </p:sp>
      <p:sp>
        <p:nvSpPr>
          <p:cNvPr id="19" name="TextBox 19"/>
          <p:cNvSpPr txBox="1"/>
          <p:nvPr/>
        </p:nvSpPr>
        <p:spPr>
          <a:xfrm>
            <a:off x="7489885" y="5725342"/>
            <a:ext cx="3619826" cy="2864661"/>
          </a:xfrm>
          <a:prstGeom prst="rect">
            <a:avLst/>
          </a:prstGeom>
        </p:spPr>
        <p:txBody>
          <a:bodyPr lIns="0" tIns="0" rIns="0" bIns="0" rtlCol="0" anchor="t">
            <a:spAutoFit/>
          </a:bodyPr>
          <a:lstStyle/>
          <a:p>
            <a:pPr algn="ctr">
              <a:lnSpc>
                <a:spcPts val="20431"/>
              </a:lnSpc>
            </a:pPr>
            <a:r>
              <a:rPr lang="en-US" sz="14593">
                <a:solidFill>
                  <a:srgbClr val="000000"/>
                </a:solidFill>
                <a:latin typeface="Permanent Marker"/>
                <a:ea typeface="Permanent Marker"/>
                <a:cs typeface="Permanent Marker"/>
                <a:sym typeface="Permanent Marker"/>
              </a:rPr>
              <a:t>CPA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156736"/>
            <a:ext cx="7171031" cy="919813"/>
            <a:chOff x="0" y="0"/>
            <a:chExt cx="9561375" cy="1226417"/>
          </a:xfrm>
        </p:grpSpPr>
        <p:sp>
          <p:nvSpPr>
            <p:cNvPr id="3" name="Freeform 3"/>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FFFFFF"/>
            </a:solidFill>
          </p:spPr>
          <p:txBody>
            <a:bodyPr/>
            <a:lstStyle/>
            <a:p>
              <a:endParaRPr lang="en-US"/>
            </a:p>
          </p:txBody>
        </p:sp>
      </p:grpSp>
      <p:sp>
        <p:nvSpPr>
          <p:cNvPr id="4" name="TextBox 4"/>
          <p:cNvSpPr txBox="1"/>
          <p:nvPr/>
        </p:nvSpPr>
        <p:spPr>
          <a:xfrm>
            <a:off x="1574864" y="6259614"/>
            <a:ext cx="6078704" cy="597377"/>
          </a:xfrm>
          <a:prstGeom prst="rect">
            <a:avLst/>
          </a:prstGeom>
        </p:spPr>
        <p:txBody>
          <a:bodyPr lIns="0" tIns="0" rIns="0" bIns="0" rtlCol="0" anchor="t">
            <a:spAutoFit/>
          </a:bodyPr>
          <a:lstStyle/>
          <a:p>
            <a:pPr algn="l">
              <a:lnSpc>
                <a:spcPts val="4480"/>
              </a:lnSpc>
            </a:pPr>
            <a:r>
              <a:rPr lang="en-US" sz="3200">
                <a:solidFill>
                  <a:srgbClr val="3A5DAE"/>
                </a:solidFill>
                <a:latin typeface="DM Sans"/>
                <a:ea typeface="DM Sans"/>
                <a:cs typeface="DM Sans"/>
                <a:sym typeface="DM Sans"/>
              </a:rPr>
              <a:t>Do you like puzzles?</a:t>
            </a:r>
          </a:p>
        </p:txBody>
      </p:sp>
      <p:grpSp>
        <p:nvGrpSpPr>
          <p:cNvPr id="5" name="Group 5"/>
          <p:cNvGrpSpPr/>
          <p:nvPr/>
        </p:nvGrpSpPr>
        <p:grpSpPr>
          <a:xfrm>
            <a:off x="1028700" y="7718331"/>
            <a:ext cx="7171031" cy="919813"/>
            <a:chOff x="0" y="0"/>
            <a:chExt cx="9561375" cy="1226417"/>
          </a:xfrm>
        </p:grpSpPr>
        <p:sp>
          <p:nvSpPr>
            <p:cNvPr id="6" name="Freeform 6"/>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FFA300"/>
            </a:solidFill>
          </p:spPr>
          <p:txBody>
            <a:bodyPr/>
            <a:lstStyle/>
            <a:p>
              <a:endParaRPr lang="en-US"/>
            </a:p>
          </p:txBody>
        </p:sp>
      </p:grpSp>
      <p:sp>
        <p:nvSpPr>
          <p:cNvPr id="7" name="TextBox 7"/>
          <p:cNvSpPr txBox="1"/>
          <p:nvPr/>
        </p:nvSpPr>
        <p:spPr>
          <a:xfrm>
            <a:off x="1574864" y="7821209"/>
            <a:ext cx="6078704" cy="597377"/>
          </a:xfrm>
          <a:prstGeom prst="rect">
            <a:avLst/>
          </a:prstGeom>
        </p:spPr>
        <p:txBody>
          <a:bodyPr lIns="0" tIns="0" rIns="0" bIns="0" rtlCol="0" anchor="t">
            <a:spAutoFit/>
          </a:bodyPr>
          <a:lstStyle/>
          <a:p>
            <a:pPr algn="l">
              <a:lnSpc>
                <a:spcPts val="4480"/>
              </a:lnSpc>
            </a:pPr>
            <a:r>
              <a:rPr lang="en-US" sz="3200">
                <a:solidFill>
                  <a:srgbClr val="FFFFFF"/>
                </a:solidFill>
                <a:latin typeface="DM Sans"/>
                <a:ea typeface="DM Sans"/>
                <a:cs typeface="DM Sans"/>
                <a:sym typeface="DM Sans"/>
              </a:rPr>
              <a:t>Do you like technology?</a:t>
            </a:r>
          </a:p>
        </p:txBody>
      </p:sp>
      <p:grpSp>
        <p:nvGrpSpPr>
          <p:cNvPr id="8" name="Group 8"/>
          <p:cNvGrpSpPr/>
          <p:nvPr/>
        </p:nvGrpSpPr>
        <p:grpSpPr>
          <a:xfrm>
            <a:off x="9836128" y="6156736"/>
            <a:ext cx="7171031" cy="919813"/>
            <a:chOff x="0" y="0"/>
            <a:chExt cx="9561375" cy="1226417"/>
          </a:xfrm>
        </p:grpSpPr>
        <p:sp>
          <p:nvSpPr>
            <p:cNvPr id="9" name="Freeform 9"/>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EB04A3"/>
            </a:solidFill>
          </p:spPr>
          <p:txBody>
            <a:bodyPr/>
            <a:lstStyle/>
            <a:p>
              <a:endParaRPr lang="en-US"/>
            </a:p>
          </p:txBody>
        </p:sp>
      </p:grpSp>
      <p:sp>
        <p:nvSpPr>
          <p:cNvPr id="10" name="TextBox 10"/>
          <p:cNvSpPr txBox="1"/>
          <p:nvPr/>
        </p:nvSpPr>
        <p:spPr>
          <a:xfrm>
            <a:off x="10382292" y="6259614"/>
            <a:ext cx="6078704" cy="597377"/>
          </a:xfrm>
          <a:prstGeom prst="rect">
            <a:avLst/>
          </a:prstGeom>
        </p:spPr>
        <p:txBody>
          <a:bodyPr lIns="0" tIns="0" rIns="0" bIns="0" rtlCol="0" anchor="t">
            <a:spAutoFit/>
          </a:bodyPr>
          <a:lstStyle/>
          <a:p>
            <a:pPr algn="l">
              <a:lnSpc>
                <a:spcPts val="4480"/>
              </a:lnSpc>
            </a:pPr>
            <a:r>
              <a:rPr lang="en-US" sz="3200">
                <a:solidFill>
                  <a:srgbClr val="FFFFFF"/>
                </a:solidFill>
                <a:latin typeface="DM Sans"/>
                <a:ea typeface="DM Sans"/>
                <a:cs typeface="DM Sans"/>
                <a:sym typeface="DM Sans"/>
              </a:rPr>
              <a:t>Do you like working in teams?</a:t>
            </a:r>
          </a:p>
        </p:txBody>
      </p:sp>
      <p:grpSp>
        <p:nvGrpSpPr>
          <p:cNvPr id="11" name="Group 11"/>
          <p:cNvGrpSpPr/>
          <p:nvPr/>
        </p:nvGrpSpPr>
        <p:grpSpPr>
          <a:xfrm>
            <a:off x="9836128" y="7718331"/>
            <a:ext cx="7171031" cy="919813"/>
            <a:chOff x="0" y="0"/>
            <a:chExt cx="9561375" cy="1226417"/>
          </a:xfrm>
        </p:grpSpPr>
        <p:sp>
          <p:nvSpPr>
            <p:cNvPr id="12" name="Freeform 12"/>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D2FFE5"/>
            </a:solidFill>
          </p:spPr>
          <p:txBody>
            <a:bodyPr/>
            <a:lstStyle/>
            <a:p>
              <a:endParaRPr lang="en-US"/>
            </a:p>
          </p:txBody>
        </p:sp>
      </p:grpSp>
      <p:sp>
        <p:nvSpPr>
          <p:cNvPr id="13" name="TextBox 13"/>
          <p:cNvSpPr txBox="1"/>
          <p:nvPr/>
        </p:nvSpPr>
        <p:spPr>
          <a:xfrm>
            <a:off x="10382292" y="7821209"/>
            <a:ext cx="6078704" cy="597377"/>
          </a:xfrm>
          <a:prstGeom prst="rect">
            <a:avLst/>
          </a:prstGeom>
        </p:spPr>
        <p:txBody>
          <a:bodyPr lIns="0" tIns="0" rIns="0" bIns="0" rtlCol="0" anchor="t">
            <a:spAutoFit/>
          </a:bodyPr>
          <a:lstStyle/>
          <a:p>
            <a:pPr algn="l">
              <a:lnSpc>
                <a:spcPts val="4480"/>
              </a:lnSpc>
            </a:pPr>
            <a:r>
              <a:rPr lang="en-US" sz="3200">
                <a:solidFill>
                  <a:srgbClr val="3A5DAE"/>
                </a:solidFill>
                <a:latin typeface="DM Sans"/>
                <a:ea typeface="DM Sans"/>
                <a:cs typeface="DM Sans"/>
                <a:sym typeface="DM Sans"/>
              </a:rPr>
              <a:t>Do you like helping people?</a:t>
            </a:r>
          </a:p>
        </p:txBody>
      </p:sp>
      <p:sp>
        <p:nvSpPr>
          <p:cNvPr id="14" name="Freeform 14"/>
          <p:cNvSpPr/>
          <p:nvPr/>
        </p:nvSpPr>
        <p:spPr>
          <a:xfrm>
            <a:off x="12990823" y="1140091"/>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3">
              <a:extLst>
                <a:ext uri="{96DAC541-7B7A-43D3-8B79-37D633B846F1}">
                  <asvg:svgBlip xmlns:asvg="http://schemas.microsoft.com/office/drawing/2016/SVG/main" r:embed="rId4"/>
                </a:ext>
              </a:extLst>
            </a:blip>
            <a:stretch>
              <a:fillRect t="-201" b="-201"/>
            </a:stretch>
          </a:blipFill>
        </p:spPr>
        <p:txBody>
          <a:bodyPr/>
          <a:lstStyle/>
          <a:p>
            <a:endParaRPr lang="en-US"/>
          </a:p>
        </p:txBody>
      </p:sp>
      <p:sp>
        <p:nvSpPr>
          <p:cNvPr id="15" name="Freeform 15"/>
          <p:cNvSpPr/>
          <p:nvPr/>
        </p:nvSpPr>
        <p:spPr>
          <a:xfrm>
            <a:off x="7321392" y="5648329"/>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l="-68" r="-68"/>
            </a:stretch>
          </a:blipFill>
        </p:spPr>
        <p:txBody>
          <a:bodyPr/>
          <a:lstStyle/>
          <a:p>
            <a:endParaRPr lang="en-US"/>
          </a:p>
        </p:txBody>
      </p:sp>
      <p:sp>
        <p:nvSpPr>
          <p:cNvPr id="16" name="TextBox 16"/>
          <p:cNvSpPr txBox="1"/>
          <p:nvPr/>
        </p:nvSpPr>
        <p:spPr>
          <a:xfrm>
            <a:off x="1028700" y="1295400"/>
            <a:ext cx="10759348" cy="352425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do you have what it takes to become a cpa?</a:t>
            </a:r>
          </a:p>
        </p:txBody>
      </p:sp>
      <p:sp>
        <p:nvSpPr>
          <p:cNvPr id="17" name="Freeform 17"/>
          <p:cNvSpPr/>
          <p:nvPr/>
        </p:nvSpPr>
        <p:spPr>
          <a:xfrm>
            <a:off x="7321392" y="7209923"/>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l="-68" r="-68"/>
            </a:stretch>
          </a:blipFill>
        </p:spPr>
        <p:txBody>
          <a:bodyPr/>
          <a:lstStyle/>
          <a:p>
            <a:endParaRPr lang="en-US"/>
          </a:p>
        </p:txBody>
      </p:sp>
      <p:sp>
        <p:nvSpPr>
          <p:cNvPr id="18" name="Freeform 18"/>
          <p:cNvSpPr/>
          <p:nvPr/>
        </p:nvSpPr>
        <p:spPr>
          <a:xfrm>
            <a:off x="16186865" y="5716805"/>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l="-68" r="-68"/>
            </a:stretch>
          </a:blipFill>
        </p:spPr>
        <p:txBody>
          <a:bodyPr/>
          <a:lstStyle/>
          <a:p>
            <a:endParaRPr lang="en-US"/>
          </a:p>
        </p:txBody>
      </p:sp>
      <p:sp>
        <p:nvSpPr>
          <p:cNvPr id="19" name="Freeform 19"/>
          <p:cNvSpPr/>
          <p:nvPr/>
        </p:nvSpPr>
        <p:spPr>
          <a:xfrm>
            <a:off x="16186865" y="7209923"/>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l="-68" r="-68"/>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flipH="1">
            <a:off x="-2296441" y="1140091"/>
            <a:ext cx="13728944" cy="9146909"/>
          </a:xfrm>
          <a:custGeom>
            <a:avLst/>
            <a:gdLst/>
            <a:ahLst/>
            <a:cxnLst/>
            <a:rect l="l" t="t" r="r" b="b"/>
            <a:pathLst>
              <a:path w="13728944" h="9146909">
                <a:moveTo>
                  <a:pt x="13728945" y="0"/>
                </a:moveTo>
                <a:lnTo>
                  <a:pt x="0" y="0"/>
                </a:lnTo>
                <a:lnTo>
                  <a:pt x="0" y="9146909"/>
                </a:lnTo>
                <a:lnTo>
                  <a:pt x="13728945" y="9146909"/>
                </a:lnTo>
                <a:lnTo>
                  <a:pt x="13728945" y="0"/>
                </a:lnTo>
                <a:close/>
              </a:path>
            </a:pathLst>
          </a:custGeom>
          <a:blipFill>
            <a:blip r:embed="rId3"/>
            <a:stretch>
              <a:fillRect/>
            </a:stretch>
          </a:blipFill>
        </p:spPr>
        <p:txBody>
          <a:bodyPr/>
          <a:lstStyle/>
          <a:p>
            <a:endParaRPr lang="en-US"/>
          </a:p>
        </p:txBody>
      </p:sp>
      <p:sp>
        <p:nvSpPr>
          <p:cNvPr id="3" name="Freeform 3"/>
          <p:cNvSpPr/>
          <p:nvPr/>
        </p:nvSpPr>
        <p:spPr>
          <a:xfrm>
            <a:off x="4974471" y="0"/>
            <a:ext cx="6949644" cy="4221909"/>
          </a:xfrm>
          <a:custGeom>
            <a:avLst/>
            <a:gdLst/>
            <a:ahLst/>
            <a:cxnLst/>
            <a:rect l="l" t="t" r="r" b="b"/>
            <a:pathLst>
              <a:path w="6949644" h="4221909">
                <a:moveTo>
                  <a:pt x="0" y="0"/>
                </a:moveTo>
                <a:lnTo>
                  <a:pt x="6949645" y="0"/>
                </a:lnTo>
                <a:lnTo>
                  <a:pt x="6949645" y="4221909"/>
                </a:lnTo>
                <a:lnTo>
                  <a:pt x="0" y="42219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0059331" y="4221909"/>
            <a:ext cx="7199969" cy="5777976"/>
          </a:xfrm>
          <a:custGeom>
            <a:avLst/>
            <a:gdLst/>
            <a:ahLst/>
            <a:cxnLst/>
            <a:rect l="l" t="t" r="r" b="b"/>
            <a:pathLst>
              <a:path w="7199969" h="5777976">
                <a:moveTo>
                  <a:pt x="0" y="0"/>
                </a:moveTo>
                <a:lnTo>
                  <a:pt x="7199969" y="0"/>
                </a:lnTo>
                <a:lnTo>
                  <a:pt x="7199969" y="5777976"/>
                </a:lnTo>
                <a:lnTo>
                  <a:pt x="0" y="57779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6204293" y="904875"/>
            <a:ext cx="4387507" cy="2333625"/>
          </a:xfrm>
          <a:prstGeom prst="rect">
            <a:avLst/>
          </a:prstGeom>
        </p:spPr>
        <p:txBody>
          <a:bodyPr lIns="0" tIns="0" rIns="0" bIns="0" rtlCol="0" anchor="t">
            <a:spAutoFit/>
          </a:bodyPr>
          <a:lstStyle/>
          <a:p>
            <a:pPr algn="ctr">
              <a:lnSpc>
                <a:spcPts val="4500"/>
              </a:lnSpc>
            </a:pPr>
            <a:r>
              <a:rPr lang="en-US" sz="4500" dirty="0">
                <a:solidFill>
                  <a:srgbClr val="000000"/>
                </a:solidFill>
                <a:latin typeface="Permanent Marker"/>
                <a:ea typeface="Permanent Marker"/>
                <a:cs typeface="Permanent Marker"/>
                <a:sym typeface="Permanent Marker"/>
              </a:rPr>
              <a:t>Could this be the career that sets me up for success?</a:t>
            </a:r>
          </a:p>
        </p:txBody>
      </p:sp>
      <p:sp>
        <p:nvSpPr>
          <p:cNvPr id="6" name="TextBox 6"/>
          <p:cNvSpPr txBox="1"/>
          <p:nvPr/>
        </p:nvSpPr>
        <p:spPr>
          <a:xfrm>
            <a:off x="9906000" y="3541779"/>
            <a:ext cx="8000069" cy="505919"/>
          </a:xfrm>
          <a:prstGeom prst="rect">
            <a:avLst/>
          </a:prstGeom>
        </p:spPr>
        <p:txBody>
          <a:bodyPr wrap="square" lIns="0" tIns="0" rIns="0" bIns="0" rtlCol="0" anchor="t">
            <a:spAutoFit/>
          </a:bodyPr>
          <a:lstStyle/>
          <a:p>
            <a:pPr algn="l">
              <a:lnSpc>
                <a:spcPts val="3936"/>
              </a:lnSpc>
              <a:spcBef>
                <a:spcPct val="0"/>
              </a:spcBef>
            </a:pPr>
            <a:r>
              <a:rPr lang="en-US" sz="3600" b="1" dirty="0">
                <a:solidFill>
                  <a:srgbClr val="FFA300"/>
                </a:solidFill>
                <a:latin typeface="DM Sans Bold"/>
                <a:ea typeface="DM Sans Bold"/>
                <a:cs typeface="DM Sans Bold"/>
                <a:sym typeface="DM Sans Bold"/>
              </a:rPr>
              <a:t>A career in accounting can offer...</a:t>
            </a:r>
          </a:p>
        </p:txBody>
      </p:sp>
      <p:sp>
        <p:nvSpPr>
          <p:cNvPr id="7" name="Freeform 7"/>
          <p:cNvSpPr/>
          <p:nvPr/>
        </p:nvSpPr>
        <p:spPr>
          <a:xfrm>
            <a:off x="10251134" y="4326684"/>
            <a:ext cx="816027" cy="921591"/>
          </a:xfrm>
          <a:custGeom>
            <a:avLst/>
            <a:gdLst/>
            <a:ahLst/>
            <a:cxnLst/>
            <a:rect l="l" t="t" r="r" b="b"/>
            <a:pathLst>
              <a:path w="816027" h="921591">
                <a:moveTo>
                  <a:pt x="0" y="0"/>
                </a:moveTo>
                <a:lnTo>
                  <a:pt x="816027" y="0"/>
                </a:lnTo>
                <a:lnTo>
                  <a:pt x="816027" y="921591"/>
                </a:lnTo>
                <a:lnTo>
                  <a:pt x="0" y="921591"/>
                </a:lnTo>
                <a:lnTo>
                  <a:pt x="0" y="0"/>
                </a:lnTo>
                <a:close/>
              </a:path>
            </a:pathLst>
          </a:custGeom>
          <a:blipFill>
            <a:blip r:embed="rId8">
              <a:extLst>
                <a:ext uri="{96DAC541-7B7A-43D3-8B79-37D633B846F1}">
                  <asvg:svgBlip xmlns:asvg="http://schemas.microsoft.com/office/drawing/2016/SVG/main" r:embed="rId9"/>
                </a:ext>
              </a:extLst>
            </a:blip>
            <a:stretch>
              <a:fillRect l="-68" r="-68"/>
            </a:stretch>
          </a:blipFill>
        </p:spPr>
        <p:txBody>
          <a:bodyPr/>
          <a:lstStyle/>
          <a:p>
            <a:endParaRPr lang="en-US"/>
          </a:p>
        </p:txBody>
      </p:sp>
      <p:sp>
        <p:nvSpPr>
          <p:cNvPr id="8" name="TextBox 8"/>
          <p:cNvSpPr txBox="1"/>
          <p:nvPr/>
        </p:nvSpPr>
        <p:spPr>
          <a:xfrm>
            <a:off x="12169796" y="4457700"/>
            <a:ext cx="4668441" cy="618311"/>
          </a:xfrm>
          <a:prstGeom prst="rect">
            <a:avLst/>
          </a:prstGeom>
        </p:spPr>
        <p:txBody>
          <a:bodyPr wrap="square" lIns="0" tIns="0" rIns="0" bIns="0" rtlCol="0" anchor="t">
            <a:spAutoFit/>
          </a:bodyPr>
          <a:lstStyle/>
          <a:p>
            <a:pPr algn="l">
              <a:lnSpc>
                <a:spcPts val="2623"/>
              </a:lnSpc>
            </a:pPr>
            <a:r>
              <a:rPr lang="en-US" sz="2399" b="1" dirty="0">
                <a:solidFill>
                  <a:srgbClr val="FFFFFF"/>
                </a:solidFill>
                <a:latin typeface="DM Sans Bold"/>
                <a:ea typeface="DM Sans Bold"/>
                <a:cs typeface="DM Sans Bold"/>
                <a:sym typeface="DM Sans Bold"/>
              </a:rPr>
              <a:t>Job stability. </a:t>
            </a:r>
          </a:p>
          <a:p>
            <a:pPr algn="l">
              <a:lnSpc>
                <a:spcPts val="2186"/>
              </a:lnSpc>
              <a:spcBef>
                <a:spcPct val="0"/>
              </a:spcBef>
            </a:pPr>
            <a:r>
              <a:rPr lang="en-US" sz="2000" dirty="0">
                <a:solidFill>
                  <a:srgbClr val="FFFFFF"/>
                </a:solidFill>
                <a:latin typeface="DM Sans"/>
                <a:ea typeface="DM Sans"/>
                <a:cs typeface="DM Sans"/>
                <a:sym typeface="DM Sans"/>
              </a:rPr>
              <a:t>Accountants are always in demand.</a:t>
            </a:r>
          </a:p>
        </p:txBody>
      </p:sp>
      <p:sp>
        <p:nvSpPr>
          <p:cNvPr id="9" name="TextBox 9"/>
          <p:cNvSpPr txBox="1"/>
          <p:nvPr/>
        </p:nvSpPr>
        <p:spPr>
          <a:xfrm>
            <a:off x="12169796" y="8987339"/>
            <a:ext cx="6118204" cy="900439"/>
          </a:xfrm>
          <a:prstGeom prst="rect">
            <a:avLst/>
          </a:prstGeom>
        </p:spPr>
        <p:txBody>
          <a:bodyPr lIns="0" tIns="0" rIns="0" bIns="0" rtlCol="0" anchor="t">
            <a:spAutoFit/>
          </a:bodyPr>
          <a:lstStyle/>
          <a:p>
            <a:pPr algn="l">
              <a:lnSpc>
                <a:spcPts val="2623"/>
              </a:lnSpc>
            </a:pPr>
            <a:r>
              <a:rPr lang="en-US" sz="2399" b="1" dirty="0">
                <a:solidFill>
                  <a:srgbClr val="FFFFFF"/>
                </a:solidFill>
                <a:latin typeface="DM Sans Bold"/>
                <a:ea typeface="DM Sans Bold"/>
                <a:cs typeface="DM Sans Bold"/>
                <a:sym typeface="DM Sans Bold"/>
              </a:rPr>
              <a:t>Sense of fulfillment. </a:t>
            </a:r>
          </a:p>
          <a:p>
            <a:pPr algn="l">
              <a:lnSpc>
                <a:spcPts val="2186"/>
              </a:lnSpc>
              <a:spcBef>
                <a:spcPct val="0"/>
              </a:spcBef>
            </a:pPr>
            <a:r>
              <a:rPr lang="en-US" sz="2000" dirty="0">
                <a:solidFill>
                  <a:srgbClr val="FFFFFF"/>
                </a:solidFill>
                <a:latin typeface="DM Sans"/>
                <a:ea typeface="DM Sans"/>
                <a:cs typeface="DM Sans"/>
                <a:sym typeface="DM Sans"/>
              </a:rPr>
              <a:t>You’ll play a key role in helping people </a:t>
            </a:r>
            <a:br>
              <a:rPr lang="en-US" sz="2000" dirty="0">
                <a:solidFill>
                  <a:srgbClr val="FFFFFF"/>
                </a:solidFill>
                <a:latin typeface="DM Sans"/>
                <a:ea typeface="DM Sans"/>
                <a:cs typeface="DM Sans"/>
                <a:sym typeface="DM Sans"/>
              </a:rPr>
            </a:br>
            <a:r>
              <a:rPr lang="en-US" sz="2000" dirty="0">
                <a:solidFill>
                  <a:srgbClr val="FFFFFF"/>
                </a:solidFill>
                <a:latin typeface="DM Sans"/>
                <a:ea typeface="DM Sans"/>
                <a:cs typeface="DM Sans"/>
                <a:sym typeface="DM Sans"/>
              </a:rPr>
              <a:t>and businesses succeed.</a:t>
            </a:r>
          </a:p>
        </p:txBody>
      </p:sp>
      <p:sp>
        <p:nvSpPr>
          <p:cNvPr id="10" name="TextBox 10"/>
          <p:cNvSpPr txBox="1"/>
          <p:nvPr/>
        </p:nvSpPr>
        <p:spPr>
          <a:xfrm>
            <a:off x="12169796" y="5889185"/>
            <a:ext cx="4822804" cy="900439"/>
          </a:xfrm>
          <a:prstGeom prst="rect">
            <a:avLst/>
          </a:prstGeom>
        </p:spPr>
        <p:txBody>
          <a:bodyPr wrap="square" lIns="0" tIns="0" rIns="0" bIns="0" rtlCol="0" anchor="t">
            <a:spAutoFit/>
          </a:bodyPr>
          <a:lstStyle/>
          <a:p>
            <a:pPr algn="l">
              <a:lnSpc>
                <a:spcPts val="2623"/>
              </a:lnSpc>
            </a:pPr>
            <a:r>
              <a:rPr lang="en-US" sz="2399" b="1" dirty="0">
                <a:solidFill>
                  <a:srgbClr val="FFFFFF"/>
                </a:solidFill>
                <a:latin typeface="DM Sans Bold"/>
                <a:ea typeface="DM Sans Bold"/>
                <a:cs typeface="DM Sans Bold"/>
                <a:sym typeface="DM Sans Bold"/>
              </a:rPr>
              <a:t>Strong earning potential.</a:t>
            </a:r>
          </a:p>
          <a:p>
            <a:pPr algn="l">
              <a:lnSpc>
                <a:spcPts val="2186"/>
              </a:lnSpc>
            </a:pPr>
            <a:r>
              <a:rPr lang="en-US" sz="2000" dirty="0">
                <a:solidFill>
                  <a:srgbClr val="FFFFFF"/>
                </a:solidFill>
                <a:latin typeface="DM Sans"/>
                <a:ea typeface="DM Sans"/>
                <a:cs typeface="DM Sans"/>
                <a:sym typeface="DM Sans"/>
              </a:rPr>
              <a:t>A solid career path with room to grow </a:t>
            </a:r>
          </a:p>
          <a:p>
            <a:pPr algn="l">
              <a:lnSpc>
                <a:spcPts val="2186"/>
              </a:lnSpc>
              <a:spcBef>
                <a:spcPct val="0"/>
              </a:spcBef>
            </a:pPr>
            <a:r>
              <a:rPr lang="en-US" sz="2000" dirty="0">
                <a:solidFill>
                  <a:srgbClr val="FFFFFF"/>
                </a:solidFill>
                <a:latin typeface="DM Sans"/>
                <a:ea typeface="DM Sans"/>
                <a:cs typeface="DM Sans"/>
                <a:sym typeface="DM Sans"/>
              </a:rPr>
              <a:t>your income or start your own business.</a:t>
            </a:r>
          </a:p>
        </p:txBody>
      </p:sp>
      <p:sp>
        <p:nvSpPr>
          <p:cNvPr id="11" name="TextBox 11"/>
          <p:cNvSpPr txBox="1"/>
          <p:nvPr/>
        </p:nvSpPr>
        <p:spPr>
          <a:xfrm>
            <a:off x="12169796" y="7417184"/>
            <a:ext cx="5272898" cy="887090"/>
          </a:xfrm>
          <a:prstGeom prst="rect">
            <a:avLst/>
          </a:prstGeom>
        </p:spPr>
        <p:txBody>
          <a:bodyPr lIns="0" tIns="0" rIns="0" bIns="0" rtlCol="0" anchor="t">
            <a:spAutoFit/>
          </a:bodyPr>
          <a:lstStyle/>
          <a:p>
            <a:pPr algn="l">
              <a:lnSpc>
                <a:spcPts val="2623"/>
              </a:lnSpc>
            </a:pPr>
            <a:r>
              <a:rPr lang="en-US" sz="2399" b="1" dirty="0">
                <a:solidFill>
                  <a:srgbClr val="FFFFFF"/>
                </a:solidFill>
                <a:latin typeface="DM Sans Bold"/>
                <a:ea typeface="DM Sans Bold"/>
                <a:cs typeface="DM Sans Bold"/>
                <a:sym typeface="DM Sans Bold"/>
              </a:rPr>
              <a:t>Career flexibility.</a:t>
            </a:r>
          </a:p>
          <a:p>
            <a:pPr algn="l">
              <a:lnSpc>
                <a:spcPts val="2186"/>
              </a:lnSpc>
            </a:pPr>
            <a:r>
              <a:rPr lang="en-US" sz="2000" dirty="0">
                <a:solidFill>
                  <a:srgbClr val="FFFFFF"/>
                </a:solidFill>
                <a:latin typeface="DM Sans"/>
                <a:ea typeface="DM Sans"/>
                <a:cs typeface="DM Sans"/>
                <a:sym typeface="DM Sans"/>
              </a:rPr>
              <a:t>Opportunities exist in every industry, </a:t>
            </a:r>
          </a:p>
          <a:p>
            <a:pPr algn="l">
              <a:lnSpc>
                <a:spcPts val="2186"/>
              </a:lnSpc>
              <a:spcBef>
                <a:spcPct val="0"/>
              </a:spcBef>
            </a:pPr>
            <a:r>
              <a:rPr lang="en-US" sz="2000" dirty="0">
                <a:solidFill>
                  <a:srgbClr val="FFFFFF"/>
                </a:solidFill>
                <a:latin typeface="DM Sans"/>
                <a:ea typeface="DM Sans"/>
                <a:cs typeface="DM Sans"/>
                <a:sym typeface="DM Sans"/>
              </a:rPr>
              <a:t>from sports to tech to entertainment.</a:t>
            </a:r>
          </a:p>
        </p:txBody>
      </p:sp>
      <p:sp>
        <p:nvSpPr>
          <p:cNvPr id="12" name="Freeform 12"/>
          <p:cNvSpPr/>
          <p:nvPr/>
        </p:nvSpPr>
        <p:spPr>
          <a:xfrm>
            <a:off x="10251134" y="5854683"/>
            <a:ext cx="816027" cy="921591"/>
          </a:xfrm>
          <a:custGeom>
            <a:avLst/>
            <a:gdLst/>
            <a:ahLst/>
            <a:cxnLst/>
            <a:rect l="l" t="t" r="r" b="b"/>
            <a:pathLst>
              <a:path w="816027" h="921591">
                <a:moveTo>
                  <a:pt x="0" y="0"/>
                </a:moveTo>
                <a:lnTo>
                  <a:pt x="816027" y="0"/>
                </a:lnTo>
                <a:lnTo>
                  <a:pt x="816027" y="921591"/>
                </a:lnTo>
                <a:lnTo>
                  <a:pt x="0" y="921591"/>
                </a:lnTo>
                <a:lnTo>
                  <a:pt x="0" y="0"/>
                </a:lnTo>
                <a:close/>
              </a:path>
            </a:pathLst>
          </a:custGeom>
          <a:blipFill>
            <a:blip r:embed="rId8">
              <a:extLst>
                <a:ext uri="{96DAC541-7B7A-43D3-8B79-37D633B846F1}">
                  <asvg:svgBlip xmlns:asvg="http://schemas.microsoft.com/office/drawing/2016/SVG/main" r:embed="rId9"/>
                </a:ext>
              </a:extLst>
            </a:blip>
            <a:stretch>
              <a:fillRect l="-68" r="-68"/>
            </a:stretch>
          </a:blipFill>
        </p:spPr>
        <p:txBody>
          <a:bodyPr/>
          <a:lstStyle/>
          <a:p>
            <a:endParaRPr lang="en-US"/>
          </a:p>
        </p:txBody>
      </p:sp>
      <p:sp>
        <p:nvSpPr>
          <p:cNvPr id="13" name="Freeform 13"/>
          <p:cNvSpPr/>
          <p:nvPr/>
        </p:nvSpPr>
        <p:spPr>
          <a:xfrm>
            <a:off x="10251134" y="7382683"/>
            <a:ext cx="816027" cy="921591"/>
          </a:xfrm>
          <a:custGeom>
            <a:avLst/>
            <a:gdLst/>
            <a:ahLst/>
            <a:cxnLst/>
            <a:rect l="l" t="t" r="r" b="b"/>
            <a:pathLst>
              <a:path w="816027" h="921591">
                <a:moveTo>
                  <a:pt x="0" y="0"/>
                </a:moveTo>
                <a:lnTo>
                  <a:pt x="816027" y="0"/>
                </a:lnTo>
                <a:lnTo>
                  <a:pt x="816027" y="921591"/>
                </a:lnTo>
                <a:lnTo>
                  <a:pt x="0" y="921591"/>
                </a:lnTo>
                <a:lnTo>
                  <a:pt x="0" y="0"/>
                </a:lnTo>
                <a:close/>
              </a:path>
            </a:pathLst>
          </a:custGeom>
          <a:blipFill>
            <a:blip r:embed="rId8">
              <a:extLst>
                <a:ext uri="{96DAC541-7B7A-43D3-8B79-37D633B846F1}">
                  <asvg:svgBlip xmlns:asvg="http://schemas.microsoft.com/office/drawing/2016/SVG/main" r:embed="rId9"/>
                </a:ext>
              </a:extLst>
            </a:blip>
            <a:stretch>
              <a:fillRect l="-68" r="-68"/>
            </a:stretch>
          </a:blipFill>
        </p:spPr>
        <p:txBody>
          <a:bodyPr/>
          <a:lstStyle/>
          <a:p>
            <a:endParaRPr lang="en-US"/>
          </a:p>
        </p:txBody>
      </p:sp>
      <p:sp>
        <p:nvSpPr>
          <p:cNvPr id="14" name="Freeform 14"/>
          <p:cNvSpPr/>
          <p:nvPr/>
        </p:nvSpPr>
        <p:spPr>
          <a:xfrm>
            <a:off x="10251134" y="8933788"/>
            <a:ext cx="816027" cy="921591"/>
          </a:xfrm>
          <a:custGeom>
            <a:avLst/>
            <a:gdLst/>
            <a:ahLst/>
            <a:cxnLst/>
            <a:rect l="l" t="t" r="r" b="b"/>
            <a:pathLst>
              <a:path w="816027" h="921591">
                <a:moveTo>
                  <a:pt x="0" y="0"/>
                </a:moveTo>
                <a:lnTo>
                  <a:pt x="816027" y="0"/>
                </a:lnTo>
                <a:lnTo>
                  <a:pt x="816027" y="921591"/>
                </a:lnTo>
                <a:lnTo>
                  <a:pt x="0" y="921591"/>
                </a:lnTo>
                <a:lnTo>
                  <a:pt x="0" y="0"/>
                </a:lnTo>
                <a:close/>
              </a:path>
            </a:pathLst>
          </a:custGeom>
          <a:blipFill>
            <a:blip r:embed="rId8">
              <a:extLst>
                <a:ext uri="{96DAC541-7B7A-43D3-8B79-37D633B846F1}">
                  <asvg:svgBlip xmlns:asvg="http://schemas.microsoft.com/office/drawing/2016/SVG/main" r:embed="rId9"/>
                </a:ext>
              </a:extLst>
            </a:blip>
            <a:stretch>
              <a:fillRect l="-68" r="-68"/>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TextBox 2"/>
          <p:cNvSpPr txBox="1"/>
          <p:nvPr/>
        </p:nvSpPr>
        <p:spPr>
          <a:xfrm>
            <a:off x="1028700" y="1238250"/>
            <a:ext cx="14601538" cy="774700"/>
          </a:xfrm>
          <a:prstGeom prst="rect">
            <a:avLst/>
          </a:prstGeom>
        </p:spPr>
        <p:txBody>
          <a:bodyPr lIns="0" tIns="0" rIns="0" bIns="0" rtlCol="0" anchor="t">
            <a:spAutoFit/>
          </a:bodyPr>
          <a:lstStyle/>
          <a:p>
            <a:pPr algn="l">
              <a:lnSpc>
                <a:spcPts val="6500"/>
              </a:lnSpc>
            </a:pPr>
            <a:r>
              <a:rPr lang="en-US" sz="6500">
                <a:solidFill>
                  <a:srgbClr val="492DA8"/>
                </a:solidFill>
                <a:latin typeface="Permanent Marker"/>
                <a:ea typeface="Permanent Marker"/>
                <a:cs typeface="Permanent Marker"/>
                <a:sym typeface="Permanent Marker"/>
              </a:rPr>
              <a:t>Action Steps to start today</a:t>
            </a:r>
          </a:p>
        </p:txBody>
      </p:sp>
      <p:sp>
        <p:nvSpPr>
          <p:cNvPr id="3" name="TextBox 3"/>
          <p:cNvSpPr txBox="1"/>
          <p:nvPr/>
        </p:nvSpPr>
        <p:spPr>
          <a:xfrm>
            <a:off x="1028700" y="2600501"/>
            <a:ext cx="4910665" cy="600075"/>
          </a:xfrm>
          <a:prstGeom prst="rect">
            <a:avLst/>
          </a:prstGeom>
        </p:spPr>
        <p:txBody>
          <a:bodyPr lIns="0" tIns="0" rIns="0" bIns="0" rtlCol="0" anchor="t">
            <a:spAutoFit/>
          </a:bodyPr>
          <a:lstStyle/>
          <a:p>
            <a:pPr algn="l">
              <a:lnSpc>
                <a:spcPts val="4200"/>
              </a:lnSpc>
            </a:pPr>
            <a:r>
              <a:rPr lang="en-US" sz="3000" b="1">
                <a:solidFill>
                  <a:srgbClr val="000000"/>
                </a:solidFill>
                <a:latin typeface="Arimo Bold"/>
                <a:ea typeface="Arimo Bold"/>
                <a:cs typeface="Arimo Bold"/>
                <a:sym typeface="Arimo Bold"/>
              </a:rPr>
              <a:t>High School</a:t>
            </a:r>
          </a:p>
        </p:txBody>
      </p:sp>
      <p:graphicFrame>
        <p:nvGraphicFramePr>
          <p:cNvPr id="4" name="Table 4"/>
          <p:cNvGraphicFramePr>
            <a:graphicFrameLocks noGrp="1"/>
          </p:cNvGraphicFramePr>
          <p:nvPr/>
        </p:nvGraphicFramePr>
        <p:xfrm>
          <a:off x="1028700" y="3473435"/>
          <a:ext cx="7124700" cy="5566204"/>
        </p:xfrm>
        <a:graphic>
          <a:graphicData uri="http://schemas.openxmlformats.org/drawingml/2006/table">
            <a:tbl>
              <a:tblPr/>
              <a:tblGrid>
                <a:gridCol w="1394804">
                  <a:extLst>
                    <a:ext uri="{9D8B030D-6E8A-4147-A177-3AD203B41FA5}">
                      <a16:colId xmlns:a16="http://schemas.microsoft.com/office/drawing/2014/main" val="20000"/>
                    </a:ext>
                  </a:extLst>
                </a:gridCol>
                <a:gridCol w="5729896">
                  <a:extLst>
                    <a:ext uri="{9D8B030D-6E8A-4147-A177-3AD203B41FA5}">
                      <a16:colId xmlns:a16="http://schemas.microsoft.com/office/drawing/2014/main" val="20001"/>
                    </a:ext>
                  </a:extLst>
                </a:gridCol>
              </a:tblGrid>
              <a:tr h="824673">
                <a:tc>
                  <a:txBody>
                    <a:bodyPr/>
                    <a:lstStyle/>
                    <a:p>
                      <a:pPr algn="ctr">
                        <a:lnSpc>
                          <a:spcPts val="2800"/>
                        </a:lnSpc>
                        <a:defRPr/>
                      </a:pPr>
                      <a:r>
                        <a:rPr lang="en-US" sz="2000" b="1">
                          <a:solidFill>
                            <a:srgbClr val="000000"/>
                          </a:solidFill>
                          <a:latin typeface="Arimo Bold"/>
                          <a:ea typeface="Arimo Bold"/>
                          <a:cs typeface="Arimo Bold"/>
                          <a:sym typeface="Arimo Bold"/>
                        </a:rPr>
                        <a:t>Status</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tc>
                  <a:txBody>
                    <a:bodyPr/>
                    <a:lstStyle/>
                    <a:p>
                      <a:pPr algn="ctr">
                        <a:lnSpc>
                          <a:spcPts val="2800"/>
                        </a:lnSpc>
                        <a:defRPr/>
                      </a:pPr>
                      <a:r>
                        <a:rPr lang="en-US" sz="2000" b="1">
                          <a:solidFill>
                            <a:srgbClr val="000000"/>
                          </a:solidFill>
                          <a:latin typeface="Arimo Bold"/>
                          <a:ea typeface="Arimo Bold"/>
                          <a:cs typeface="Arimo Bold"/>
                          <a:sym typeface="Arimo Bold"/>
                        </a:rPr>
                        <a:t>Task</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extLst>
                  <a:ext uri="{0D108BD9-81ED-4DB2-BD59-A6C34878D82A}">
                    <a16:rowId xmlns:a16="http://schemas.microsoft.com/office/drawing/2014/main" val="10000"/>
                  </a:ext>
                </a:extLst>
              </a:tr>
              <a:tr h="759776">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Take an accounting class if your school offers one</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73993">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Join a business club or organization (i.e., DECA, BPA, FBLA)</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59776">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Discuss accounting with a career counselor</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73993">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Ask the adults in your life if they know an accountant you can shadow for a day</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073993">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Visit ThisWayToCPA.com to learn more about careers in accounting</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5" name="Freeform 5"/>
          <p:cNvSpPr/>
          <p:nvPr/>
        </p:nvSpPr>
        <p:spPr>
          <a:xfrm>
            <a:off x="1531390" y="4456156"/>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9991725" y="2714801"/>
            <a:ext cx="4910665" cy="485775"/>
          </a:xfrm>
          <a:prstGeom prst="rect">
            <a:avLst/>
          </a:prstGeom>
        </p:spPr>
        <p:txBody>
          <a:bodyPr lIns="0" tIns="0" rIns="0" bIns="0" rtlCol="0" anchor="t">
            <a:spAutoFit/>
          </a:bodyPr>
          <a:lstStyle/>
          <a:p>
            <a:pPr algn="l">
              <a:lnSpc>
                <a:spcPts val="3600"/>
              </a:lnSpc>
            </a:pPr>
            <a:r>
              <a:rPr lang="en-US" sz="3000" b="1">
                <a:solidFill>
                  <a:srgbClr val="000000"/>
                </a:solidFill>
                <a:latin typeface="Arimo Bold"/>
                <a:ea typeface="Arimo Bold"/>
                <a:cs typeface="Arimo Bold"/>
                <a:sym typeface="Arimo Bold"/>
              </a:rPr>
              <a:t>College</a:t>
            </a:r>
          </a:p>
        </p:txBody>
      </p:sp>
      <p:sp>
        <p:nvSpPr>
          <p:cNvPr id="7" name="Freeform 7"/>
          <p:cNvSpPr/>
          <p:nvPr/>
        </p:nvSpPr>
        <p:spPr>
          <a:xfrm>
            <a:off x="1531390" y="5391836"/>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531390" y="6266630"/>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531390" y="7198574"/>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6138007" y="-623840"/>
            <a:ext cx="5287845" cy="2903508"/>
          </a:xfrm>
          <a:custGeom>
            <a:avLst/>
            <a:gdLst/>
            <a:ahLst/>
            <a:cxnLst/>
            <a:rect l="l" t="t" r="r" b="b"/>
            <a:pathLst>
              <a:path w="5287845" h="2903508">
                <a:moveTo>
                  <a:pt x="0" y="0"/>
                </a:moveTo>
                <a:lnTo>
                  <a:pt x="5287845" y="0"/>
                </a:lnTo>
                <a:lnTo>
                  <a:pt x="5287845" y="2903508"/>
                </a:lnTo>
                <a:lnTo>
                  <a:pt x="0" y="2903508"/>
                </a:lnTo>
                <a:lnTo>
                  <a:pt x="0" y="0"/>
                </a:lnTo>
                <a:close/>
              </a:path>
            </a:pathLst>
          </a:custGeom>
          <a:blipFill>
            <a:blip r:embed="rId5">
              <a:extLst>
                <a:ext uri="{96DAC541-7B7A-43D3-8B79-37D633B846F1}">
                  <asvg:svgBlip xmlns:asvg="http://schemas.microsoft.com/office/drawing/2016/SVG/main" r:embed="rId6"/>
                </a:ext>
              </a:extLst>
            </a:blip>
            <a:stretch>
              <a:fillRect t="-115" b="-115"/>
            </a:stretch>
          </a:blipFill>
        </p:spPr>
        <p:txBody>
          <a:bodyPr/>
          <a:lstStyle/>
          <a:p>
            <a:endParaRPr lang="en-US"/>
          </a:p>
        </p:txBody>
      </p:sp>
      <p:graphicFrame>
        <p:nvGraphicFramePr>
          <p:cNvPr id="11" name="Table 11"/>
          <p:cNvGraphicFramePr>
            <a:graphicFrameLocks noGrp="1"/>
          </p:cNvGraphicFramePr>
          <p:nvPr/>
        </p:nvGraphicFramePr>
        <p:xfrm>
          <a:off x="9991725" y="3473435"/>
          <a:ext cx="7124700" cy="5512285"/>
        </p:xfrm>
        <a:graphic>
          <a:graphicData uri="http://schemas.openxmlformats.org/drawingml/2006/table">
            <a:tbl>
              <a:tblPr/>
              <a:tblGrid>
                <a:gridCol w="1394804">
                  <a:extLst>
                    <a:ext uri="{9D8B030D-6E8A-4147-A177-3AD203B41FA5}">
                      <a16:colId xmlns:a16="http://schemas.microsoft.com/office/drawing/2014/main" val="20000"/>
                    </a:ext>
                  </a:extLst>
                </a:gridCol>
                <a:gridCol w="5729896">
                  <a:extLst>
                    <a:ext uri="{9D8B030D-6E8A-4147-A177-3AD203B41FA5}">
                      <a16:colId xmlns:a16="http://schemas.microsoft.com/office/drawing/2014/main" val="20001"/>
                    </a:ext>
                  </a:extLst>
                </a:gridCol>
              </a:tblGrid>
              <a:tr h="824728">
                <a:tc>
                  <a:txBody>
                    <a:bodyPr/>
                    <a:lstStyle/>
                    <a:p>
                      <a:pPr algn="ctr">
                        <a:lnSpc>
                          <a:spcPts val="2800"/>
                        </a:lnSpc>
                        <a:defRPr/>
                      </a:pPr>
                      <a:r>
                        <a:rPr lang="en-US" sz="2000" b="1">
                          <a:solidFill>
                            <a:srgbClr val="000000"/>
                          </a:solidFill>
                          <a:latin typeface="Arimo Bold"/>
                          <a:ea typeface="Arimo Bold"/>
                          <a:cs typeface="Arimo Bold"/>
                          <a:sym typeface="Arimo Bold"/>
                        </a:rPr>
                        <a:t>Status</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tc>
                  <a:txBody>
                    <a:bodyPr/>
                    <a:lstStyle/>
                    <a:p>
                      <a:pPr algn="ctr">
                        <a:lnSpc>
                          <a:spcPts val="2800"/>
                        </a:lnSpc>
                        <a:defRPr/>
                      </a:pPr>
                      <a:r>
                        <a:rPr lang="en-US" sz="2000" b="1">
                          <a:solidFill>
                            <a:srgbClr val="000000"/>
                          </a:solidFill>
                          <a:latin typeface="Arimo Bold"/>
                          <a:ea typeface="Arimo Bold"/>
                          <a:cs typeface="Arimo Bold"/>
                          <a:sym typeface="Arimo Bold"/>
                        </a:rPr>
                        <a:t>Task</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extLst>
                  <a:ext uri="{0D108BD9-81ED-4DB2-BD59-A6C34878D82A}">
                    <a16:rowId xmlns:a16="http://schemas.microsoft.com/office/drawing/2014/main" val="10000"/>
                  </a:ext>
                </a:extLst>
              </a:tr>
              <a:tr h="759039">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Take an accounting class</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74064">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Discuss accounting with a career counselor, academic advisor, or accounting professor</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12320">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Join an accounting club like Beta Alpha Psi</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283095">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Find an accounting internship or a CPA you can shadow for a day</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59039">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Get involved with your local state CPA society</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2" name="Freeform 12"/>
          <p:cNvSpPr/>
          <p:nvPr/>
        </p:nvSpPr>
        <p:spPr>
          <a:xfrm>
            <a:off x="10494415" y="4456156"/>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0494415" y="5380844"/>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10494415" y="6305531"/>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10494415" y="7370825"/>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10494415" y="8392278"/>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531390" y="8325603"/>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grpSp>
        <p:nvGrpSpPr>
          <p:cNvPr id="2" name="Group 2"/>
          <p:cNvGrpSpPr/>
          <p:nvPr/>
        </p:nvGrpSpPr>
        <p:grpSpPr>
          <a:xfrm>
            <a:off x="9859580" y="3830892"/>
            <a:ext cx="7171031" cy="1251918"/>
            <a:chOff x="0" y="0"/>
            <a:chExt cx="9561375" cy="1669224"/>
          </a:xfrm>
        </p:grpSpPr>
        <p:sp>
          <p:nvSpPr>
            <p:cNvPr id="3" name="Freeform 3"/>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FFFFFF"/>
            </a:solidFill>
          </p:spPr>
          <p:txBody>
            <a:bodyPr/>
            <a:lstStyle/>
            <a:p>
              <a:endParaRPr lang="en-US"/>
            </a:p>
          </p:txBody>
        </p:sp>
      </p:grpSp>
      <p:sp>
        <p:nvSpPr>
          <p:cNvPr id="4" name="TextBox 4"/>
          <p:cNvSpPr txBox="1"/>
          <p:nvPr/>
        </p:nvSpPr>
        <p:spPr>
          <a:xfrm>
            <a:off x="10405744" y="3967107"/>
            <a:ext cx="6078704" cy="896144"/>
          </a:xfrm>
          <a:prstGeom prst="rect">
            <a:avLst/>
          </a:prstGeom>
        </p:spPr>
        <p:txBody>
          <a:bodyPr lIns="0" tIns="0" rIns="0" bIns="0" rtlCol="0" anchor="t">
            <a:spAutoFit/>
          </a:bodyPr>
          <a:lstStyle/>
          <a:p>
            <a:pPr algn="ctr">
              <a:lnSpc>
                <a:spcPts val="3499"/>
              </a:lnSpc>
            </a:pPr>
            <a:r>
              <a:rPr lang="en-US" sz="2499">
                <a:solidFill>
                  <a:srgbClr val="492DA8"/>
                </a:solidFill>
                <a:latin typeface="DM Sans"/>
                <a:ea typeface="DM Sans"/>
                <a:cs typeface="DM Sans"/>
                <a:sym typeface="DM Sans"/>
              </a:rPr>
              <a:t>Hear more about different careers</a:t>
            </a:r>
          </a:p>
          <a:p>
            <a:pPr algn="ctr">
              <a:lnSpc>
                <a:spcPts val="3499"/>
              </a:lnSpc>
            </a:pPr>
            <a:r>
              <a:rPr lang="en-US" sz="2499">
                <a:solidFill>
                  <a:srgbClr val="492DA8"/>
                </a:solidFill>
                <a:latin typeface="DM Sans"/>
                <a:ea typeface="DM Sans"/>
                <a:cs typeface="DM Sans"/>
                <a:sym typeface="DM Sans"/>
              </a:rPr>
              <a:t>you can have as a CPA.</a:t>
            </a:r>
          </a:p>
        </p:txBody>
      </p:sp>
      <p:grpSp>
        <p:nvGrpSpPr>
          <p:cNvPr id="5" name="Group 5"/>
          <p:cNvGrpSpPr/>
          <p:nvPr/>
        </p:nvGrpSpPr>
        <p:grpSpPr>
          <a:xfrm>
            <a:off x="9859580" y="5392487"/>
            <a:ext cx="7171031" cy="1251918"/>
            <a:chOff x="0" y="0"/>
            <a:chExt cx="9561375" cy="1669224"/>
          </a:xfrm>
        </p:grpSpPr>
        <p:sp>
          <p:nvSpPr>
            <p:cNvPr id="6" name="Freeform 6"/>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D2FFE5"/>
            </a:solidFill>
          </p:spPr>
          <p:txBody>
            <a:bodyPr/>
            <a:lstStyle/>
            <a:p>
              <a:endParaRPr lang="en-US"/>
            </a:p>
          </p:txBody>
        </p:sp>
      </p:grpSp>
      <p:sp>
        <p:nvSpPr>
          <p:cNvPr id="7" name="TextBox 7"/>
          <p:cNvSpPr txBox="1"/>
          <p:nvPr/>
        </p:nvSpPr>
        <p:spPr>
          <a:xfrm>
            <a:off x="10405744" y="5528702"/>
            <a:ext cx="6078704" cy="896143"/>
          </a:xfrm>
          <a:prstGeom prst="rect">
            <a:avLst/>
          </a:prstGeom>
        </p:spPr>
        <p:txBody>
          <a:bodyPr lIns="0" tIns="0" rIns="0" bIns="0" rtlCol="0" anchor="t">
            <a:spAutoFit/>
          </a:bodyPr>
          <a:lstStyle/>
          <a:p>
            <a:pPr algn="ctr">
              <a:lnSpc>
                <a:spcPts val="3499"/>
              </a:lnSpc>
            </a:pPr>
            <a:r>
              <a:rPr lang="en-US" sz="2499">
                <a:solidFill>
                  <a:srgbClr val="492DA8"/>
                </a:solidFill>
                <a:latin typeface="DM Sans"/>
                <a:ea typeface="DM Sans"/>
                <a:cs typeface="DM Sans"/>
                <a:sym typeface="DM Sans"/>
              </a:rPr>
              <a:t>Apply for scholarships to help</a:t>
            </a:r>
          </a:p>
          <a:p>
            <a:pPr algn="ctr">
              <a:lnSpc>
                <a:spcPts val="3499"/>
              </a:lnSpc>
            </a:pPr>
            <a:r>
              <a:rPr lang="en-US" sz="2499">
                <a:solidFill>
                  <a:srgbClr val="492DA8"/>
                </a:solidFill>
                <a:latin typeface="DM Sans"/>
                <a:ea typeface="DM Sans"/>
                <a:cs typeface="DM Sans"/>
                <a:sym typeface="DM Sans"/>
              </a:rPr>
              <a:t>pay for college.</a:t>
            </a:r>
          </a:p>
        </p:txBody>
      </p:sp>
      <p:grpSp>
        <p:nvGrpSpPr>
          <p:cNvPr id="8" name="Group 8"/>
          <p:cNvGrpSpPr/>
          <p:nvPr/>
        </p:nvGrpSpPr>
        <p:grpSpPr>
          <a:xfrm>
            <a:off x="9859580" y="6954081"/>
            <a:ext cx="7171031" cy="1251918"/>
            <a:chOff x="0" y="0"/>
            <a:chExt cx="9561375" cy="1669224"/>
          </a:xfrm>
        </p:grpSpPr>
        <p:sp>
          <p:nvSpPr>
            <p:cNvPr id="9" name="Freeform 9"/>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3A5DAE"/>
            </a:solidFill>
          </p:spPr>
          <p:txBody>
            <a:bodyPr/>
            <a:lstStyle/>
            <a:p>
              <a:endParaRPr lang="en-US"/>
            </a:p>
          </p:txBody>
        </p:sp>
      </p:grpSp>
      <p:sp>
        <p:nvSpPr>
          <p:cNvPr id="10" name="TextBox 10"/>
          <p:cNvSpPr txBox="1"/>
          <p:nvPr/>
        </p:nvSpPr>
        <p:spPr>
          <a:xfrm>
            <a:off x="10405744" y="7090296"/>
            <a:ext cx="6078704" cy="896143"/>
          </a:xfrm>
          <a:prstGeom prst="rect">
            <a:avLst/>
          </a:prstGeom>
        </p:spPr>
        <p:txBody>
          <a:bodyPr lIns="0" tIns="0" rIns="0" bIns="0" rtlCol="0" anchor="t">
            <a:spAutoFit/>
          </a:bodyPr>
          <a:lstStyle/>
          <a:p>
            <a:pPr algn="ctr">
              <a:lnSpc>
                <a:spcPts val="3499"/>
              </a:lnSpc>
            </a:pPr>
            <a:r>
              <a:rPr lang="en-US" sz="2499">
                <a:solidFill>
                  <a:srgbClr val="FFFFFF"/>
                </a:solidFill>
                <a:latin typeface="DM Sans"/>
                <a:ea typeface="DM Sans"/>
                <a:cs typeface="DM Sans"/>
                <a:sym typeface="DM Sans"/>
              </a:rPr>
              <a:t>Build your LinkedIn profile with templates and professional advice.</a:t>
            </a:r>
          </a:p>
        </p:txBody>
      </p:sp>
      <p:grpSp>
        <p:nvGrpSpPr>
          <p:cNvPr id="11" name="Group 11"/>
          <p:cNvGrpSpPr/>
          <p:nvPr/>
        </p:nvGrpSpPr>
        <p:grpSpPr>
          <a:xfrm>
            <a:off x="9859580" y="8515676"/>
            <a:ext cx="7171031" cy="1251918"/>
            <a:chOff x="0" y="0"/>
            <a:chExt cx="9561375" cy="1669224"/>
          </a:xfrm>
        </p:grpSpPr>
        <p:sp>
          <p:nvSpPr>
            <p:cNvPr id="12" name="Freeform 12"/>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EB04A3"/>
            </a:solidFill>
          </p:spPr>
          <p:txBody>
            <a:bodyPr/>
            <a:lstStyle/>
            <a:p>
              <a:endParaRPr lang="en-US"/>
            </a:p>
          </p:txBody>
        </p:sp>
      </p:grpSp>
      <p:sp>
        <p:nvSpPr>
          <p:cNvPr id="13" name="TextBox 13"/>
          <p:cNvSpPr txBox="1"/>
          <p:nvPr/>
        </p:nvSpPr>
        <p:spPr>
          <a:xfrm>
            <a:off x="10405744" y="8651891"/>
            <a:ext cx="6078704" cy="896143"/>
          </a:xfrm>
          <a:prstGeom prst="rect">
            <a:avLst/>
          </a:prstGeom>
        </p:spPr>
        <p:txBody>
          <a:bodyPr lIns="0" tIns="0" rIns="0" bIns="0" rtlCol="0" anchor="t">
            <a:spAutoFit/>
          </a:bodyPr>
          <a:lstStyle/>
          <a:p>
            <a:pPr algn="ctr">
              <a:lnSpc>
                <a:spcPts val="3499"/>
              </a:lnSpc>
            </a:pPr>
            <a:r>
              <a:rPr lang="en-US" sz="2499">
                <a:solidFill>
                  <a:srgbClr val="FFFFFF"/>
                </a:solidFill>
                <a:latin typeface="DM Sans"/>
                <a:ea typeface="DM Sans"/>
                <a:cs typeface="DM Sans"/>
                <a:sym typeface="DM Sans"/>
              </a:rPr>
              <a:t>Receive guidance and tips for landing </a:t>
            </a:r>
          </a:p>
          <a:p>
            <a:pPr algn="ctr">
              <a:lnSpc>
                <a:spcPts val="3499"/>
              </a:lnSpc>
            </a:pPr>
            <a:r>
              <a:rPr lang="en-US" sz="2499">
                <a:solidFill>
                  <a:srgbClr val="FFFFFF"/>
                </a:solidFill>
                <a:latin typeface="DM Sans"/>
                <a:ea typeface="DM Sans"/>
                <a:cs typeface="DM Sans"/>
                <a:sym typeface="DM Sans"/>
              </a:rPr>
              <a:t>your first job.</a:t>
            </a:r>
          </a:p>
        </p:txBody>
      </p:sp>
      <p:grpSp>
        <p:nvGrpSpPr>
          <p:cNvPr id="14" name="Group 14"/>
          <p:cNvGrpSpPr/>
          <p:nvPr/>
        </p:nvGrpSpPr>
        <p:grpSpPr>
          <a:xfrm>
            <a:off x="-2596645" y="625236"/>
            <a:ext cx="14501709" cy="9661764"/>
            <a:chOff x="0" y="0"/>
            <a:chExt cx="19335612" cy="12882352"/>
          </a:xfrm>
        </p:grpSpPr>
        <p:sp>
          <p:nvSpPr>
            <p:cNvPr id="15" name="Freeform 15"/>
            <p:cNvSpPr/>
            <p:nvPr/>
          </p:nvSpPr>
          <p:spPr>
            <a:xfrm>
              <a:off x="0" y="0"/>
              <a:ext cx="19335623" cy="12882372"/>
            </a:xfrm>
            <a:custGeom>
              <a:avLst/>
              <a:gdLst/>
              <a:ahLst/>
              <a:cxnLst/>
              <a:rect l="l" t="t" r="r" b="b"/>
              <a:pathLst>
                <a:path w="19335623" h="12882372">
                  <a:moveTo>
                    <a:pt x="0" y="0"/>
                  </a:moveTo>
                  <a:lnTo>
                    <a:pt x="19335623" y="0"/>
                  </a:lnTo>
                  <a:lnTo>
                    <a:pt x="19335623" y="12882372"/>
                  </a:lnTo>
                  <a:lnTo>
                    <a:pt x="0" y="12882372"/>
                  </a:lnTo>
                  <a:lnTo>
                    <a:pt x="0" y="0"/>
                  </a:lnTo>
                  <a:close/>
                </a:path>
              </a:pathLst>
            </a:custGeom>
            <a:blipFill>
              <a:blip r:embed="rId3"/>
              <a:stretch>
                <a:fillRect t="-44" b="-44"/>
              </a:stretch>
            </a:blipFill>
          </p:spPr>
          <p:txBody>
            <a:bodyPr/>
            <a:lstStyle/>
            <a:p>
              <a:endParaRPr lang="en-US"/>
            </a:p>
          </p:txBody>
        </p:sp>
      </p:grpSp>
      <p:sp>
        <p:nvSpPr>
          <p:cNvPr id="16" name="Freeform 16"/>
          <p:cNvSpPr/>
          <p:nvPr/>
        </p:nvSpPr>
        <p:spPr>
          <a:xfrm>
            <a:off x="5982138" y="1016098"/>
            <a:ext cx="8265739" cy="2276033"/>
          </a:xfrm>
          <a:custGeom>
            <a:avLst/>
            <a:gdLst/>
            <a:ahLst/>
            <a:cxnLst/>
            <a:rect l="l" t="t" r="r" b="b"/>
            <a:pathLst>
              <a:path w="8265739" h="2276033">
                <a:moveTo>
                  <a:pt x="0" y="0"/>
                </a:moveTo>
                <a:lnTo>
                  <a:pt x="8265739" y="0"/>
                </a:lnTo>
                <a:lnTo>
                  <a:pt x="8265739" y="2276033"/>
                </a:lnTo>
                <a:lnTo>
                  <a:pt x="0" y="2276033"/>
                </a:lnTo>
                <a:lnTo>
                  <a:pt x="0" y="0"/>
                </a:lnTo>
                <a:close/>
              </a:path>
            </a:pathLst>
          </a:custGeom>
          <a:blipFill>
            <a:blip r:embed="rId4">
              <a:extLst>
                <a:ext uri="{96DAC541-7B7A-43D3-8B79-37D633B846F1}">
                  <asvg:svgBlip xmlns:asvg="http://schemas.microsoft.com/office/drawing/2016/SVG/main" r:embed="rId5"/>
                </a:ext>
              </a:extLst>
            </a:blip>
            <a:stretch>
              <a:fillRect t="-23427" b="-23427"/>
            </a:stretch>
          </a:blipFill>
        </p:spPr>
        <p:txBody>
          <a:bodyPr/>
          <a:lstStyle/>
          <a:p>
            <a:endParaRPr lang="en-US"/>
          </a:p>
        </p:txBody>
      </p:sp>
      <p:grpSp>
        <p:nvGrpSpPr>
          <p:cNvPr id="17" name="Group 17"/>
          <p:cNvGrpSpPr/>
          <p:nvPr/>
        </p:nvGrpSpPr>
        <p:grpSpPr>
          <a:xfrm>
            <a:off x="14699463" y="234539"/>
            <a:ext cx="3057592" cy="3057592"/>
            <a:chOff x="0" y="0"/>
            <a:chExt cx="4076789" cy="4076789"/>
          </a:xfrm>
        </p:grpSpPr>
        <p:sp>
          <p:nvSpPr>
            <p:cNvPr id="18" name="Freeform 18"/>
            <p:cNvSpPr/>
            <p:nvPr/>
          </p:nvSpPr>
          <p:spPr>
            <a:xfrm>
              <a:off x="0" y="0"/>
              <a:ext cx="4076827" cy="4076827"/>
            </a:xfrm>
            <a:custGeom>
              <a:avLst/>
              <a:gdLst/>
              <a:ahLst/>
              <a:cxnLst/>
              <a:rect l="l" t="t" r="r" b="b"/>
              <a:pathLst>
                <a:path w="4076827" h="4076827">
                  <a:moveTo>
                    <a:pt x="292100" y="0"/>
                  </a:moveTo>
                  <a:lnTo>
                    <a:pt x="3784727" y="0"/>
                  </a:lnTo>
                  <a:cubicBezTo>
                    <a:pt x="3862197" y="0"/>
                    <a:pt x="3936492" y="30734"/>
                    <a:pt x="3991229" y="85598"/>
                  </a:cubicBezTo>
                  <a:cubicBezTo>
                    <a:pt x="4045966" y="140462"/>
                    <a:pt x="4076827" y="214630"/>
                    <a:pt x="4076827" y="292100"/>
                  </a:cubicBezTo>
                  <a:lnTo>
                    <a:pt x="4076827" y="3784727"/>
                  </a:lnTo>
                  <a:cubicBezTo>
                    <a:pt x="4076827" y="3862197"/>
                    <a:pt x="4046093" y="3936492"/>
                    <a:pt x="3991229" y="3991229"/>
                  </a:cubicBezTo>
                  <a:cubicBezTo>
                    <a:pt x="3936365" y="4045966"/>
                    <a:pt x="3862197" y="4076827"/>
                    <a:pt x="3784727" y="4076827"/>
                  </a:cubicBezTo>
                  <a:lnTo>
                    <a:pt x="292100" y="4076827"/>
                  </a:lnTo>
                  <a:cubicBezTo>
                    <a:pt x="214630" y="4076827"/>
                    <a:pt x="140335" y="4046093"/>
                    <a:pt x="85598" y="3991229"/>
                  </a:cubicBezTo>
                  <a:cubicBezTo>
                    <a:pt x="30861" y="3936365"/>
                    <a:pt x="0" y="3862197"/>
                    <a:pt x="0" y="3784727"/>
                  </a:cubicBezTo>
                  <a:lnTo>
                    <a:pt x="0" y="292100"/>
                  </a:lnTo>
                  <a:cubicBezTo>
                    <a:pt x="0" y="214630"/>
                    <a:pt x="30734" y="140335"/>
                    <a:pt x="85598" y="85598"/>
                  </a:cubicBezTo>
                  <a:cubicBezTo>
                    <a:pt x="140462" y="30861"/>
                    <a:pt x="214630" y="0"/>
                    <a:pt x="292100" y="0"/>
                  </a:cubicBezTo>
                  <a:close/>
                </a:path>
              </a:pathLst>
            </a:custGeom>
            <a:blipFill>
              <a:blip r:embed="rId6"/>
              <a:stretch>
                <a:fillRect/>
              </a:stretch>
            </a:blipFill>
          </p:spPr>
          <p:txBody>
            <a:bodyPr/>
            <a:lstStyle/>
            <a:p>
              <a:endParaRPr lang="en-US"/>
            </a:p>
          </p:txBody>
        </p:sp>
      </p:grpSp>
      <p:sp>
        <p:nvSpPr>
          <p:cNvPr id="19" name="TextBox 19"/>
          <p:cNvSpPr txBox="1"/>
          <p:nvPr/>
        </p:nvSpPr>
        <p:spPr>
          <a:xfrm>
            <a:off x="6948099" y="1535307"/>
            <a:ext cx="7171031" cy="1342390"/>
          </a:xfrm>
          <a:prstGeom prst="rect">
            <a:avLst/>
          </a:prstGeom>
        </p:spPr>
        <p:txBody>
          <a:bodyPr lIns="0" tIns="0" rIns="0" bIns="0" rtlCol="0" anchor="t">
            <a:spAutoFit/>
          </a:bodyPr>
          <a:lstStyle/>
          <a:p>
            <a:pPr algn="ctr">
              <a:lnSpc>
                <a:spcPts val="5598"/>
              </a:lnSpc>
            </a:pPr>
            <a:r>
              <a:rPr lang="en-US" sz="5599">
                <a:solidFill>
                  <a:srgbClr val="FFFFFF"/>
                </a:solidFill>
                <a:latin typeface="Canva Student Font"/>
                <a:ea typeface="Canva Student Font"/>
                <a:cs typeface="Canva Student Font"/>
                <a:sym typeface="Canva Student Font"/>
              </a:rPr>
              <a:t>Join the AICPA as a free </a:t>
            </a:r>
          </a:p>
          <a:p>
            <a:pPr algn="ctr">
              <a:lnSpc>
                <a:spcPts val="5598"/>
              </a:lnSpc>
            </a:pPr>
            <a:r>
              <a:rPr lang="en-US" sz="5599">
                <a:solidFill>
                  <a:srgbClr val="FFFFFF"/>
                </a:solidFill>
                <a:latin typeface="Canva Student Font"/>
                <a:ea typeface="Canva Student Font"/>
                <a:cs typeface="Canva Student Font"/>
                <a:sym typeface="Canva Student Font"/>
              </a:rPr>
              <a:t>Student Member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Freeform 2"/>
          <p:cNvSpPr/>
          <p:nvPr/>
        </p:nvSpPr>
        <p:spPr>
          <a:xfrm flipV="1">
            <a:off x="12651965" y="6875895"/>
            <a:ext cx="6860329" cy="4764810"/>
          </a:xfrm>
          <a:custGeom>
            <a:avLst/>
            <a:gdLst/>
            <a:ahLst/>
            <a:cxnLst/>
            <a:rect l="l" t="t" r="r" b="b"/>
            <a:pathLst>
              <a:path w="6860329" h="4764810">
                <a:moveTo>
                  <a:pt x="0" y="4764810"/>
                </a:moveTo>
                <a:lnTo>
                  <a:pt x="6860329" y="4764810"/>
                </a:lnTo>
                <a:lnTo>
                  <a:pt x="6860329" y="0"/>
                </a:lnTo>
                <a:lnTo>
                  <a:pt x="0" y="0"/>
                </a:lnTo>
                <a:lnTo>
                  <a:pt x="0" y="4764810"/>
                </a:lnTo>
                <a:close/>
              </a:path>
            </a:pathLst>
          </a:custGeom>
          <a:blipFill>
            <a:blip r:embed="rId3">
              <a:extLst>
                <a:ext uri="{96DAC541-7B7A-43D3-8B79-37D633B846F1}">
                  <asvg:svgBlip xmlns:asvg="http://schemas.microsoft.com/office/drawing/2016/SVG/main" r:embed="rId4"/>
                </a:ext>
              </a:extLst>
            </a:blip>
            <a:stretch>
              <a:fillRect t="-222" b="-222"/>
            </a:stretch>
          </a:blipFill>
        </p:spPr>
        <p:txBody>
          <a:bodyPr/>
          <a:lstStyle/>
          <a:p>
            <a:endParaRPr lang="en-US"/>
          </a:p>
        </p:txBody>
      </p:sp>
      <p:grpSp>
        <p:nvGrpSpPr>
          <p:cNvPr id="3" name="Group 3"/>
          <p:cNvGrpSpPr/>
          <p:nvPr/>
        </p:nvGrpSpPr>
        <p:grpSpPr>
          <a:xfrm>
            <a:off x="7321728" y="1036764"/>
            <a:ext cx="8221536" cy="8221536"/>
            <a:chOff x="0" y="0"/>
            <a:chExt cx="10962048" cy="10962048"/>
          </a:xfrm>
        </p:grpSpPr>
        <p:sp>
          <p:nvSpPr>
            <p:cNvPr id="4" name="Freeform 4"/>
            <p:cNvSpPr/>
            <p:nvPr/>
          </p:nvSpPr>
          <p:spPr>
            <a:xfrm>
              <a:off x="0" y="0"/>
              <a:ext cx="10962005" cy="10962005"/>
            </a:xfrm>
            <a:custGeom>
              <a:avLst/>
              <a:gdLst/>
              <a:ahLst/>
              <a:cxnLst/>
              <a:rect l="l" t="t" r="r" b="b"/>
              <a:pathLst>
                <a:path w="10962005" h="10962005">
                  <a:moveTo>
                    <a:pt x="292100" y="0"/>
                  </a:moveTo>
                  <a:lnTo>
                    <a:pt x="10669905" y="0"/>
                  </a:lnTo>
                  <a:cubicBezTo>
                    <a:pt x="10831195" y="0"/>
                    <a:pt x="10962005" y="130810"/>
                    <a:pt x="10962005" y="292100"/>
                  </a:cubicBezTo>
                  <a:lnTo>
                    <a:pt x="10962005" y="10669905"/>
                  </a:lnTo>
                  <a:cubicBezTo>
                    <a:pt x="10962005" y="10831195"/>
                    <a:pt x="10831195" y="10962005"/>
                    <a:pt x="10669905" y="10962005"/>
                  </a:cubicBezTo>
                  <a:lnTo>
                    <a:pt x="292100" y="10962005"/>
                  </a:lnTo>
                  <a:cubicBezTo>
                    <a:pt x="130810" y="10962005"/>
                    <a:pt x="0" y="10831195"/>
                    <a:pt x="0" y="10669905"/>
                  </a:cubicBezTo>
                  <a:lnTo>
                    <a:pt x="0" y="292100"/>
                  </a:lnTo>
                  <a:cubicBezTo>
                    <a:pt x="0" y="130810"/>
                    <a:pt x="130810" y="0"/>
                    <a:pt x="292100" y="0"/>
                  </a:cubicBezTo>
                  <a:close/>
                </a:path>
              </a:pathLst>
            </a:custGeom>
            <a:blipFill>
              <a:blip r:embed="rId5"/>
              <a:stretch>
                <a:fillRect/>
              </a:stretch>
            </a:blipFill>
          </p:spPr>
          <p:txBody>
            <a:bodyPr/>
            <a:lstStyle/>
            <a:p>
              <a:endParaRPr lang="en-US"/>
            </a:p>
          </p:txBody>
        </p:sp>
      </p:grpSp>
      <p:sp>
        <p:nvSpPr>
          <p:cNvPr id="5" name="Freeform 5"/>
          <p:cNvSpPr/>
          <p:nvPr/>
        </p:nvSpPr>
        <p:spPr>
          <a:xfrm>
            <a:off x="-535238" y="-753059"/>
            <a:ext cx="7599188" cy="6410951"/>
          </a:xfrm>
          <a:custGeom>
            <a:avLst/>
            <a:gdLst/>
            <a:ahLst/>
            <a:cxnLst/>
            <a:rect l="l" t="t" r="r" b="b"/>
            <a:pathLst>
              <a:path w="7599188" h="6410951">
                <a:moveTo>
                  <a:pt x="0" y="0"/>
                </a:moveTo>
                <a:lnTo>
                  <a:pt x="7599188" y="0"/>
                </a:lnTo>
                <a:lnTo>
                  <a:pt x="7599188" y="6410951"/>
                </a:lnTo>
                <a:lnTo>
                  <a:pt x="0" y="6410951"/>
                </a:lnTo>
                <a:lnTo>
                  <a:pt x="0" y="0"/>
                </a:lnTo>
                <a:close/>
              </a:path>
            </a:pathLst>
          </a:custGeom>
          <a:blipFill>
            <a:blip r:embed="rId6">
              <a:extLst>
                <a:ext uri="{96DAC541-7B7A-43D3-8B79-37D633B846F1}">
                  <asvg:svgBlip xmlns:asvg="http://schemas.microsoft.com/office/drawing/2016/SVG/main" r:embed="rId7"/>
                </a:ext>
              </a:extLst>
            </a:blip>
            <a:stretch>
              <a:fillRect t="-57" b="-57"/>
            </a:stretch>
          </a:blipFill>
        </p:spPr>
        <p:txBody>
          <a:bodyPr/>
          <a:lstStyle/>
          <a:p>
            <a:endParaRPr lang="en-US"/>
          </a:p>
        </p:txBody>
      </p:sp>
      <p:sp>
        <p:nvSpPr>
          <p:cNvPr id="6" name="Freeform 6"/>
          <p:cNvSpPr/>
          <p:nvPr/>
        </p:nvSpPr>
        <p:spPr>
          <a:xfrm>
            <a:off x="-2183391" y="6875895"/>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8">
              <a:extLst>
                <a:ext uri="{96DAC541-7B7A-43D3-8B79-37D633B846F1}">
                  <asvg:svgBlip xmlns:asvg="http://schemas.microsoft.com/office/drawing/2016/SVG/main" r:embed="rId9"/>
                </a:ext>
              </a:extLst>
            </a:blip>
            <a:stretch>
              <a:fillRect t="-201" b="-201"/>
            </a:stretch>
          </a:blipFill>
        </p:spPr>
        <p:txBody>
          <a:bodyPr/>
          <a:lstStyle/>
          <a:p>
            <a:endParaRPr lang="en-US"/>
          </a:p>
        </p:txBody>
      </p:sp>
      <p:sp>
        <p:nvSpPr>
          <p:cNvPr id="7" name="TextBox 7"/>
          <p:cNvSpPr txBox="1"/>
          <p:nvPr/>
        </p:nvSpPr>
        <p:spPr>
          <a:xfrm>
            <a:off x="395187" y="1152287"/>
            <a:ext cx="4992886" cy="1996440"/>
          </a:xfrm>
          <a:prstGeom prst="rect">
            <a:avLst/>
          </a:prstGeom>
        </p:spPr>
        <p:txBody>
          <a:bodyPr lIns="0" tIns="0" rIns="0" bIns="0" rtlCol="0" anchor="t">
            <a:spAutoFit/>
          </a:bodyPr>
          <a:lstStyle/>
          <a:p>
            <a:pPr algn="ctr">
              <a:lnSpc>
                <a:spcPts val="7559"/>
              </a:lnSpc>
            </a:pPr>
            <a:r>
              <a:rPr lang="en-US" sz="5400">
                <a:solidFill>
                  <a:srgbClr val="FFFFFF"/>
                </a:solidFill>
                <a:latin typeface="Permanent Marker"/>
                <a:ea typeface="Permanent Marker"/>
                <a:cs typeface="Permanent Marker"/>
                <a:sym typeface="Permanent Marker"/>
              </a:rPr>
              <a:t>We want to </a:t>
            </a:r>
          </a:p>
          <a:p>
            <a:pPr algn="ctr">
              <a:lnSpc>
                <a:spcPts val="7559"/>
              </a:lnSpc>
            </a:pPr>
            <a:r>
              <a:rPr lang="en-US" sz="5400">
                <a:solidFill>
                  <a:srgbClr val="FFFFFF"/>
                </a:solidFill>
                <a:latin typeface="Permanent Marker"/>
                <a:ea typeface="Permanent Marker"/>
                <a:cs typeface="Permanent Marker"/>
                <a:sym typeface="Permanent Marker"/>
              </a:rPr>
              <a:t>hear from you!</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641560" y="-5508760"/>
            <a:ext cx="17004881" cy="21304520"/>
          </a:xfrm>
          <a:custGeom>
            <a:avLst/>
            <a:gdLst/>
            <a:ahLst/>
            <a:cxnLst/>
            <a:rect l="l" t="t" r="r" b="b"/>
            <a:pathLst>
              <a:path w="17004881" h="21304520">
                <a:moveTo>
                  <a:pt x="0" y="0"/>
                </a:moveTo>
                <a:lnTo>
                  <a:pt x="17004881" y="0"/>
                </a:lnTo>
                <a:lnTo>
                  <a:pt x="17004881" y="21304520"/>
                </a:lnTo>
                <a:lnTo>
                  <a:pt x="0" y="21304520"/>
                </a:lnTo>
                <a:lnTo>
                  <a:pt x="0" y="0"/>
                </a:lnTo>
                <a:close/>
              </a:path>
            </a:pathLst>
          </a:custGeom>
          <a:blipFill>
            <a:blip r:embed="rId3">
              <a:extLst>
                <a:ext uri="{96DAC541-7B7A-43D3-8B79-37D633B846F1}">
                  <asvg:svgBlip xmlns:asvg="http://schemas.microsoft.com/office/drawing/2016/SVG/main" r:embed="rId4"/>
                </a:ext>
              </a:extLst>
            </a:blip>
            <a:stretch>
              <a:fillRect t="-9" b="-9"/>
            </a:stretch>
          </a:blipFill>
        </p:spPr>
        <p:txBody>
          <a:bodyPr/>
          <a:lstStyle/>
          <a:p>
            <a:endParaRPr lang="en-US"/>
          </a:p>
        </p:txBody>
      </p:sp>
      <p:sp>
        <p:nvSpPr>
          <p:cNvPr id="3" name="Freeform 3"/>
          <p:cNvSpPr/>
          <p:nvPr/>
        </p:nvSpPr>
        <p:spPr>
          <a:xfrm rot="-579470">
            <a:off x="1023365" y="4332477"/>
            <a:ext cx="2237027" cy="2265865"/>
          </a:xfrm>
          <a:custGeom>
            <a:avLst/>
            <a:gdLst/>
            <a:ahLst/>
            <a:cxnLst/>
            <a:rect l="l" t="t" r="r" b="b"/>
            <a:pathLst>
              <a:path w="2237027" h="2265865">
                <a:moveTo>
                  <a:pt x="0" y="0"/>
                </a:moveTo>
                <a:lnTo>
                  <a:pt x="2237027" y="0"/>
                </a:lnTo>
                <a:lnTo>
                  <a:pt x="2237027" y="2265865"/>
                </a:lnTo>
                <a:lnTo>
                  <a:pt x="0" y="2265865"/>
                </a:lnTo>
                <a:lnTo>
                  <a:pt x="0" y="0"/>
                </a:lnTo>
                <a:close/>
              </a:path>
            </a:pathLst>
          </a:custGeom>
          <a:blipFill>
            <a:blip r:embed="rId5">
              <a:extLst>
                <a:ext uri="{96DAC541-7B7A-43D3-8B79-37D633B846F1}">
                  <asvg:svgBlip xmlns:asvg="http://schemas.microsoft.com/office/drawing/2016/SVG/main" r:embed="rId6"/>
                </a:ext>
              </a:extLst>
            </a:blip>
            <a:stretch>
              <a:fillRect l="-6" r="-6"/>
            </a:stretch>
          </a:blipFill>
        </p:spPr>
        <p:txBody>
          <a:bodyPr/>
          <a:lstStyle/>
          <a:p>
            <a:endParaRPr lang="en-US"/>
          </a:p>
        </p:txBody>
      </p:sp>
      <p:sp>
        <p:nvSpPr>
          <p:cNvPr id="4" name="Freeform 4"/>
          <p:cNvSpPr/>
          <p:nvPr/>
        </p:nvSpPr>
        <p:spPr>
          <a:xfrm>
            <a:off x="13187122" y="-3133588"/>
            <a:ext cx="5318829" cy="6373325"/>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7">
              <a:extLst>
                <a:ext uri="{96DAC541-7B7A-43D3-8B79-37D633B846F1}">
                  <asvg:svgBlip xmlns:asvg="http://schemas.microsoft.com/office/drawing/2016/SVG/main" r:embed="rId8"/>
                </a:ext>
              </a:extLst>
            </a:blip>
            <a:stretch>
              <a:fillRect l="-76" r="-76"/>
            </a:stretch>
          </a:blipFill>
        </p:spPr>
        <p:txBody>
          <a:bodyPr/>
          <a:lstStyle/>
          <a:p>
            <a:endParaRPr lang="en-US"/>
          </a:p>
        </p:txBody>
      </p:sp>
      <p:sp>
        <p:nvSpPr>
          <p:cNvPr id="5" name="Freeform 5"/>
          <p:cNvSpPr/>
          <p:nvPr/>
        </p:nvSpPr>
        <p:spPr>
          <a:xfrm>
            <a:off x="-941572" y="8330426"/>
            <a:ext cx="5957100" cy="2761928"/>
          </a:xfrm>
          <a:custGeom>
            <a:avLst/>
            <a:gdLst/>
            <a:ahLst/>
            <a:cxnLst/>
            <a:rect l="l" t="t" r="r" b="b"/>
            <a:pathLst>
              <a:path w="5957100" h="2761928">
                <a:moveTo>
                  <a:pt x="0" y="0"/>
                </a:moveTo>
                <a:lnTo>
                  <a:pt x="5957100" y="0"/>
                </a:lnTo>
                <a:lnTo>
                  <a:pt x="5957100" y="2761928"/>
                </a:lnTo>
                <a:lnTo>
                  <a:pt x="0" y="2761928"/>
                </a:lnTo>
                <a:lnTo>
                  <a:pt x="0" y="0"/>
                </a:lnTo>
                <a:close/>
              </a:path>
            </a:pathLst>
          </a:custGeom>
          <a:blipFill>
            <a:blip r:embed="rId9">
              <a:extLst>
                <a:ext uri="{96DAC541-7B7A-43D3-8B79-37D633B846F1}">
                  <asvg:svgBlip xmlns:asvg="http://schemas.microsoft.com/office/drawing/2016/SVG/main" r:embed="rId10"/>
                </a:ext>
              </a:extLst>
            </a:blip>
            <a:stretch>
              <a:fillRect t="-131" b="-131"/>
            </a:stretch>
          </a:blipFill>
        </p:spPr>
        <p:txBody>
          <a:bodyPr/>
          <a:lstStyle/>
          <a:p>
            <a:endParaRPr lang="en-US"/>
          </a:p>
        </p:txBody>
      </p:sp>
      <p:sp>
        <p:nvSpPr>
          <p:cNvPr id="6" name="Freeform 6"/>
          <p:cNvSpPr/>
          <p:nvPr/>
        </p:nvSpPr>
        <p:spPr>
          <a:xfrm>
            <a:off x="14452297" y="6545756"/>
            <a:ext cx="3513280" cy="4546598"/>
          </a:xfrm>
          <a:custGeom>
            <a:avLst/>
            <a:gdLst/>
            <a:ahLst/>
            <a:cxnLst/>
            <a:rect l="l" t="t" r="r" b="b"/>
            <a:pathLst>
              <a:path w="3513280" h="4546598">
                <a:moveTo>
                  <a:pt x="0" y="0"/>
                </a:moveTo>
                <a:lnTo>
                  <a:pt x="3513280" y="0"/>
                </a:lnTo>
                <a:lnTo>
                  <a:pt x="3513280" y="4546598"/>
                </a:lnTo>
                <a:lnTo>
                  <a:pt x="0" y="4546598"/>
                </a:lnTo>
                <a:lnTo>
                  <a:pt x="0" y="0"/>
                </a:lnTo>
                <a:close/>
              </a:path>
            </a:pathLst>
          </a:custGeom>
          <a:blipFill>
            <a:blip r:embed="rId11">
              <a:extLst>
                <a:ext uri="{96DAC541-7B7A-43D3-8B79-37D633B846F1}">
                  <asvg:svgBlip xmlns:asvg="http://schemas.microsoft.com/office/drawing/2016/SVG/main" r:embed="rId12"/>
                </a:ext>
              </a:extLst>
            </a:blip>
            <a:stretch>
              <a:fillRect l="-86" r="-86"/>
            </a:stretch>
          </a:blipFill>
        </p:spPr>
        <p:txBody>
          <a:bodyPr/>
          <a:lstStyle/>
          <a:p>
            <a:endParaRPr lang="en-US"/>
          </a:p>
        </p:txBody>
      </p:sp>
      <p:sp>
        <p:nvSpPr>
          <p:cNvPr id="7" name="TextBox 7"/>
          <p:cNvSpPr txBox="1"/>
          <p:nvPr/>
        </p:nvSpPr>
        <p:spPr>
          <a:xfrm>
            <a:off x="3434604" y="3788823"/>
            <a:ext cx="11765158" cy="3333758"/>
          </a:xfrm>
          <a:prstGeom prst="rect">
            <a:avLst/>
          </a:prstGeom>
        </p:spPr>
        <p:txBody>
          <a:bodyPr lIns="0" tIns="0" rIns="0" bIns="0" rtlCol="0" anchor="t">
            <a:spAutoFit/>
          </a:bodyPr>
          <a:lstStyle/>
          <a:p>
            <a:pPr algn="ctr">
              <a:lnSpc>
                <a:spcPts val="13500"/>
              </a:lnSpc>
            </a:pPr>
            <a:r>
              <a:rPr lang="en-US" sz="15000">
                <a:solidFill>
                  <a:srgbClr val="672D89"/>
                </a:solidFill>
                <a:latin typeface="Permanent Marker"/>
                <a:ea typeface="Permanent Marker"/>
                <a:cs typeface="Permanent Marker"/>
                <a:sym typeface="Permanent Marker"/>
              </a:rPr>
              <a:t>would you rather...</a:t>
            </a:r>
          </a:p>
        </p:txBody>
      </p:sp>
      <p:sp>
        <p:nvSpPr>
          <p:cNvPr id="8" name="TextBox 8"/>
          <p:cNvSpPr txBox="1"/>
          <p:nvPr/>
        </p:nvSpPr>
        <p:spPr>
          <a:xfrm>
            <a:off x="3434604" y="7225339"/>
            <a:ext cx="11765158" cy="583406"/>
          </a:xfrm>
          <a:prstGeom prst="rect">
            <a:avLst/>
          </a:prstGeom>
        </p:spPr>
        <p:txBody>
          <a:bodyPr lIns="0" tIns="0" rIns="0" bIns="0" rtlCol="0" anchor="t">
            <a:spAutoFit/>
          </a:bodyPr>
          <a:lstStyle/>
          <a:p>
            <a:pPr algn="ctr">
              <a:lnSpc>
                <a:spcPts val="4200"/>
              </a:lnSpc>
            </a:pPr>
            <a:r>
              <a:rPr lang="en-US" sz="3000" b="1">
                <a:solidFill>
                  <a:srgbClr val="000000"/>
                </a:solidFill>
                <a:latin typeface="Arimo Bold"/>
                <a:ea typeface="Arimo Bold"/>
                <a:cs typeface="Arimo Bold"/>
                <a:sym typeface="Arimo Bold"/>
              </a:rPr>
              <a:t>Optional End of Presentation Activity</a:t>
            </a:r>
          </a:p>
        </p:txBody>
      </p:sp>
      <p:sp>
        <p:nvSpPr>
          <p:cNvPr id="9" name="Freeform 9"/>
          <p:cNvSpPr/>
          <p:nvPr/>
        </p:nvSpPr>
        <p:spPr>
          <a:xfrm rot="-1647203">
            <a:off x="-941035" y="-1634269"/>
            <a:ext cx="7454424" cy="3889854"/>
          </a:xfrm>
          <a:custGeom>
            <a:avLst/>
            <a:gdLst/>
            <a:ahLst/>
            <a:cxnLst/>
            <a:rect l="l" t="t" r="r" b="b"/>
            <a:pathLst>
              <a:path w="7454424" h="3889854">
                <a:moveTo>
                  <a:pt x="0" y="0"/>
                </a:moveTo>
                <a:lnTo>
                  <a:pt x="7454424" y="0"/>
                </a:lnTo>
                <a:lnTo>
                  <a:pt x="7454424" y="3889854"/>
                </a:lnTo>
                <a:lnTo>
                  <a:pt x="0" y="3889854"/>
                </a:lnTo>
                <a:lnTo>
                  <a:pt x="0" y="0"/>
                </a:lnTo>
                <a:close/>
              </a:path>
            </a:pathLst>
          </a:custGeom>
          <a:blipFill>
            <a:blip r:embed="rId13">
              <a:extLst>
                <a:ext uri="{96DAC541-7B7A-43D3-8B79-37D633B846F1}">
                  <asvg:svgBlip xmlns:asvg="http://schemas.microsoft.com/office/drawing/2016/SVG/main" r:embed="rId14"/>
                </a:ext>
              </a:extLst>
            </a:blip>
            <a:stretch>
              <a:fillRect t="-50" b="-50"/>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641560" y="-5508760"/>
            <a:ext cx="17004881" cy="21304520"/>
          </a:xfrm>
          <a:custGeom>
            <a:avLst/>
            <a:gdLst/>
            <a:ahLst/>
            <a:cxnLst/>
            <a:rect l="l" t="t" r="r" b="b"/>
            <a:pathLst>
              <a:path w="17004881" h="21304520">
                <a:moveTo>
                  <a:pt x="0" y="0"/>
                </a:moveTo>
                <a:lnTo>
                  <a:pt x="17004881" y="0"/>
                </a:lnTo>
                <a:lnTo>
                  <a:pt x="17004881" y="21304520"/>
                </a:lnTo>
                <a:lnTo>
                  <a:pt x="0" y="21304520"/>
                </a:lnTo>
                <a:lnTo>
                  <a:pt x="0" y="0"/>
                </a:lnTo>
                <a:close/>
              </a:path>
            </a:pathLst>
          </a:custGeom>
          <a:blipFill>
            <a:blip r:embed="rId3">
              <a:extLst>
                <a:ext uri="{96DAC541-7B7A-43D3-8B79-37D633B846F1}">
                  <asvg:svgBlip xmlns:asvg="http://schemas.microsoft.com/office/drawing/2016/SVG/main" r:embed="rId4"/>
                </a:ext>
              </a:extLst>
            </a:blip>
            <a:stretch>
              <a:fillRect t="-9" b="-9"/>
            </a:stretch>
          </a:blipFill>
        </p:spPr>
        <p:txBody>
          <a:bodyPr/>
          <a:lstStyle/>
          <a:p>
            <a:endParaRPr lang="en-US"/>
          </a:p>
        </p:txBody>
      </p:sp>
      <p:sp>
        <p:nvSpPr>
          <p:cNvPr id="3" name="Freeform 3"/>
          <p:cNvSpPr/>
          <p:nvPr/>
        </p:nvSpPr>
        <p:spPr>
          <a:xfrm rot="-579470">
            <a:off x="1023365" y="4332477"/>
            <a:ext cx="2237027" cy="2265865"/>
          </a:xfrm>
          <a:custGeom>
            <a:avLst/>
            <a:gdLst/>
            <a:ahLst/>
            <a:cxnLst/>
            <a:rect l="l" t="t" r="r" b="b"/>
            <a:pathLst>
              <a:path w="2237027" h="2265865">
                <a:moveTo>
                  <a:pt x="0" y="0"/>
                </a:moveTo>
                <a:lnTo>
                  <a:pt x="2237027" y="0"/>
                </a:lnTo>
                <a:lnTo>
                  <a:pt x="2237027" y="2265865"/>
                </a:lnTo>
                <a:lnTo>
                  <a:pt x="0" y="2265865"/>
                </a:lnTo>
                <a:lnTo>
                  <a:pt x="0" y="0"/>
                </a:lnTo>
                <a:close/>
              </a:path>
            </a:pathLst>
          </a:custGeom>
          <a:blipFill>
            <a:blip r:embed="rId5">
              <a:extLst>
                <a:ext uri="{96DAC541-7B7A-43D3-8B79-37D633B846F1}">
                  <asvg:svgBlip xmlns:asvg="http://schemas.microsoft.com/office/drawing/2016/SVG/main" r:embed="rId6"/>
                </a:ext>
              </a:extLst>
            </a:blip>
            <a:stretch>
              <a:fillRect l="-6" r="-6"/>
            </a:stretch>
          </a:blipFill>
        </p:spPr>
        <p:txBody>
          <a:bodyPr/>
          <a:lstStyle/>
          <a:p>
            <a:endParaRPr lang="en-US"/>
          </a:p>
        </p:txBody>
      </p:sp>
      <p:sp>
        <p:nvSpPr>
          <p:cNvPr id="4" name="Freeform 4"/>
          <p:cNvSpPr/>
          <p:nvPr/>
        </p:nvSpPr>
        <p:spPr>
          <a:xfrm>
            <a:off x="13187122" y="-3133588"/>
            <a:ext cx="5318829" cy="6373325"/>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7">
              <a:extLst>
                <a:ext uri="{96DAC541-7B7A-43D3-8B79-37D633B846F1}">
                  <asvg:svgBlip xmlns:asvg="http://schemas.microsoft.com/office/drawing/2016/SVG/main" r:embed="rId8"/>
                </a:ext>
              </a:extLst>
            </a:blip>
            <a:stretch>
              <a:fillRect l="-76" r="-76"/>
            </a:stretch>
          </a:blipFill>
        </p:spPr>
        <p:txBody>
          <a:bodyPr/>
          <a:lstStyle/>
          <a:p>
            <a:endParaRPr lang="en-US"/>
          </a:p>
        </p:txBody>
      </p:sp>
      <p:sp>
        <p:nvSpPr>
          <p:cNvPr id="5" name="Freeform 5"/>
          <p:cNvSpPr/>
          <p:nvPr/>
        </p:nvSpPr>
        <p:spPr>
          <a:xfrm>
            <a:off x="-941572" y="8330426"/>
            <a:ext cx="5957100" cy="2761928"/>
          </a:xfrm>
          <a:custGeom>
            <a:avLst/>
            <a:gdLst/>
            <a:ahLst/>
            <a:cxnLst/>
            <a:rect l="l" t="t" r="r" b="b"/>
            <a:pathLst>
              <a:path w="5957100" h="2761928">
                <a:moveTo>
                  <a:pt x="0" y="0"/>
                </a:moveTo>
                <a:lnTo>
                  <a:pt x="5957100" y="0"/>
                </a:lnTo>
                <a:lnTo>
                  <a:pt x="5957100" y="2761928"/>
                </a:lnTo>
                <a:lnTo>
                  <a:pt x="0" y="2761928"/>
                </a:lnTo>
                <a:lnTo>
                  <a:pt x="0" y="0"/>
                </a:lnTo>
                <a:close/>
              </a:path>
            </a:pathLst>
          </a:custGeom>
          <a:blipFill>
            <a:blip r:embed="rId9">
              <a:extLst>
                <a:ext uri="{96DAC541-7B7A-43D3-8B79-37D633B846F1}">
                  <asvg:svgBlip xmlns:asvg="http://schemas.microsoft.com/office/drawing/2016/SVG/main" r:embed="rId10"/>
                </a:ext>
              </a:extLst>
            </a:blip>
            <a:stretch>
              <a:fillRect t="-131" b="-131"/>
            </a:stretch>
          </a:blipFill>
        </p:spPr>
        <p:txBody>
          <a:bodyPr/>
          <a:lstStyle/>
          <a:p>
            <a:endParaRPr lang="en-US"/>
          </a:p>
        </p:txBody>
      </p:sp>
      <p:sp>
        <p:nvSpPr>
          <p:cNvPr id="6" name="Freeform 6"/>
          <p:cNvSpPr/>
          <p:nvPr/>
        </p:nvSpPr>
        <p:spPr>
          <a:xfrm>
            <a:off x="14452297" y="6545756"/>
            <a:ext cx="3513280" cy="4546598"/>
          </a:xfrm>
          <a:custGeom>
            <a:avLst/>
            <a:gdLst/>
            <a:ahLst/>
            <a:cxnLst/>
            <a:rect l="l" t="t" r="r" b="b"/>
            <a:pathLst>
              <a:path w="3513280" h="4546598">
                <a:moveTo>
                  <a:pt x="0" y="0"/>
                </a:moveTo>
                <a:lnTo>
                  <a:pt x="3513280" y="0"/>
                </a:lnTo>
                <a:lnTo>
                  <a:pt x="3513280" y="4546598"/>
                </a:lnTo>
                <a:lnTo>
                  <a:pt x="0" y="4546598"/>
                </a:lnTo>
                <a:lnTo>
                  <a:pt x="0" y="0"/>
                </a:lnTo>
                <a:close/>
              </a:path>
            </a:pathLst>
          </a:custGeom>
          <a:blipFill>
            <a:blip r:embed="rId11">
              <a:extLst>
                <a:ext uri="{96DAC541-7B7A-43D3-8B79-37D633B846F1}">
                  <asvg:svgBlip xmlns:asvg="http://schemas.microsoft.com/office/drawing/2016/SVG/main" r:embed="rId12"/>
                </a:ext>
              </a:extLst>
            </a:blip>
            <a:stretch>
              <a:fillRect l="-86" r="-86"/>
            </a:stretch>
          </a:blipFill>
        </p:spPr>
        <p:txBody>
          <a:bodyPr/>
          <a:lstStyle/>
          <a:p>
            <a:endParaRPr lang="en-US"/>
          </a:p>
        </p:txBody>
      </p:sp>
      <p:sp>
        <p:nvSpPr>
          <p:cNvPr id="7" name="TextBox 7"/>
          <p:cNvSpPr txBox="1"/>
          <p:nvPr/>
        </p:nvSpPr>
        <p:spPr>
          <a:xfrm>
            <a:off x="3434604" y="3788823"/>
            <a:ext cx="11765158" cy="3333758"/>
          </a:xfrm>
          <a:prstGeom prst="rect">
            <a:avLst/>
          </a:prstGeom>
        </p:spPr>
        <p:txBody>
          <a:bodyPr lIns="0" tIns="0" rIns="0" bIns="0" rtlCol="0" anchor="t">
            <a:spAutoFit/>
          </a:bodyPr>
          <a:lstStyle/>
          <a:p>
            <a:pPr algn="ctr">
              <a:lnSpc>
                <a:spcPts val="13500"/>
              </a:lnSpc>
            </a:pPr>
            <a:r>
              <a:rPr lang="en-US" sz="15000">
                <a:solidFill>
                  <a:srgbClr val="672D89"/>
                </a:solidFill>
                <a:latin typeface="Permanent Marker"/>
                <a:ea typeface="Permanent Marker"/>
                <a:cs typeface="Permanent Marker"/>
                <a:sym typeface="Permanent Marker"/>
              </a:rPr>
              <a:t>discover your future</a:t>
            </a:r>
          </a:p>
        </p:txBody>
      </p:sp>
      <p:sp>
        <p:nvSpPr>
          <p:cNvPr id="8" name="TextBox 8"/>
          <p:cNvSpPr txBox="1"/>
          <p:nvPr/>
        </p:nvSpPr>
        <p:spPr>
          <a:xfrm>
            <a:off x="3434604" y="7234864"/>
            <a:ext cx="11765158" cy="573881"/>
          </a:xfrm>
          <a:prstGeom prst="rect">
            <a:avLst/>
          </a:prstGeom>
        </p:spPr>
        <p:txBody>
          <a:bodyPr lIns="0" tIns="0" rIns="0" bIns="0" rtlCol="0" anchor="t">
            <a:spAutoFit/>
          </a:bodyPr>
          <a:lstStyle/>
          <a:p>
            <a:pPr algn="ctr">
              <a:lnSpc>
                <a:spcPts val="4200"/>
              </a:lnSpc>
            </a:pPr>
            <a:r>
              <a:rPr lang="en-US" sz="3000" b="1">
                <a:solidFill>
                  <a:srgbClr val="000000"/>
                </a:solidFill>
                <a:latin typeface="DM Sans Bold"/>
                <a:ea typeface="DM Sans Bold"/>
                <a:cs typeface="DM Sans Bold"/>
                <a:sym typeface="DM Sans Bold"/>
              </a:rPr>
              <a:t>Discover a Career with Endless Possibilities</a:t>
            </a:r>
          </a:p>
        </p:txBody>
      </p:sp>
      <p:sp>
        <p:nvSpPr>
          <p:cNvPr id="9" name="Freeform 9"/>
          <p:cNvSpPr/>
          <p:nvPr/>
        </p:nvSpPr>
        <p:spPr>
          <a:xfrm rot="-1647203">
            <a:off x="-941035" y="-1634269"/>
            <a:ext cx="7454424" cy="3889854"/>
          </a:xfrm>
          <a:custGeom>
            <a:avLst/>
            <a:gdLst/>
            <a:ahLst/>
            <a:cxnLst/>
            <a:rect l="l" t="t" r="r" b="b"/>
            <a:pathLst>
              <a:path w="7454424" h="3889854">
                <a:moveTo>
                  <a:pt x="0" y="0"/>
                </a:moveTo>
                <a:lnTo>
                  <a:pt x="7454424" y="0"/>
                </a:lnTo>
                <a:lnTo>
                  <a:pt x="7454424" y="3889854"/>
                </a:lnTo>
                <a:lnTo>
                  <a:pt x="0" y="3889854"/>
                </a:lnTo>
                <a:lnTo>
                  <a:pt x="0" y="0"/>
                </a:lnTo>
                <a:close/>
              </a:path>
            </a:pathLst>
          </a:custGeom>
          <a:blipFill>
            <a:blip r:embed="rId13">
              <a:extLst>
                <a:ext uri="{96DAC541-7B7A-43D3-8B79-37D633B846F1}">
                  <asvg:svgBlip xmlns:asvg="http://schemas.microsoft.com/office/drawing/2016/SVG/main" r:embed="rId14"/>
                </a:ext>
              </a:extLst>
            </a:blip>
            <a:stretch>
              <a:fillRect t="-50" b="-50"/>
            </a:stretch>
          </a:blipFill>
        </p:spPr>
        <p:txBody>
          <a:bodyPr/>
          <a:lstStyle/>
          <a:p>
            <a:endParaRPr lang="en-US"/>
          </a:p>
        </p:txBody>
      </p:sp>
      <p:grpSp>
        <p:nvGrpSpPr>
          <p:cNvPr id="10" name="Group 10"/>
          <p:cNvGrpSpPr>
            <a:grpSpLocks noChangeAspect="1"/>
          </p:cNvGrpSpPr>
          <p:nvPr/>
        </p:nvGrpSpPr>
        <p:grpSpPr>
          <a:xfrm>
            <a:off x="7236977" y="8191500"/>
            <a:ext cx="3814046" cy="1766074"/>
            <a:chOff x="0" y="0"/>
            <a:chExt cx="5085395" cy="2354765"/>
          </a:xfrm>
        </p:grpSpPr>
        <p:sp>
          <p:nvSpPr>
            <p:cNvPr id="11" name="Freeform 11"/>
            <p:cNvSpPr/>
            <p:nvPr/>
          </p:nvSpPr>
          <p:spPr>
            <a:xfrm>
              <a:off x="0" y="0"/>
              <a:ext cx="5085334" cy="2354707"/>
            </a:xfrm>
            <a:custGeom>
              <a:avLst/>
              <a:gdLst/>
              <a:ahLst/>
              <a:cxnLst/>
              <a:rect l="l" t="t" r="r" b="b"/>
              <a:pathLst>
                <a:path w="5085334" h="2354707">
                  <a:moveTo>
                    <a:pt x="0" y="0"/>
                  </a:moveTo>
                  <a:lnTo>
                    <a:pt x="5085334" y="0"/>
                  </a:lnTo>
                  <a:lnTo>
                    <a:pt x="5085334" y="2354707"/>
                  </a:lnTo>
                  <a:lnTo>
                    <a:pt x="0" y="2354707"/>
                  </a:lnTo>
                  <a:lnTo>
                    <a:pt x="0" y="0"/>
                  </a:lnTo>
                  <a:close/>
                </a:path>
              </a:pathLst>
            </a:custGeom>
            <a:blipFill>
              <a:blip r:embed="rId15"/>
              <a:stretch>
                <a:fillRect t="-20810" r="-1" b="-16350"/>
              </a:stretch>
            </a:blipFill>
          </p:spPr>
          <p:txBody>
            <a:bodyP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t="-375" b="-375"/>
            </a:stretch>
          </a:blipFill>
        </p:spPr>
        <p:txBody>
          <a:bodyPr/>
          <a:lstStyle/>
          <a:p>
            <a:endParaRPr lang="en-US"/>
          </a:p>
        </p:txBody>
      </p:sp>
      <p:sp>
        <p:nvSpPr>
          <p:cNvPr id="3" name="Freeform 3"/>
          <p:cNvSpPr/>
          <p:nvPr/>
        </p:nvSpPr>
        <p:spPr>
          <a:xfrm>
            <a:off x="3356261"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981226"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3871719" y="4200038"/>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104" r="-104"/>
            </a:stretch>
          </a:blipFill>
        </p:spPr>
        <p:txBody>
          <a:bodyPr/>
          <a:lstStyle/>
          <a:p>
            <a:endParaRPr lang="en-US"/>
          </a:p>
        </p:txBody>
      </p:sp>
      <p:sp>
        <p:nvSpPr>
          <p:cNvPr id="6" name="Freeform 6"/>
          <p:cNvSpPr/>
          <p:nvPr/>
        </p:nvSpPr>
        <p:spPr>
          <a:xfrm>
            <a:off x="10345976" y="4200038"/>
            <a:ext cx="4303059" cy="4114800"/>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t="-205" b="-205"/>
            </a:stretch>
          </a:blipFill>
        </p:spPr>
        <p:txBody>
          <a:bodyPr/>
          <a:lstStyle/>
          <a:p>
            <a:endParaRPr lang="en-US"/>
          </a:p>
        </p:txBody>
      </p:sp>
      <p:sp>
        <p:nvSpPr>
          <p:cNvPr id="7" name="TextBox 7"/>
          <p:cNvSpPr txBox="1"/>
          <p:nvPr/>
        </p:nvSpPr>
        <p:spPr>
          <a:xfrm>
            <a:off x="3859485" y="1102868"/>
            <a:ext cx="10569029" cy="807720"/>
          </a:xfrm>
          <a:prstGeom prst="rect">
            <a:avLst/>
          </a:prstGeom>
        </p:spPr>
        <p:txBody>
          <a:bodyPr lIns="0" tIns="0" rIns="0" bIns="0" rtlCol="0" anchor="t">
            <a:spAutoFit/>
          </a:bodyPr>
          <a:lstStyle/>
          <a:p>
            <a:pPr algn="ctr">
              <a:lnSpc>
                <a:spcPts val="5880"/>
              </a:lnSpc>
            </a:pPr>
            <a:r>
              <a:rPr lang="en-US" sz="4200">
                <a:solidFill>
                  <a:srgbClr val="000000"/>
                </a:solidFill>
                <a:latin typeface="Permanent Marker"/>
                <a:ea typeface="Permanent Marker"/>
                <a:cs typeface="Permanent Marker"/>
                <a:sym typeface="Permanent Marker"/>
              </a:rPr>
              <a:t>Work in a cube or travel for your job?</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t="-375" b="-375"/>
            </a:stretch>
          </a:blipFill>
        </p:spPr>
        <p:txBody>
          <a:bodyPr/>
          <a:lstStyle/>
          <a:p>
            <a:endParaRPr lang="en-US"/>
          </a:p>
        </p:txBody>
      </p:sp>
      <p:sp>
        <p:nvSpPr>
          <p:cNvPr id="3" name="Freeform 3"/>
          <p:cNvSpPr/>
          <p:nvPr/>
        </p:nvSpPr>
        <p:spPr>
          <a:xfrm>
            <a:off x="3356261"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981226"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4920993" y="4200038"/>
            <a:ext cx="1903095" cy="4114800"/>
          </a:xfrm>
          <a:custGeom>
            <a:avLst/>
            <a:gdLst/>
            <a:ahLst/>
            <a:cxnLst/>
            <a:rect l="l" t="t" r="r" b="b"/>
            <a:pathLst>
              <a:path w="1903095" h="4114800">
                <a:moveTo>
                  <a:pt x="0" y="0"/>
                </a:moveTo>
                <a:lnTo>
                  <a:pt x="1903095" y="0"/>
                </a:lnTo>
                <a:lnTo>
                  <a:pt x="190309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550" r="-550"/>
            </a:stretch>
          </a:blipFill>
        </p:spPr>
        <p:txBody>
          <a:bodyPr/>
          <a:lstStyle/>
          <a:p>
            <a:endParaRPr lang="en-US"/>
          </a:p>
        </p:txBody>
      </p:sp>
      <p:sp>
        <p:nvSpPr>
          <p:cNvPr id="6" name="Freeform 6"/>
          <p:cNvSpPr/>
          <p:nvPr/>
        </p:nvSpPr>
        <p:spPr>
          <a:xfrm>
            <a:off x="10532688" y="4200038"/>
            <a:ext cx="3929634" cy="4114800"/>
          </a:xfrm>
          <a:custGeom>
            <a:avLst/>
            <a:gdLst/>
            <a:ahLst/>
            <a:cxnLst/>
            <a:rect l="l" t="t" r="r" b="b"/>
            <a:pathLst>
              <a:path w="3929634" h="4114800">
                <a:moveTo>
                  <a:pt x="0" y="0"/>
                </a:moveTo>
                <a:lnTo>
                  <a:pt x="3929634" y="0"/>
                </a:lnTo>
                <a:lnTo>
                  <a:pt x="392963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t="-62" b="-62"/>
            </a:stretch>
          </a:blipFill>
        </p:spPr>
        <p:txBody>
          <a:bodyPr/>
          <a:lstStyle/>
          <a:p>
            <a:endParaRPr lang="en-US"/>
          </a:p>
        </p:txBody>
      </p:sp>
      <p:sp>
        <p:nvSpPr>
          <p:cNvPr id="7" name="TextBox 7"/>
          <p:cNvSpPr txBox="1"/>
          <p:nvPr/>
        </p:nvSpPr>
        <p:spPr>
          <a:xfrm>
            <a:off x="4148063" y="1102868"/>
            <a:ext cx="9991874" cy="807720"/>
          </a:xfrm>
          <a:prstGeom prst="rect">
            <a:avLst/>
          </a:prstGeom>
        </p:spPr>
        <p:txBody>
          <a:bodyPr lIns="0" tIns="0" rIns="0" bIns="0" rtlCol="0" anchor="t">
            <a:spAutoFit/>
          </a:bodyPr>
          <a:lstStyle/>
          <a:p>
            <a:pPr algn="ctr">
              <a:lnSpc>
                <a:spcPts val="5880"/>
              </a:lnSpc>
            </a:pPr>
            <a:r>
              <a:rPr lang="en-US" sz="4200">
                <a:solidFill>
                  <a:srgbClr val="000000"/>
                </a:solidFill>
                <a:latin typeface="Permanent Marker"/>
                <a:ea typeface="Permanent Marker"/>
                <a:cs typeface="Permanent Marker"/>
                <a:sym typeface="Permanent Marker"/>
              </a:rPr>
              <a:t>Work by yourself or work in a team?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t="-375" b="-375"/>
            </a:stretch>
          </a:blipFill>
        </p:spPr>
        <p:txBody>
          <a:bodyPr/>
          <a:lstStyle/>
          <a:p>
            <a:endParaRPr lang="en-US"/>
          </a:p>
        </p:txBody>
      </p:sp>
      <p:sp>
        <p:nvSpPr>
          <p:cNvPr id="3" name="Freeform 3"/>
          <p:cNvSpPr/>
          <p:nvPr/>
        </p:nvSpPr>
        <p:spPr>
          <a:xfrm>
            <a:off x="3356261"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981226"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3748773" y="4200038"/>
            <a:ext cx="4247535" cy="4114800"/>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t="-108" b="-108"/>
            </a:stretch>
          </a:blipFill>
        </p:spPr>
        <p:txBody>
          <a:bodyPr/>
          <a:lstStyle/>
          <a:p>
            <a:endParaRPr lang="en-US"/>
          </a:p>
        </p:txBody>
      </p:sp>
      <p:sp>
        <p:nvSpPr>
          <p:cNvPr id="6" name="Freeform 6"/>
          <p:cNvSpPr/>
          <p:nvPr/>
        </p:nvSpPr>
        <p:spPr>
          <a:xfrm>
            <a:off x="10702424" y="4200038"/>
            <a:ext cx="3590163" cy="4114800"/>
          </a:xfrm>
          <a:custGeom>
            <a:avLst/>
            <a:gdLst/>
            <a:ahLst/>
            <a:cxnLst/>
            <a:rect l="l" t="t" r="r" b="b"/>
            <a:pathLst>
              <a:path w="3590163" h="4114800">
                <a:moveTo>
                  <a:pt x="0" y="0"/>
                </a:moveTo>
                <a:lnTo>
                  <a:pt x="3590163" y="0"/>
                </a:lnTo>
                <a:lnTo>
                  <a:pt x="359016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143" r="-143"/>
            </a:stretch>
          </a:blipFill>
        </p:spPr>
        <p:txBody>
          <a:bodyPr/>
          <a:lstStyle/>
          <a:p>
            <a:endParaRPr lang="en-US"/>
          </a:p>
        </p:txBody>
      </p:sp>
      <p:sp>
        <p:nvSpPr>
          <p:cNvPr id="7" name="TextBox 7"/>
          <p:cNvSpPr txBox="1"/>
          <p:nvPr/>
        </p:nvSpPr>
        <p:spPr>
          <a:xfrm>
            <a:off x="3498503" y="1102868"/>
            <a:ext cx="11290995" cy="807720"/>
          </a:xfrm>
          <a:prstGeom prst="rect">
            <a:avLst/>
          </a:prstGeom>
        </p:spPr>
        <p:txBody>
          <a:bodyPr lIns="0" tIns="0" rIns="0" bIns="0" rtlCol="0" anchor="t">
            <a:spAutoFit/>
          </a:bodyPr>
          <a:lstStyle/>
          <a:p>
            <a:pPr algn="ctr">
              <a:lnSpc>
                <a:spcPts val="5880"/>
              </a:lnSpc>
            </a:pPr>
            <a:r>
              <a:rPr lang="en-US" sz="4200">
                <a:solidFill>
                  <a:srgbClr val="000000"/>
                </a:solidFill>
                <a:latin typeface="Permanent Marker"/>
                <a:ea typeface="Permanent Marker"/>
                <a:cs typeface="Permanent Marker"/>
                <a:sym typeface="Permanent Marker"/>
              </a:rPr>
              <a:t>investigate fraud or help save our planet?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t="-375" b="-375"/>
            </a:stretch>
          </a:blipFill>
        </p:spPr>
        <p:txBody>
          <a:bodyPr/>
          <a:lstStyle/>
          <a:p>
            <a:endParaRPr lang="en-US"/>
          </a:p>
        </p:txBody>
      </p:sp>
      <p:sp>
        <p:nvSpPr>
          <p:cNvPr id="3" name="Freeform 3"/>
          <p:cNvSpPr/>
          <p:nvPr/>
        </p:nvSpPr>
        <p:spPr>
          <a:xfrm>
            <a:off x="3356261"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981226"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4596459" y="4200038"/>
            <a:ext cx="2083117" cy="4114800"/>
          </a:xfrm>
          <a:custGeom>
            <a:avLst/>
            <a:gdLst/>
            <a:ahLst/>
            <a:cxnLst/>
            <a:rect l="l" t="t" r="r" b="b"/>
            <a:pathLst>
              <a:path w="2083117" h="4114800">
                <a:moveTo>
                  <a:pt x="0" y="0"/>
                </a:moveTo>
                <a:lnTo>
                  <a:pt x="2083117" y="0"/>
                </a:lnTo>
                <a:lnTo>
                  <a:pt x="20831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297" r="-297"/>
            </a:stretch>
          </a:blipFill>
        </p:spPr>
        <p:txBody>
          <a:bodyPr/>
          <a:lstStyle/>
          <a:p>
            <a:endParaRPr lang="en-US"/>
          </a:p>
        </p:txBody>
      </p:sp>
      <p:sp>
        <p:nvSpPr>
          <p:cNvPr id="6" name="Freeform 6"/>
          <p:cNvSpPr/>
          <p:nvPr/>
        </p:nvSpPr>
        <p:spPr>
          <a:xfrm>
            <a:off x="11329931" y="4200038"/>
            <a:ext cx="2335149" cy="4114800"/>
          </a:xfrm>
          <a:custGeom>
            <a:avLst/>
            <a:gdLst/>
            <a:ahLst/>
            <a:cxnLst/>
            <a:rect l="l" t="t" r="r" b="b"/>
            <a:pathLst>
              <a:path w="2335149" h="4114800">
                <a:moveTo>
                  <a:pt x="0" y="0"/>
                </a:moveTo>
                <a:lnTo>
                  <a:pt x="2335149" y="0"/>
                </a:lnTo>
                <a:lnTo>
                  <a:pt x="233514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375" r="-375"/>
            </a:stretch>
          </a:blipFill>
        </p:spPr>
        <p:txBody>
          <a:bodyPr/>
          <a:lstStyle/>
          <a:p>
            <a:endParaRPr lang="en-US"/>
          </a:p>
        </p:txBody>
      </p:sp>
      <p:sp>
        <p:nvSpPr>
          <p:cNvPr id="7" name="TextBox 7"/>
          <p:cNvSpPr txBox="1"/>
          <p:nvPr/>
        </p:nvSpPr>
        <p:spPr>
          <a:xfrm>
            <a:off x="4774704" y="1102868"/>
            <a:ext cx="8738592" cy="807720"/>
          </a:xfrm>
          <a:prstGeom prst="rect">
            <a:avLst/>
          </a:prstGeom>
        </p:spPr>
        <p:txBody>
          <a:bodyPr lIns="0" tIns="0" rIns="0" bIns="0" rtlCol="0" anchor="t">
            <a:spAutoFit/>
          </a:bodyPr>
          <a:lstStyle/>
          <a:p>
            <a:pPr algn="ctr">
              <a:lnSpc>
                <a:spcPts val="5880"/>
              </a:lnSpc>
            </a:pPr>
            <a:r>
              <a:rPr lang="en-US" sz="4200">
                <a:solidFill>
                  <a:srgbClr val="000000"/>
                </a:solidFill>
                <a:latin typeface="Permanent Marker"/>
                <a:ea typeface="Permanent Marker"/>
                <a:cs typeface="Permanent Marker"/>
                <a:sym typeface="Permanent Marker"/>
              </a:rPr>
              <a:t>track the money or tell a story?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t="-375" b="-375"/>
            </a:stretch>
          </a:blipFill>
        </p:spPr>
        <p:txBody>
          <a:bodyPr/>
          <a:lstStyle/>
          <a:p>
            <a:endParaRPr lang="en-US"/>
          </a:p>
        </p:txBody>
      </p:sp>
      <p:sp>
        <p:nvSpPr>
          <p:cNvPr id="3" name="Freeform 3"/>
          <p:cNvSpPr/>
          <p:nvPr/>
        </p:nvSpPr>
        <p:spPr>
          <a:xfrm>
            <a:off x="3356261"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981226"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3815141" y="420003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0508910" y="4549731"/>
            <a:ext cx="3977191" cy="3415413"/>
          </a:xfrm>
          <a:custGeom>
            <a:avLst/>
            <a:gdLst/>
            <a:ahLst/>
            <a:cxnLst/>
            <a:rect l="l" t="t" r="r" b="b"/>
            <a:pathLst>
              <a:path w="3977191" h="3415413">
                <a:moveTo>
                  <a:pt x="0" y="0"/>
                </a:moveTo>
                <a:lnTo>
                  <a:pt x="3977191" y="0"/>
                </a:lnTo>
                <a:lnTo>
                  <a:pt x="3977191" y="3415413"/>
                </a:lnTo>
                <a:lnTo>
                  <a:pt x="0" y="3415413"/>
                </a:lnTo>
                <a:lnTo>
                  <a:pt x="0" y="0"/>
                </a:lnTo>
                <a:close/>
              </a:path>
            </a:pathLst>
          </a:custGeom>
          <a:blipFill>
            <a:blip r:embed="rId8">
              <a:extLst>
                <a:ext uri="{96DAC541-7B7A-43D3-8B79-37D633B846F1}">
                  <asvg:svgBlip xmlns:asvg="http://schemas.microsoft.com/office/drawing/2016/SVG/main" r:embed="rId9"/>
                </a:ext>
              </a:extLst>
            </a:blip>
            <a:stretch>
              <a:fillRect t="-145" b="-145"/>
            </a:stretch>
          </a:blipFill>
        </p:spPr>
        <p:txBody>
          <a:bodyPr/>
          <a:lstStyle/>
          <a:p>
            <a:endParaRPr lang="en-US"/>
          </a:p>
        </p:txBody>
      </p:sp>
      <p:sp>
        <p:nvSpPr>
          <p:cNvPr id="7" name="TextBox 7"/>
          <p:cNvSpPr txBox="1"/>
          <p:nvPr/>
        </p:nvSpPr>
        <p:spPr>
          <a:xfrm>
            <a:off x="2895600" y="1102868"/>
            <a:ext cx="12880628" cy="796945"/>
          </a:xfrm>
          <a:prstGeom prst="rect">
            <a:avLst/>
          </a:prstGeom>
        </p:spPr>
        <p:txBody>
          <a:bodyPr lIns="0" tIns="0" rIns="0" bIns="0" rtlCol="0" anchor="t">
            <a:spAutoFit/>
          </a:bodyPr>
          <a:lstStyle/>
          <a:p>
            <a:pPr algn="ctr">
              <a:lnSpc>
                <a:spcPts val="5880"/>
              </a:lnSpc>
            </a:pPr>
            <a:r>
              <a:rPr lang="en-US" sz="4200">
                <a:solidFill>
                  <a:srgbClr val="000000"/>
                </a:solidFill>
                <a:latin typeface="Permanent Marker"/>
                <a:ea typeface="Permanent Marker"/>
                <a:cs typeface="Permanent Marker"/>
                <a:sym typeface="Permanent Marker"/>
              </a:rPr>
              <a:t>work for a company or own your own business?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7928305"/>
            <a:ext cx="5439970" cy="724276"/>
            <a:chOff x="0" y="0"/>
            <a:chExt cx="7253293" cy="965701"/>
          </a:xfrm>
        </p:grpSpPr>
        <p:sp>
          <p:nvSpPr>
            <p:cNvPr id="3" name="Freeform 3"/>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FFFFFF"/>
            </a:solidFill>
          </p:spPr>
          <p:txBody>
            <a:bodyPr/>
            <a:lstStyle/>
            <a:p>
              <a:endParaRPr lang="en-US"/>
            </a:p>
          </p:txBody>
        </p:sp>
      </p:grpSp>
      <p:sp>
        <p:nvSpPr>
          <p:cNvPr id="4" name="TextBox 4"/>
          <p:cNvSpPr txBox="1"/>
          <p:nvPr/>
        </p:nvSpPr>
        <p:spPr>
          <a:xfrm>
            <a:off x="1443022" y="8011519"/>
            <a:ext cx="4611326" cy="474504"/>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Keep track of the money</a:t>
            </a:r>
          </a:p>
        </p:txBody>
      </p:sp>
      <p:grpSp>
        <p:nvGrpSpPr>
          <p:cNvPr id="5" name="Group 5"/>
          <p:cNvGrpSpPr/>
          <p:nvPr/>
        </p:nvGrpSpPr>
        <p:grpSpPr>
          <a:xfrm>
            <a:off x="1028700" y="9112936"/>
            <a:ext cx="5439970" cy="724276"/>
            <a:chOff x="0" y="0"/>
            <a:chExt cx="7253293" cy="965701"/>
          </a:xfrm>
        </p:grpSpPr>
        <p:sp>
          <p:nvSpPr>
            <p:cNvPr id="6" name="Freeform 6"/>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FFA300"/>
            </a:solidFill>
          </p:spPr>
          <p:txBody>
            <a:bodyPr/>
            <a:lstStyle/>
            <a:p>
              <a:endParaRPr lang="en-US"/>
            </a:p>
          </p:txBody>
        </p:sp>
      </p:grpSp>
      <p:sp>
        <p:nvSpPr>
          <p:cNvPr id="7" name="TextBox 7"/>
          <p:cNvSpPr txBox="1"/>
          <p:nvPr/>
        </p:nvSpPr>
        <p:spPr>
          <a:xfrm>
            <a:off x="1443022" y="9196150"/>
            <a:ext cx="4611326" cy="474504"/>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Work for a company</a:t>
            </a:r>
          </a:p>
        </p:txBody>
      </p:sp>
      <p:grpSp>
        <p:nvGrpSpPr>
          <p:cNvPr id="8" name="Group 8"/>
          <p:cNvGrpSpPr/>
          <p:nvPr/>
        </p:nvGrpSpPr>
        <p:grpSpPr>
          <a:xfrm>
            <a:off x="7710047" y="7928305"/>
            <a:ext cx="5439970" cy="724276"/>
            <a:chOff x="0" y="0"/>
            <a:chExt cx="7253293" cy="965701"/>
          </a:xfrm>
        </p:grpSpPr>
        <p:sp>
          <p:nvSpPr>
            <p:cNvPr id="9" name="Freeform 9"/>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EB04A3"/>
            </a:solidFill>
          </p:spPr>
          <p:txBody>
            <a:bodyPr/>
            <a:lstStyle/>
            <a:p>
              <a:endParaRPr lang="en-US"/>
            </a:p>
          </p:txBody>
        </p:sp>
      </p:grpSp>
      <p:sp>
        <p:nvSpPr>
          <p:cNvPr id="10" name="TextBox 10"/>
          <p:cNvSpPr txBox="1"/>
          <p:nvPr/>
        </p:nvSpPr>
        <p:spPr>
          <a:xfrm>
            <a:off x="8124369" y="8011519"/>
            <a:ext cx="4611326" cy="474504"/>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Use finances to tell a story</a:t>
            </a:r>
          </a:p>
        </p:txBody>
      </p:sp>
      <p:grpSp>
        <p:nvGrpSpPr>
          <p:cNvPr id="11" name="Group 11"/>
          <p:cNvGrpSpPr/>
          <p:nvPr/>
        </p:nvGrpSpPr>
        <p:grpSpPr>
          <a:xfrm>
            <a:off x="7710047" y="9112936"/>
            <a:ext cx="5439970" cy="724276"/>
            <a:chOff x="0" y="0"/>
            <a:chExt cx="7253293" cy="965701"/>
          </a:xfrm>
        </p:grpSpPr>
        <p:sp>
          <p:nvSpPr>
            <p:cNvPr id="12" name="Freeform 12"/>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D2FFE5"/>
            </a:solidFill>
          </p:spPr>
          <p:txBody>
            <a:bodyPr/>
            <a:lstStyle/>
            <a:p>
              <a:endParaRPr lang="en-US"/>
            </a:p>
          </p:txBody>
        </p:sp>
      </p:grpSp>
      <p:sp>
        <p:nvSpPr>
          <p:cNvPr id="13" name="TextBox 13"/>
          <p:cNvSpPr txBox="1"/>
          <p:nvPr/>
        </p:nvSpPr>
        <p:spPr>
          <a:xfrm>
            <a:off x="8124369" y="9196150"/>
            <a:ext cx="4611326" cy="474504"/>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Be your own boss</a:t>
            </a:r>
          </a:p>
        </p:txBody>
      </p:sp>
      <p:sp>
        <p:nvSpPr>
          <p:cNvPr id="14" name="Freeform 14"/>
          <p:cNvSpPr/>
          <p:nvPr/>
        </p:nvSpPr>
        <p:spPr>
          <a:xfrm>
            <a:off x="5802359" y="7594749"/>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15" name="TextBox 15"/>
          <p:cNvSpPr txBox="1"/>
          <p:nvPr/>
        </p:nvSpPr>
        <p:spPr>
          <a:xfrm>
            <a:off x="1028700" y="1295400"/>
            <a:ext cx="13833263" cy="224790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in accounting, there’s something for everyone!</a:t>
            </a:r>
          </a:p>
        </p:txBody>
      </p:sp>
      <p:sp>
        <p:nvSpPr>
          <p:cNvPr id="16" name="Freeform 16"/>
          <p:cNvSpPr/>
          <p:nvPr/>
        </p:nvSpPr>
        <p:spPr>
          <a:xfrm>
            <a:off x="5802359" y="8753760"/>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17" name="Freeform 17"/>
          <p:cNvSpPr/>
          <p:nvPr/>
        </p:nvSpPr>
        <p:spPr>
          <a:xfrm>
            <a:off x="12527738" y="7594572"/>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18" name="Freeform 18"/>
          <p:cNvSpPr/>
          <p:nvPr/>
        </p:nvSpPr>
        <p:spPr>
          <a:xfrm>
            <a:off x="12527738" y="8727257"/>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grpSp>
        <p:nvGrpSpPr>
          <p:cNvPr id="19" name="Group 19"/>
          <p:cNvGrpSpPr/>
          <p:nvPr/>
        </p:nvGrpSpPr>
        <p:grpSpPr>
          <a:xfrm>
            <a:off x="1028700" y="5609641"/>
            <a:ext cx="5439970" cy="724276"/>
            <a:chOff x="0" y="0"/>
            <a:chExt cx="7253293" cy="965701"/>
          </a:xfrm>
        </p:grpSpPr>
        <p:sp>
          <p:nvSpPr>
            <p:cNvPr id="20" name="Freeform 20"/>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FFFFFF"/>
            </a:solidFill>
          </p:spPr>
          <p:txBody>
            <a:bodyPr/>
            <a:lstStyle/>
            <a:p>
              <a:endParaRPr lang="en-US"/>
            </a:p>
          </p:txBody>
        </p:sp>
      </p:grpSp>
      <p:sp>
        <p:nvSpPr>
          <p:cNvPr id="21" name="TextBox 21"/>
          <p:cNvSpPr txBox="1"/>
          <p:nvPr/>
        </p:nvSpPr>
        <p:spPr>
          <a:xfrm>
            <a:off x="1443022" y="5692855"/>
            <a:ext cx="4611326" cy="474504"/>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Work in a team</a:t>
            </a:r>
          </a:p>
        </p:txBody>
      </p:sp>
      <p:grpSp>
        <p:nvGrpSpPr>
          <p:cNvPr id="22" name="Group 22"/>
          <p:cNvGrpSpPr/>
          <p:nvPr/>
        </p:nvGrpSpPr>
        <p:grpSpPr>
          <a:xfrm>
            <a:off x="1028700" y="6794273"/>
            <a:ext cx="5439970" cy="724276"/>
            <a:chOff x="0" y="0"/>
            <a:chExt cx="7253293" cy="965701"/>
          </a:xfrm>
        </p:grpSpPr>
        <p:sp>
          <p:nvSpPr>
            <p:cNvPr id="23" name="Freeform 23"/>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FFA300"/>
            </a:solidFill>
          </p:spPr>
          <p:txBody>
            <a:bodyPr/>
            <a:lstStyle/>
            <a:p>
              <a:endParaRPr lang="en-US"/>
            </a:p>
          </p:txBody>
        </p:sp>
      </p:grpSp>
      <p:sp>
        <p:nvSpPr>
          <p:cNvPr id="24" name="TextBox 24"/>
          <p:cNvSpPr txBox="1"/>
          <p:nvPr/>
        </p:nvSpPr>
        <p:spPr>
          <a:xfrm>
            <a:off x="1443022" y="6877487"/>
            <a:ext cx="4611326" cy="474504"/>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Investigate fraud</a:t>
            </a:r>
          </a:p>
        </p:txBody>
      </p:sp>
      <p:grpSp>
        <p:nvGrpSpPr>
          <p:cNvPr id="25" name="Group 25"/>
          <p:cNvGrpSpPr/>
          <p:nvPr/>
        </p:nvGrpSpPr>
        <p:grpSpPr>
          <a:xfrm>
            <a:off x="7710047" y="5609641"/>
            <a:ext cx="5439970" cy="724276"/>
            <a:chOff x="0" y="0"/>
            <a:chExt cx="7253293" cy="965701"/>
          </a:xfrm>
        </p:grpSpPr>
        <p:sp>
          <p:nvSpPr>
            <p:cNvPr id="26" name="Freeform 26"/>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EB04A3"/>
            </a:solidFill>
          </p:spPr>
          <p:txBody>
            <a:bodyPr/>
            <a:lstStyle/>
            <a:p>
              <a:endParaRPr lang="en-US"/>
            </a:p>
          </p:txBody>
        </p:sp>
      </p:grpSp>
      <p:sp>
        <p:nvSpPr>
          <p:cNvPr id="27" name="TextBox 27"/>
          <p:cNvSpPr txBox="1"/>
          <p:nvPr/>
        </p:nvSpPr>
        <p:spPr>
          <a:xfrm>
            <a:off x="8124369" y="5692855"/>
            <a:ext cx="4611326" cy="474504"/>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Work by yourself</a:t>
            </a:r>
          </a:p>
        </p:txBody>
      </p:sp>
      <p:grpSp>
        <p:nvGrpSpPr>
          <p:cNvPr id="28" name="Group 28"/>
          <p:cNvGrpSpPr/>
          <p:nvPr/>
        </p:nvGrpSpPr>
        <p:grpSpPr>
          <a:xfrm>
            <a:off x="7710047" y="6794273"/>
            <a:ext cx="5439970" cy="724276"/>
            <a:chOff x="0" y="0"/>
            <a:chExt cx="7253293" cy="965701"/>
          </a:xfrm>
        </p:grpSpPr>
        <p:sp>
          <p:nvSpPr>
            <p:cNvPr id="29" name="Freeform 29"/>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D2FFE5"/>
            </a:solidFill>
          </p:spPr>
          <p:txBody>
            <a:bodyPr/>
            <a:lstStyle/>
            <a:p>
              <a:endParaRPr lang="en-US"/>
            </a:p>
          </p:txBody>
        </p:sp>
      </p:grpSp>
      <p:sp>
        <p:nvSpPr>
          <p:cNvPr id="30" name="TextBox 30"/>
          <p:cNvSpPr txBox="1"/>
          <p:nvPr/>
        </p:nvSpPr>
        <p:spPr>
          <a:xfrm>
            <a:off x="8124369" y="6877487"/>
            <a:ext cx="4611326" cy="474504"/>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Protect the environment</a:t>
            </a:r>
          </a:p>
        </p:txBody>
      </p:sp>
      <p:sp>
        <p:nvSpPr>
          <p:cNvPr id="31" name="Freeform 31"/>
          <p:cNvSpPr/>
          <p:nvPr/>
        </p:nvSpPr>
        <p:spPr>
          <a:xfrm>
            <a:off x="5802359" y="5275908"/>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32" name="Freeform 32"/>
          <p:cNvSpPr/>
          <p:nvPr/>
        </p:nvSpPr>
        <p:spPr>
          <a:xfrm>
            <a:off x="5802359" y="6408593"/>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33" name="Freeform 33"/>
          <p:cNvSpPr/>
          <p:nvPr/>
        </p:nvSpPr>
        <p:spPr>
          <a:xfrm>
            <a:off x="12527738" y="5275908"/>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34" name="Freeform 34"/>
          <p:cNvSpPr/>
          <p:nvPr/>
        </p:nvSpPr>
        <p:spPr>
          <a:xfrm>
            <a:off x="12527738" y="6408593"/>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35" name="Freeform 35"/>
          <p:cNvSpPr/>
          <p:nvPr/>
        </p:nvSpPr>
        <p:spPr>
          <a:xfrm>
            <a:off x="15121187" y="275641"/>
            <a:ext cx="9746512" cy="5334000"/>
          </a:xfrm>
          <a:custGeom>
            <a:avLst/>
            <a:gdLst/>
            <a:ahLst/>
            <a:cxnLst/>
            <a:rect l="l" t="t" r="r" b="b"/>
            <a:pathLst>
              <a:path w="9746512" h="5334000">
                <a:moveTo>
                  <a:pt x="0" y="0"/>
                </a:moveTo>
                <a:lnTo>
                  <a:pt x="9746512" y="0"/>
                </a:lnTo>
                <a:lnTo>
                  <a:pt x="9746512" y="5334000"/>
                </a:lnTo>
                <a:lnTo>
                  <a:pt x="0" y="5334000"/>
                </a:lnTo>
                <a:lnTo>
                  <a:pt x="0" y="0"/>
                </a:lnTo>
                <a:close/>
              </a:path>
            </a:pathLst>
          </a:custGeom>
          <a:blipFill>
            <a:blip r:embed="rId5">
              <a:extLst>
                <a:ext uri="{96DAC541-7B7A-43D3-8B79-37D633B846F1}">
                  <asvg:svgBlip xmlns:asvg="http://schemas.microsoft.com/office/drawing/2016/SVG/main" r:embed="rId6"/>
                </a:ext>
              </a:extLst>
            </a:blip>
            <a:stretch>
              <a:fillRect t="-142" b="-142"/>
            </a:stretch>
          </a:blipFill>
        </p:spPr>
        <p:txBody>
          <a:bodyPr/>
          <a:lstStyle/>
          <a:p>
            <a:endParaRPr lang="en-US"/>
          </a:p>
        </p:txBody>
      </p:sp>
      <p:grpSp>
        <p:nvGrpSpPr>
          <p:cNvPr id="36" name="Group 36"/>
          <p:cNvGrpSpPr/>
          <p:nvPr/>
        </p:nvGrpSpPr>
        <p:grpSpPr>
          <a:xfrm>
            <a:off x="1028700" y="4421413"/>
            <a:ext cx="5439970" cy="724276"/>
            <a:chOff x="0" y="0"/>
            <a:chExt cx="7253293" cy="965701"/>
          </a:xfrm>
        </p:grpSpPr>
        <p:sp>
          <p:nvSpPr>
            <p:cNvPr id="37" name="Freeform 37"/>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FFA300"/>
            </a:solidFill>
          </p:spPr>
          <p:txBody>
            <a:bodyPr/>
            <a:lstStyle/>
            <a:p>
              <a:endParaRPr lang="en-US"/>
            </a:p>
          </p:txBody>
        </p:sp>
      </p:grpSp>
      <p:sp>
        <p:nvSpPr>
          <p:cNvPr id="38" name="TextBox 38"/>
          <p:cNvSpPr txBox="1"/>
          <p:nvPr/>
        </p:nvSpPr>
        <p:spPr>
          <a:xfrm>
            <a:off x="1443022" y="4504627"/>
            <a:ext cx="4611326" cy="474504"/>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Travel for your job</a:t>
            </a:r>
          </a:p>
        </p:txBody>
      </p:sp>
      <p:grpSp>
        <p:nvGrpSpPr>
          <p:cNvPr id="39" name="Group 39"/>
          <p:cNvGrpSpPr/>
          <p:nvPr/>
        </p:nvGrpSpPr>
        <p:grpSpPr>
          <a:xfrm>
            <a:off x="7710047" y="4421413"/>
            <a:ext cx="5439970" cy="724276"/>
            <a:chOff x="0" y="0"/>
            <a:chExt cx="7253293" cy="965701"/>
          </a:xfrm>
        </p:grpSpPr>
        <p:sp>
          <p:nvSpPr>
            <p:cNvPr id="40" name="Freeform 40"/>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D2FFE5"/>
            </a:solidFill>
          </p:spPr>
          <p:txBody>
            <a:bodyPr/>
            <a:lstStyle/>
            <a:p>
              <a:endParaRPr lang="en-US"/>
            </a:p>
          </p:txBody>
        </p:sp>
      </p:grpSp>
      <p:sp>
        <p:nvSpPr>
          <p:cNvPr id="41" name="TextBox 41"/>
          <p:cNvSpPr txBox="1"/>
          <p:nvPr/>
        </p:nvSpPr>
        <p:spPr>
          <a:xfrm>
            <a:off x="8124369" y="4504627"/>
            <a:ext cx="4611326" cy="474504"/>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Work at a desk</a:t>
            </a:r>
          </a:p>
        </p:txBody>
      </p:sp>
      <p:sp>
        <p:nvSpPr>
          <p:cNvPr id="42" name="Freeform 42"/>
          <p:cNvSpPr/>
          <p:nvPr/>
        </p:nvSpPr>
        <p:spPr>
          <a:xfrm>
            <a:off x="5802359" y="4087680"/>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43" name="Freeform 43"/>
          <p:cNvSpPr/>
          <p:nvPr/>
        </p:nvSpPr>
        <p:spPr>
          <a:xfrm>
            <a:off x="12527738" y="4035734"/>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Freeform 2"/>
          <p:cNvSpPr/>
          <p:nvPr/>
        </p:nvSpPr>
        <p:spPr>
          <a:xfrm flipV="1">
            <a:off x="12651965" y="6875895"/>
            <a:ext cx="6860329" cy="4764810"/>
          </a:xfrm>
          <a:custGeom>
            <a:avLst/>
            <a:gdLst/>
            <a:ahLst/>
            <a:cxnLst/>
            <a:rect l="l" t="t" r="r" b="b"/>
            <a:pathLst>
              <a:path w="6860329" h="4764810">
                <a:moveTo>
                  <a:pt x="0" y="4764810"/>
                </a:moveTo>
                <a:lnTo>
                  <a:pt x="6860329" y="4764810"/>
                </a:lnTo>
                <a:lnTo>
                  <a:pt x="6860329" y="0"/>
                </a:lnTo>
                <a:lnTo>
                  <a:pt x="0" y="0"/>
                </a:lnTo>
                <a:lnTo>
                  <a:pt x="0" y="4764810"/>
                </a:lnTo>
                <a:close/>
              </a:path>
            </a:pathLst>
          </a:custGeom>
          <a:blipFill>
            <a:blip r:embed="rId3">
              <a:extLst>
                <a:ext uri="{96DAC541-7B7A-43D3-8B79-37D633B846F1}">
                  <asvg:svgBlip xmlns:asvg="http://schemas.microsoft.com/office/drawing/2016/SVG/main" r:embed="rId4"/>
                </a:ext>
              </a:extLst>
            </a:blip>
            <a:stretch>
              <a:fillRect t="-222" b="-222"/>
            </a:stretch>
          </a:blipFill>
        </p:spPr>
        <p:txBody>
          <a:bodyPr/>
          <a:lstStyle/>
          <a:p>
            <a:endParaRPr lang="en-US"/>
          </a:p>
        </p:txBody>
      </p:sp>
      <p:sp>
        <p:nvSpPr>
          <p:cNvPr id="3" name="Freeform 3"/>
          <p:cNvSpPr/>
          <p:nvPr/>
        </p:nvSpPr>
        <p:spPr>
          <a:xfrm>
            <a:off x="-941572" y="8330426"/>
            <a:ext cx="5957100" cy="2761928"/>
          </a:xfrm>
          <a:custGeom>
            <a:avLst/>
            <a:gdLst/>
            <a:ahLst/>
            <a:cxnLst/>
            <a:rect l="l" t="t" r="r" b="b"/>
            <a:pathLst>
              <a:path w="5957100" h="2761928">
                <a:moveTo>
                  <a:pt x="0" y="0"/>
                </a:moveTo>
                <a:lnTo>
                  <a:pt x="5957100" y="0"/>
                </a:lnTo>
                <a:lnTo>
                  <a:pt x="5957100" y="2761928"/>
                </a:lnTo>
                <a:lnTo>
                  <a:pt x="0" y="2761928"/>
                </a:lnTo>
                <a:lnTo>
                  <a:pt x="0" y="0"/>
                </a:lnTo>
                <a:close/>
              </a:path>
            </a:pathLst>
          </a:custGeom>
          <a:blipFill>
            <a:blip r:embed="rId5">
              <a:extLst>
                <a:ext uri="{96DAC541-7B7A-43D3-8B79-37D633B846F1}">
                  <asvg:svgBlip xmlns:asvg="http://schemas.microsoft.com/office/drawing/2016/SVG/main" r:embed="rId6"/>
                </a:ext>
              </a:extLst>
            </a:blip>
            <a:stretch>
              <a:fillRect t="-131" b="-131"/>
            </a:stretch>
          </a:blipFill>
        </p:spPr>
        <p:txBody>
          <a:bodyPr/>
          <a:lstStyle/>
          <a:p>
            <a:endParaRPr lang="en-US"/>
          </a:p>
        </p:txBody>
      </p:sp>
      <p:sp>
        <p:nvSpPr>
          <p:cNvPr id="4" name="Freeform 4"/>
          <p:cNvSpPr/>
          <p:nvPr/>
        </p:nvSpPr>
        <p:spPr>
          <a:xfrm>
            <a:off x="2655161" y="1028700"/>
            <a:ext cx="12977678" cy="7527053"/>
          </a:xfrm>
          <a:custGeom>
            <a:avLst/>
            <a:gdLst/>
            <a:ahLst/>
            <a:cxnLst/>
            <a:rect l="l" t="t" r="r" b="b"/>
            <a:pathLst>
              <a:path w="12977678" h="7527053">
                <a:moveTo>
                  <a:pt x="0" y="0"/>
                </a:moveTo>
                <a:lnTo>
                  <a:pt x="12977678" y="0"/>
                </a:lnTo>
                <a:lnTo>
                  <a:pt x="12977678" y="7527053"/>
                </a:lnTo>
                <a:lnTo>
                  <a:pt x="0" y="7527053"/>
                </a:lnTo>
                <a:lnTo>
                  <a:pt x="0" y="0"/>
                </a:lnTo>
                <a:close/>
              </a:path>
            </a:pathLst>
          </a:custGeom>
          <a:blipFill>
            <a:blip r:embed="rId7">
              <a:extLst>
                <a:ext uri="{96DAC541-7B7A-43D3-8B79-37D633B846F1}">
                  <asvg:svgBlip xmlns:asvg="http://schemas.microsoft.com/office/drawing/2016/SVG/main" r:embed="rId8"/>
                </a:ext>
              </a:extLst>
            </a:blip>
            <a:stretch>
              <a:fillRect l="-44" r="-44"/>
            </a:stretch>
          </a:blipFill>
        </p:spPr>
        <p:txBody>
          <a:bodyPr/>
          <a:lstStyle/>
          <a:p>
            <a:endParaRPr lang="en-US"/>
          </a:p>
        </p:txBody>
      </p:sp>
      <p:sp>
        <p:nvSpPr>
          <p:cNvPr id="5" name="Freeform 5"/>
          <p:cNvSpPr/>
          <p:nvPr/>
        </p:nvSpPr>
        <p:spPr>
          <a:xfrm>
            <a:off x="5743864" y="3352317"/>
            <a:ext cx="6800272" cy="2064810"/>
          </a:xfrm>
          <a:custGeom>
            <a:avLst/>
            <a:gdLst/>
            <a:ahLst/>
            <a:cxnLst/>
            <a:rect l="l" t="t" r="r" b="b"/>
            <a:pathLst>
              <a:path w="6800272" h="2064810">
                <a:moveTo>
                  <a:pt x="0" y="0"/>
                </a:moveTo>
                <a:lnTo>
                  <a:pt x="6800272" y="0"/>
                </a:lnTo>
                <a:lnTo>
                  <a:pt x="6800272" y="2064810"/>
                </a:lnTo>
                <a:lnTo>
                  <a:pt x="0" y="2064810"/>
                </a:lnTo>
                <a:lnTo>
                  <a:pt x="0" y="0"/>
                </a:lnTo>
                <a:close/>
              </a:path>
            </a:pathLst>
          </a:custGeom>
          <a:blipFill>
            <a:blip r:embed="rId9">
              <a:extLst>
                <a:ext uri="{96DAC541-7B7A-43D3-8B79-37D633B846F1}">
                  <asvg:svgBlip xmlns:asvg="http://schemas.microsoft.com/office/drawing/2016/SVG/main" r:embed="rId10"/>
                </a:ext>
              </a:extLst>
            </a:blip>
            <a:stretch>
              <a:fillRect t="-277" b="-277"/>
            </a:stretch>
          </a:blipFill>
        </p:spPr>
        <p:txBody>
          <a:bodyPr/>
          <a:lstStyle/>
          <a:p>
            <a:endParaRPr lang="en-US"/>
          </a:p>
        </p:txBody>
      </p:sp>
      <p:sp>
        <p:nvSpPr>
          <p:cNvPr id="6" name="TextBox 6"/>
          <p:cNvSpPr txBox="1"/>
          <p:nvPr/>
        </p:nvSpPr>
        <p:spPr>
          <a:xfrm>
            <a:off x="6691247" y="3541541"/>
            <a:ext cx="4905506" cy="1402992"/>
          </a:xfrm>
          <a:prstGeom prst="rect">
            <a:avLst/>
          </a:prstGeom>
        </p:spPr>
        <p:txBody>
          <a:bodyPr lIns="0" tIns="0" rIns="0" bIns="0" rtlCol="0" anchor="t">
            <a:spAutoFit/>
          </a:bodyPr>
          <a:lstStyle/>
          <a:p>
            <a:pPr algn="ctr">
              <a:lnSpc>
                <a:spcPts val="10380"/>
              </a:lnSpc>
            </a:pPr>
            <a:r>
              <a:rPr lang="en-US" sz="7415">
                <a:solidFill>
                  <a:srgbClr val="FFFFFF"/>
                </a:solidFill>
                <a:latin typeface="Permanent Marker"/>
                <a:ea typeface="Permanent Marker"/>
                <a:cs typeface="Permanent Marker"/>
                <a:sym typeface="Permanent Marker"/>
              </a:rPr>
              <a:t>questions?</a:t>
            </a:r>
          </a:p>
        </p:txBody>
      </p:sp>
      <p:sp>
        <p:nvSpPr>
          <p:cNvPr id="7" name="Freeform 7"/>
          <p:cNvSpPr/>
          <p:nvPr/>
        </p:nvSpPr>
        <p:spPr>
          <a:xfrm>
            <a:off x="14193464" y="-3860579"/>
            <a:ext cx="5318829" cy="6373325"/>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11">
              <a:extLst>
                <a:ext uri="{96DAC541-7B7A-43D3-8B79-37D633B846F1}">
                  <asvg:svgBlip xmlns:asvg="http://schemas.microsoft.com/office/drawing/2016/SVG/main" r:embed="rId12"/>
                </a:ext>
              </a:extLst>
            </a:blip>
            <a:stretch>
              <a:fillRect l="-76" r="-76"/>
            </a:stretch>
          </a:blipFill>
        </p:spPr>
        <p:txBody>
          <a:bodyPr/>
          <a:lstStyle/>
          <a:p>
            <a:endParaRPr lang="en-US"/>
          </a:p>
        </p:txBody>
      </p:sp>
      <p:sp>
        <p:nvSpPr>
          <p:cNvPr id="8" name="Freeform 8"/>
          <p:cNvSpPr/>
          <p:nvPr/>
        </p:nvSpPr>
        <p:spPr>
          <a:xfrm>
            <a:off x="-1508800" y="-1236683"/>
            <a:ext cx="4384545" cy="4145388"/>
          </a:xfrm>
          <a:custGeom>
            <a:avLst/>
            <a:gdLst/>
            <a:ahLst/>
            <a:cxnLst/>
            <a:rect l="l" t="t" r="r" b="b"/>
            <a:pathLst>
              <a:path w="4384545" h="4145388">
                <a:moveTo>
                  <a:pt x="0" y="0"/>
                </a:moveTo>
                <a:lnTo>
                  <a:pt x="4384545" y="0"/>
                </a:lnTo>
                <a:lnTo>
                  <a:pt x="4384545" y="4145388"/>
                </a:lnTo>
                <a:lnTo>
                  <a:pt x="0" y="4145388"/>
                </a:lnTo>
                <a:lnTo>
                  <a:pt x="0" y="0"/>
                </a:lnTo>
                <a:close/>
              </a:path>
            </a:pathLst>
          </a:custGeom>
          <a:blipFill>
            <a:blip r:embed="rId13">
              <a:extLst>
                <a:ext uri="{96DAC541-7B7A-43D3-8B79-37D633B846F1}">
                  <asvg:svgBlip xmlns:asvg="http://schemas.microsoft.com/office/drawing/2016/SVG/main" r:embed="rId14"/>
                </a:ext>
              </a:extLst>
            </a:blip>
            <a:stretch>
              <a:fillRect t="-16" b="-16"/>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7579369" cy="16608179"/>
          </a:xfrm>
          <a:custGeom>
            <a:avLst/>
            <a:gdLst/>
            <a:ahLst/>
            <a:cxnLst/>
            <a:rect l="l" t="t" r="r" b="b"/>
            <a:pathLst>
              <a:path w="7579369" h="16608179">
                <a:moveTo>
                  <a:pt x="0" y="0"/>
                </a:moveTo>
                <a:lnTo>
                  <a:pt x="7579369" y="0"/>
                </a:lnTo>
                <a:lnTo>
                  <a:pt x="7579369" y="16608179"/>
                </a:lnTo>
                <a:lnTo>
                  <a:pt x="0" y="16608179"/>
                </a:lnTo>
                <a:lnTo>
                  <a:pt x="0" y="0"/>
                </a:lnTo>
                <a:close/>
              </a:path>
            </a:pathLst>
          </a:custGeom>
          <a:blipFill>
            <a:blip r:embed="rId3">
              <a:extLst>
                <a:ext uri="{96DAC541-7B7A-43D3-8B79-37D633B846F1}">
                  <asvg:svgBlip xmlns:asvg="http://schemas.microsoft.com/office/drawing/2016/SVG/main" r:embed="rId4"/>
                </a:ext>
              </a:extLst>
            </a:blip>
            <a:stretch>
              <a:fillRect t="-50" b="-50"/>
            </a:stretch>
          </a:blipFill>
        </p:spPr>
        <p:txBody>
          <a:bodyPr/>
          <a:lstStyle/>
          <a:p>
            <a:endParaRPr lang="en-US"/>
          </a:p>
        </p:txBody>
      </p:sp>
      <p:grpSp>
        <p:nvGrpSpPr>
          <p:cNvPr id="3" name="Group 3"/>
          <p:cNvGrpSpPr/>
          <p:nvPr/>
        </p:nvGrpSpPr>
        <p:grpSpPr>
          <a:xfrm>
            <a:off x="1754980" y="2226791"/>
            <a:ext cx="5668414" cy="7105998"/>
            <a:chOff x="0" y="0"/>
            <a:chExt cx="7557885" cy="9474664"/>
          </a:xfrm>
        </p:grpSpPr>
        <p:sp>
          <p:nvSpPr>
            <p:cNvPr id="4" name="Freeform 4"/>
            <p:cNvSpPr/>
            <p:nvPr/>
          </p:nvSpPr>
          <p:spPr>
            <a:xfrm>
              <a:off x="0" y="0"/>
              <a:ext cx="7557897" cy="9474708"/>
            </a:xfrm>
            <a:custGeom>
              <a:avLst/>
              <a:gdLst/>
              <a:ahLst/>
              <a:cxnLst/>
              <a:rect l="l" t="t" r="r" b="b"/>
              <a:pathLst>
                <a:path w="7557897" h="9474708">
                  <a:moveTo>
                    <a:pt x="0" y="0"/>
                  </a:moveTo>
                  <a:lnTo>
                    <a:pt x="7557897" y="0"/>
                  </a:lnTo>
                  <a:lnTo>
                    <a:pt x="7557897" y="9474708"/>
                  </a:lnTo>
                  <a:lnTo>
                    <a:pt x="0" y="9474708"/>
                  </a:lnTo>
                  <a:lnTo>
                    <a:pt x="0" y="0"/>
                  </a:lnTo>
                  <a:close/>
                </a:path>
              </a:pathLst>
            </a:custGeom>
            <a:blipFill>
              <a:blip r:embed="rId5"/>
              <a:stretch>
                <a:fillRect t="-9926" b="-9925"/>
              </a:stretch>
            </a:blipFill>
          </p:spPr>
          <p:txBody>
            <a:bodyPr/>
            <a:lstStyle/>
            <a:p>
              <a:endParaRPr lang="en-US"/>
            </a:p>
          </p:txBody>
        </p:sp>
      </p:grpSp>
      <p:sp>
        <p:nvSpPr>
          <p:cNvPr id="5" name="TextBox 5"/>
          <p:cNvSpPr txBox="1"/>
          <p:nvPr/>
        </p:nvSpPr>
        <p:spPr>
          <a:xfrm>
            <a:off x="9809699" y="2014360"/>
            <a:ext cx="7449601" cy="2281238"/>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Career Aspirations</a:t>
            </a:r>
          </a:p>
        </p:txBody>
      </p:sp>
      <p:sp>
        <p:nvSpPr>
          <p:cNvPr id="6" name="TextBox 6"/>
          <p:cNvSpPr txBox="1"/>
          <p:nvPr/>
        </p:nvSpPr>
        <p:spPr>
          <a:xfrm>
            <a:off x="9809699" y="4398355"/>
            <a:ext cx="7449601" cy="583406"/>
          </a:xfrm>
          <a:prstGeom prst="rect">
            <a:avLst/>
          </a:prstGeom>
        </p:spPr>
        <p:txBody>
          <a:bodyPr lIns="0" tIns="0" rIns="0" bIns="0" rtlCol="0" anchor="t">
            <a:spAutoFit/>
          </a:bodyPr>
          <a:lstStyle/>
          <a:p>
            <a:pPr algn="l">
              <a:lnSpc>
                <a:spcPts val="4200"/>
              </a:lnSpc>
            </a:pPr>
            <a:r>
              <a:rPr lang="en-US" sz="3000" b="1">
                <a:solidFill>
                  <a:srgbClr val="FFFFFF"/>
                </a:solidFill>
                <a:latin typeface="Arimo Bold"/>
                <a:ea typeface="Arimo Bold"/>
                <a:cs typeface="Arimo Bold"/>
                <a:sym typeface="Arimo Bold"/>
              </a:rPr>
              <a:t>Dream roles in dream companies</a:t>
            </a:r>
          </a:p>
        </p:txBody>
      </p:sp>
      <p:sp>
        <p:nvSpPr>
          <p:cNvPr id="7" name="TextBox 7"/>
          <p:cNvSpPr txBox="1"/>
          <p:nvPr/>
        </p:nvSpPr>
        <p:spPr>
          <a:xfrm>
            <a:off x="9809699" y="5969745"/>
            <a:ext cx="7449601" cy="567184"/>
          </a:xfrm>
          <a:prstGeom prst="rect">
            <a:avLst/>
          </a:prstGeom>
        </p:spPr>
        <p:txBody>
          <a:bodyPr lIns="0" tIns="0" rIns="0" bIns="0" rtlCol="0" anchor="t">
            <a:spAutoFit/>
          </a:bodyPr>
          <a:lstStyle/>
          <a:p>
            <a:pPr algn="l">
              <a:lnSpc>
                <a:spcPts val="4200"/>
              </a:lnSpc>
            </a:pPr>
            <a:r>
              <a:rPr lang="en-US" sz="3500" b="1">
                <a:solidFill>
                  <a:srgbClr val="FFFFFF"/>
                </a:solidFill>
                <a:latin typeface="Arimo Bold"/>
                <a:ea typeface="Arimo Bold"/>
                <a:cs typeface="Arimo Bold"/>
                <a:sym typeface="Arimo Bold"/>
              </a:rPr>
              <a:t>What is your dream job?</a:t>
            </a:r>
          </a:p>
        </p:txBody>
      </p:sp>
      <p:sp>
        <p:nvSpPr>
          <p:cNvPr id="8" name="TextBox 8"/>
          <p:cNvSpPr txBox="1"/>
          <p:nvPr/>
        </p:nvSpPr>
        <p:spPr>
          <a:xfrm>
            <a:off x="9809699" y="6797853"/>
            <a:ext cx="7449601" cy="1771854"/>
          </a:xfrm>
          <a:prstGeom prst="rect">
            <a:avLst/>
          </a:prstGeom>
        </p:spPr>
        <p:txBody>
          <a:bodyPr lIns="0" tIns="0" rIns="0" bIns="0" rtlCol="0" anchor="t">
            <a:spAutoFit/>
          </a:bodyPr>
          <a:lstStyle/>
          <a:p>
            <a:pPr algn="l">
              <a:lnSpc>
                <a:spcPts val="3499"/>
              </a:lnSpc>
            </a:pPr>
            <a:r>
              <a:rPr lang="en-US" sz="3200">
                <a:solidFill>
                  <a:srgbClr val="FFFFFF"/>
                </a:solidFill>
                <a:latin typeface="DM Sans"/>
                <a:ea typeface="DM Sans"/>
                <a:cs typeface="DM Sans"/>
                <a:sym typeface="DM Sans"/>
              </a:rPr>
              <a:t>Company name:</a:t>
            </a:r>
          </a:p>
          <a:p>
            <a:pPr algn="l">
              <a:lnSpc>
                <a:spcPts val="3499"/>
              </a:lnSpc>
            </a:pPr>
            <a:r>
              <a:rPr lang="en-US" sz="3200">
                <a:solidFill>
                  <a:srgbClr val="FFFFFF"/>
                </a:solidFill>
                <a:latin typeface="DM Sans"/>
                <a:ea typeface="DM Sans"/>
                <a:cs typeface="DM Sans"/>
                <a:sym typeface="DM Sans"/>
              </a:rPr>
              <a:t>Job title:</a:t>
            </a:r>
          </a:p>
          <a:p>
            <a:pPr algn="l">
              <a:lnSpc>
                <a:spcPts val="3499"/>
              </a:lnSpc>
            </a:pPr>
            <a:r>
              <a:rPr lang="en-US" sz="3200">
                <a:solidFill>
                  <a:srgbClr val="FFFFFF"/>
                </a:solidFill>
                <a:latin typeface="DM Sans"/>
                <a:ea typeface="DM Sans"/>
                <a:cs typeface="DM Sans"/>
                <a:sym typeface="DM Sans"/>
              </a:rPr>
              <a:t>Responsibilities:</a:t>
            </a:r>
          </a:p>
          <a:p>
            <a:pPr algn="l">
              <a:lnSpc>
                <a:spcPts val="3499"/>
              </a:lnSpc>
            </a:pPr>
            <a:r>
              <a:rPr lang="en-US" sz="3200">
                <a:solidFill>
                  <a:srgbClr val="FFFFFF"/>
                </a:solidFill>
                <a:latin typeface="DM Sans"/>
                <a:ea typeface="DM Sans"/>
                <a:cs typeface="DM Sans"/>
                <a:sym typeface="DM Sans"/>
              </a:rPr>
              <a:t>Why this is my dream job:</a:t>
            </a:r>
          </a:p>
        </p:txBody>
      </p:sp>
      <p:sp>
        <p:nvSpPr>
          <p:cNvPr id="9" name="Freeform 9"/>
          <p:cNvSpPr/>
          <p:nvPr/>
        </p:nvSpPr>
        <p:spPr>
          <a:xfrm>
            <a:off x="5834761" y="5176110"/>
            <a:ext cx="3177265" cy="1207361"/>
          </a:xfrm>
          <a:custGeom>
            <a:avLst/>
            <a:gdLst/>
            <a:ahLst/>
            <a:cxnLst/>
            <a:rect l="l" t="t" r="r" b="b"/>
            <a:pathLst>
              <a:path w="3177265" h="1207361">
                <a:moveTo>
                  <a:pt x="0" y="0"/>
                </a:moveTo>
                <a:lnTo>
                  <a:pt x="3177265" y="0"/>
                </a:lnTo>
                <a:lnTo>
                  <a:pt x="3177265" y="1207361"/>
                </a:lnTo>
                <a:lnTo>
                  <a:pt x="0" y="1207361"/>
                </a:lnTo>
                <a:lnTo>
                  <a:pt x="0" y="0"/>
                </a:lnTo>
                <a:close/>
              </a:path>
            </a:pathLst>
          </a:custGeom>
          <a:blipFill>
            <a:blip r:embed="rId6">
              <a:extLst>
                <a:ext uri="{96DAC541-7B7A-43D3-8B79-37D633B846F1}">
                  <asvg:svgBlip xmlns:asvg="http://schemas.microsoft.com/office/drawing/2016/SVG/main" r:embed="rId7"/>
                </a:ext>
              </a:extLst>
            </a:blip>
            <a:stretch>
              <a:fillRect t="-425" b="-425"/>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12779761" y="6785553"/>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3">
              <a:extLst>
                <a:ext uri="{96DAC541-7B7A-43D3-8B79-37D633B846F1}">
                  <asvg:svgBlip xmlns:asvg="http://schemas.microsoft.com/office/drawing/2016/SVG/main" r:embed="rId4"/>
                </a:ext>
              </a:extLst>
            </a:blip>
            <a:stretch>
              <a:fillRect t="-136" b="-136"/>
            </a:stretch>
          </a:blipFill>
        </p:spPr>
        <p:txBody>
          <a:bodyPr/>
          <a:lstStyle/>
          <a:p>
            <a:endParaRPr lang="en-US"/>
          </a:p>
        </p:txBody>
      </p:sp>
      <p:sp>
        <p:nvSpPr>
          <p:cNvPr id="3" name="Freeform 3"/>
          <p:cNvSpPr/>
          <p:nvPr/>
        </p:nvSpPr>
        <p:spPr>
          <a:xfrm>
            <a:off x="727074" y="558716"/>
            <a:ext cx="4827973" cy="5486333"/>
          </a:xfrm>
          <a:custGeom>
            <a:avLst/>
            <a:gdLst/>
            <a:ahLst/>
            <a:cxnLst/>
            <a:rect l="l" t="t" r="r" b="b"/>
            <a:pathLst>
              <a:path w="4827973" h="5486333">
                <a:moveTo>
                  <a:pt x="0" y="0"/>
                </a:moveTo>
                <a:lnTo>
                  <a:pt x="4827973" y="0"/>
                </a:lnTo>
                <a:lnTo>
                  <a:pt x="4827973" y="5486333"/>
                </a:lnTo>
                <a:lnTo>
                  <a:pt x="0" y="5486333"/>
                </a:lnTo>
                <a:lnTo>
                  <a:pt x="0" y="0"/>
                </a:lnTo>
                <a:close/>
              </a:path>
            </a:pathLst>
          </a:custGeom>
          <a:blipFill>
            <a:blip r:embed="rId5">
              <a:extLst>
                <a:ext uri="{96DAC541-7B7A-43D3-8B79-37D633B846F1}">
                  <asvg:svgBlip xmlns:asvg="http://schemas.microsoft.com/office/drawing/2016/SVG/main" r:embed="rId6"/>
                </a:ext>
              </a:extLst>
            </a:blip>
            <a:stretch>
              <a:fillRect l="-209" r="-209"/>
            </a:stretch>
          </a:blipFill>
        </p:spPr>
        <p:txBody>
          <a:bodyPr/>
          <a:lstStyle/>
          <a:p>
            <a:endParaRPr lang="en-US"/>
          </a:p>
        </p:txBody>
      </p:sp>
      <p:sp>
        <p:nvSpPr>
          <p:cNvPr id="4" name="Freeform 4"/>
          <p:cNvSpPr/>
          <p:nvPr/>
        </p:nvSpPr>
        <p:spPr>
          <a:xfrm>
            <a:off x="2939623" y="2761926"/>
            <a:ext cx="12476935" cy="5762075"/>
          </a:xfrm>
          <a:custGeom>
            <a:avLst/>
            <a:gdLst/>
            <a:ahLst/>
            <a:cxnLst/>
            <a:rect l="l" t="t" r="r" b="b"/>
            <a:pathLst>
              <a:path w="12476935" h="5762075">
                <a:moveTo>
                  <a:pt x="0" y="0"/>
                </a:moveTo>
                <a:lnTo>
                  <a:pt x="12476935" y="0"/>
                </a:lnTo>
                <a:lnTo>
                  <a:pt x="12476935" y="5762075"/>
                </a:lnTo>
                <a:lnTo>
                  <a:pt x="0" y="5762075"/>
                </a:lnTo>
                <a:lnTo>
                  <a:pt x="0" y="0"/>
                </a:lnTo>
                <a:close/>
              </a:path>
            </a:pathLst>
          </a:custGeom>
          <a:blipFill>
            <a:blip r:embed="rId7">
              <a:extLst>
                <a:ext uri="{96DAC541-7B7A-43D3-8B79-37D633B846F1}">
                  <asvg:svgBlip xmlns:asvg="http://schemas.microsoft.com/office/drawing/2016/SVG/main" r:embed="rId8"/>
                </a:ext>
              </a:extLst>
            </a:blip>
            <a:stretch>
              <a:fillRect l="-189" r="-189"/>
            </a:stretch>
          </a:blipFill>
        </p:spPr>
        <p:txBody>
          <a:bodyPr/>
          <a:lstStyle/>
          <a:p>
            <a:endParaRPr lang="en-US"/>
          </a:p>
        </p:txBody>
      </p:sp>
      <p:sp>
        <p:nvSpPr>
          <p:cNvPr id="5" name="TextBox 5"/>
          <p:cNvSpPr txBox="1"/>
          <p:nvPr/>
        </p:nvSpPr>
        <p:spPr>
          <a:xfrm>
            <a:off x="4792498" y="3854491"/>
            <a:ext cx="9131054" cy="4067962"/>
          </a:xfrm>
          <a:prstGeom prst="rect">
            <a:avLst/>
          </a:prstGeom>
        </p:spPr>
        <p:txBody>
          <a:bodyPr lIns="0" tIns="0" rIns="0" bIns="0" rtlCol="0" anchor="t">
            <a:spAutoFit/>
          </a:bodyPr>
          <a:lstStyle/>
          <a:p>
            <a:pPr algn="l">
              <a:lnSpc>
                <a:spcPts val="10530"/>
              </a:lnSpc>
            </a:pPr>
            <a:r>
              <a:rPr lang="en-US" sz="10531">
                <a:solidFill>
                  <a:srgbClr val="FFFFFF"/>
                </a:solidFill>
                <a:latin typeface="DM Sans"/>
                <a:ea typeface="DM Sans"/>
                <a:cs typeface="DM Sans"/>
                <a:sym typeface="DM Sans"/>
              </a:rPr>
              <a:t>What do these careers have in common?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9259" b="-9259"/>
              </a:stretch>
            </a:blipFill>
          </p:spPr>
          <p:txBody>
            <a:bodyPr/>
            <a:lstStyle/>
            <a:p>
              <a:endParaRPr lang="en-US"/>
            </a:p>
          </p:txBody>
        </p:sp>
      </p:grpSp>
      <p:sp>
        <p:nvSpPr>
          <p:cNvPr id="4" name="Freeform 4"/>
          <p:cNvSpPr/>
          <p:nvPr/>
        </p:nvSpPr>
        <p:spPr>
          <a:xfrm>
            <a:off x="5027472" y="0"/>
            <a:ext cx="8233056" cy="10314763"/>
          </a:xfrm>
          <a:custGeom>
            <a:avLst/>
            <a:gdLst/>
            <a:ahLst/>
            <a:cxnLst/>
            <a:rect l="l" t="t" r="r" b="b"/>
            <a:pathLst>
              <a:path w="8233056" h="10314763">
                <a:moveTo>
                  <a:pt x="0" y="0"/>
                </a:moveTo>
                <a:lnTo>
                  <a:pt x="8233056" y="0"/>
                </a:lnTo>
                <a:lnTo>
                  <a:pt x="8233056" y="10314763"/>
                </a:lnTo>
                <a:lnTo>
                  <a:pt x="0" y="10314763"/>
                </a:lnTo>
                <a:lnTo>
                  <a:pt x="0" y="0"/>
                </a:lnTo>
                <a:close/>
              </a:path>
            </a:pathLst>
          </a:custGeom>
          <a:blipFill>
            <a:blip r:embed="rId4">
              <a:extLst>
                <a:ext uri="{96DAC541-7B7A-43D3-8B79-37D633B846F1}">
                  <asvg:svgBlip xmlns:asvg="http://schemas.microsoft.com/office/drawing/2016/SVG/main" r:embed="rId5"/>
                </a:ext>
              </a:extLst>
            </a:blip>
            <a:stretch>
              <a:fillRect t="-13" b="-13"/>
            </a:stretch>
          </a:blipFill>
        </p:spPr>
        <p:txBody>
          <a:bodyPr/>
          <a:lstStyle/>
          <a:p>
            <a:endParaRPr lang="en-US"/>
          </a:p>
        </p:txBody>
      </p:sp>
      <p:sp>
        <p:nvSpPr>
          <p:cNvPr id="5" name="TextBox 5"/>
          <p:cNvSpPr txBox="1"/>
          <p:nvPr/>
        </p:nvSpPr>
        <p:spPr>
          <a:xfrm rot="-422511">
            <a:off x="6439060" y="2808768"/>
            <a:ext cx="5388171" cy="4156723"/>
          </a:xfrm>
          <a:prstGeom prst="rect">
            <a:avLst/>
          </a:prstGeom>
        </p:spPr>
        <p:txBody>
          <a:bodyPr lIns="0" tIns="0" rIns="0" bIns="0" rtlCol="0" anchor="t">
            <a:spAutoFit/>
          </a:bodyPr>
          <a:lstStyle/>
          <a:p>
            <a:pPr algn="ctr">
              <a:lnSpc>
                <a:spcPts val="11654"/>
              </a:lnSpc>
            </a:pPr>
            <a:r>
              <a:rPr lang="en-US" sz="8323">
                <a:solidFill>
                  <a:srgbClr val="FFFFFF"/>
                </a:solidFill>
                <a:latin typeface="Permanent Marker"/>
                <a:ea typeface="Permanent Marker"/>
                <a:cs typeface="Permanent Marker"/>
                <a:sym typeface="Permanent Marker"/>
              </a:rPr>
              <a:t>money </a:t>
            </a:r>
          </a:p>
          <a:p>
            <a:pPr algn="ctr">
              <a:lnSpc>
                <a:spcPts val="9974"/>
              </a:lnSpc>
            </a:pPr>
            <a:r>
              <a:rPr lang="en-US" sz="7123">
                <a:solidFill>
                  <a:srgbClr val="FFFFFF"/>
                </a:solidFill>
                <a:latin typeface="Permanent Marker"/>
                <a:ea typeface="Permanent Marker"/>
                <a:cs typeface="Permanent Marker"/>
                <a:sym typeface="Permanent Marker"/>
              </a:rPr>
              <a:t>+</a:t>
            </a:r>
          </a:p>
          <a:p>
            <a:pPr algn="ctr">
              <a:lnSpc>
                <a:spcPts val="9974"/>
              </a:lnSpc>
            </a:pPr>
            <a:r>
              <a:rPr lang="en-US" sz="7123">
                <a:solidFill>
                  <a:srgbClr val="FFFFFF"/>
                </a:solidFill>
                <a:latin typeface="Permanent Marker"/>
                <a:ea typeface="Permanent Marker"/>
                <a:cs typeface="Permanent Marker"/>
                <a:sym typeface="Permanent Marker"/>
              </a:rPr>
              <a:t>accountants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grpSp>
        <p:nvGrpSpPr>
          <p:cNvPr id="2" name="Group 2"/>
          <p:cNvGrpSpPr/>
          <p:nvPr/>
        </p:nvGrpSpPr>
        <p:grpSpPr>
          <a:xfrm>
            <a:off x="4519104" y="-358555"/>
            <a:ext cx="15978320" cy="10645555"/>
            <a:chOff x="0" y="0"/>
            <a:chExt cx="21304427" cy="14194073"/>
          </a:xfrm>
        </p:grpSpPr>
        <p:sp>
          <p:nvSpPr>
            <p:cNvPr id="3" name="Freeform 3"/>
            <p:cNvSpPr/>
            <p:nvPr/>
          </p:nvSpPr>
          <p:spPr>
            <a:xfrm>
              <a:off x="0" y="0"/>
              <a:ext cx="21304377" cy="14194028"/>
            </a:xfrm>
            <a:custGeom>
              <a:avLst/>
              <a:gdLst/>
              <a:ahLst/>
              <a:cxnLst/>
              <a:rect l="l" t="t" r="r" b="b"/>
              <a:pathLst>
                <a:path w="21304377" h="14194028">
                  <a:moveTo>
                    <a:pt x="0" y="0"/>
                  </a:moveTo>
                  <a:lnTo>
                    <a:pt x="21304377" y="0"/>
                  </a:lnTo>
                  <a:lnTo>
                    <a:pt x="21304377" y="14194028"/>
                  </a:lnTo>
                  <a:lnTo>
                    <a:pt x="0" y="14194028"/>
                  </a:lnTo>
                  <a:lnTo>
                    <a:pt x="0" y="0"/>
                  </a:lnTo>
                  <a:close/>
                </a:path>
              </a:pathLst>
            </a:custGeom>
            <a:blipFill>
              <a:blip r:embed="rId3"/>
              <a:stretch>
                <a:fillRect t="-20" b="-20"/>
              </a:stretch>
            </a:blipFill>
          </p:spPr>
          <p:txBody>
            <a:bodyPr/>
            <a:lstStyle/>
            <a:p>
              <a:endParaRPr lang="en-US"/>
            </a:p>
          </p:txBody>
        </p:sp>
      </p:grpSp>
      <p:sp>
        <p:nvSpPr>
          <p:cNvPr id="4" name="Freeform 4"/>
          <p:cNvSpPr/>
          <p:nvPr/>
        </p:nvSpPr>
        <p:spPr>
          <a:xfrm>
            <a:off x="446445" y="465616"/>
            <a:ext cx="7366313" cy="3080458"/>
          </a:xfrm>
          <a:custGeom>
            <a:avLst/>
            <a:gdLst/>
            <a:ahLst/>
            <a:cxnLst/>
            <a:rect l="l" t="t" r="r" b="b"/>
            <a:pathLst>
              <a:path w="7366313" h="3080458">
                <a:moveTo>
                  <a:pt x="0" y="0"/>
                </a:moveTo>
                <a:lnTo>
                  <a:pt x="7366313" y="0"/>
                </a:lnTo>
                <a:lnTo>
                  <a:pt x="7366313" y="3080458"/>
                </a:lnTo>
                <a:lnTo>
                  <a:pt x="0" y="3080458"/>
                </a:lnTo>
                <a:lnTo>
                  <a:pt x="0" y="0"/>
                </a:lnTo>
                <a:close/>
              </a:path>
            </a:pathLst>
          </a:custGeom>
          <a:blipFill>
            <a:blip r:embed="rId4">
              <a:extLst>
                <a:ext uri="{96DAC541-7B7A-43D3-8B79-37D633B846F1}">
                  <asvg:svgBlip xmlns:asvg="http://schemas.microsoft.com/office/drawing/2016/SVG/main" r:embed="rId5"/>
                </a:ext>
              </a:extLst>
            </a:blip>
            <a:stretch>
              <a:fillRect l="-14" r="-14"/>
            </a:stretch>
          </a:blipFill>
        </p:spPr>
        <p:txBody>
          <a:bodyPr/>
          <a:lstStyle/>
          <a:p>
            <a:endParaRPr lang="en-US"/>
          </a:p>
        </p:txBody>
      </p:sp>
      <p:sp>
        <p:nvSpPr>
          <p:cNvPr id="5" name="TextBox 5"/>
          <p:cNvSpPr txBox="1"/>
          <p:nvPr/>
        </p:nvSpPr>
        <p:spPr>
          <a:xfrm>
            <a:off x="1828800" y="1045925"/>
            <a:ext cx="4586104" cy="1659175"/>
          </a:xfrm>
          <a:prstGeom prst="rect">
            <a:avLst/>
          </a:prstGeom>
        </p:spPr>
        <p:txBody>
          <a:bodyPr lIns="0" tIns="0" rIns="0" bIns="0" rtlCol="0" anchor="t">
            <a:spAutoFit/>
          </a:bodyPr>
          <a:lstStyle/>
          <a:p>
            <a:pPr algn="ctr">
              <a:lnSpc>
                <a:spcPts val="6229"/>
              </a:lnSpc>
            </a:pPr>
            <a:r>
              <a:rPr lang="en-US" sz="4449" b="1">
                <a:solidFill>
                  <a:srgbClr val="FFFFFF"/>
                </a:solidFill>
                <a:latin typeface="Arimo Bold"/>
                <a:ea typeface="Arimo Bold"/>
                <a:cs typeface="Arimo Bold"/>
                <a:sym typeface="Arimo Bold"/>
              </a:rPr>
              <a:t>What do you do with money?</a:t>
            </a:r>
          </a:p>
        </p:txBody>
      </p:sp>
      <p:sp>
        <p:nvSpPr>
          <p:cNvPr id="6" name="Freeform 6"/>
          <p:cNvSpPr/>
          <p:nvPr/>
        </p:nvSpPr>
        <p:spPr>
          <a:xfrm>
            <a:off x="1985509" y="3742269"/>
            <a:ext cx="5067190" cy="6348416"/>
          </a:xfrm>
          <a:custGeom>
            <a:avLst/>
            <a:gdLst/>
            <a:ahLst/>
            <a:cxnLst/>
            <a:rect l="l" t="t" r="r" b="b"/>
            <a:pathLst>
              <a:path w="5067190" h="6348416">
                <a:moveTo>
                  <a:pt x="0" y="0"/>
                </a:moveTo>
                <a:lnTo>
                  <a:pt x="5067190" y="0"/>
                </a:lnTo>
                <a:lnTo>
                  <a:pt x="5067190" y="6348416"/>
                </a:lnTo>
                <a:lnTo>
                  <a:pt x="0" y="6348416"/>
                </a:lnTo>
                <a:lnTo>
                  <a:pt x="0" y="0"/>
                </a:lnTo>
                <a:close/>
              </a:path>
            </a:pathLst>
          </a:custGeom>
          <a:blipFill>
            <a:blip r:embed="rId6">
              <a:extLst>
                <a:ext uri="{96DAC541-7B7A-43D3-8B79-37D633B846F1}">
                  <asvg:svgBlip xmlns:asvg="http://schemas.microsoft.com/office/drawing/2016/SVG/main" r:embed="rId7"/>
                </a:ext>
              </a:extLst>
            </a:blip>
            <a:stretch>
              <a:fillRect t="-36" b="-36"/>
            </a:stretch>
          </a:blipFill>
        </p:spPr>
        <p:txBody>
          <a:bodyPr/>
          <a:lstStyle/>
          <a:p>
            <a:endParaRPr lang="en-US"/>
          </a:p>
        </p:txBody>
      </p:sp>
      <p:sp>
        <p:nvSpPr>
          <p:cNvPr id="7" name="TextBox 7"/>
          <p:cNvSpPr txBox="1"/>
          <p:nvPr/>
        </p:nvSpPr>
        <p:spPr>
          <a:xfrm rot="-430879">
            <a:off x="2672054" y="5253164"/>
            <a:ext cx="3258052" cy="3816460"/>
          </a:xfrm>
          <a:prstGeom prst="rect">
            <a:avLst/>
          </a:prstGeom>
        </p:spPr>
        <p:txBody>
          <a:bodyPr lIns="0" tIns="0" rIns="0" bIns="0" rtlCol="0" anchor="t">
            <a:spAutoFit/>
          </a:bodyPr>
          <a:lstStyle/>
          <a:p>
            <a:pPr marL="1202058" lvl="2" indent="-400686" algn="l">
              <a:lnSpc>
                <a:spcPts val="7361"/>
              </a:lnSpc>
              <a:buFont typeface="Arial"/>
              <a:buChar char="⚬"/>
            </a:pPr>
            <a:r>
              <a:rPr lang="en-US" sz="5257">
                <a:solidFill>
                  <a:srgbClr val="000000"/>
                </a:solidFill>
                <a:latin typeface="Canva Student Font"/>
                <a:ea typeface="Canva Student Font"/>
                <a:cs typeface="Canva Student Font"/>
                <a:sym typeface="Canva Student Font"/>
              </a:rPr>
              <a:t>Save</a:t>
            </a:r>
          </a:p>
          <a:p>
            <a:pPr marL="1202058" lvl="2" indent="-400686" algn="l">
              <a:lnSpc>
                <a:spcPts val="7361"/>
              </a:lnSpc>
              <a:buFont typeface="Arial"/>
              <a:buChar char="⚬"/>
            </a:pPr>
            <a:r>
              <a:rPr lang="en-US" sz="5257">
                <a:solidFill>
                  <a:srgbClr val="000000"/>
                </a:solidFill>
                <a:latin typeface="Canva Student Font"/>
                <a:ea typeface="Canva Student Font"/>
                <a:cs typeface="Canva Student Font"/>
                <a:sym typeface="Canva Student Font"/>
              </a:rPr>
              <a:t>Invest</a:t>
            </a:r>
          </a:p>
          <a:p>
            <a:pPr marL="1202058" lvl="2" indent="-400686" algn="l">
              <a:lnSpc>
                <a:spcPts val="7361"/>
              </a:lnSpc>
              <a:buFont typeface="Arial"/>
              <a:buChar char="⚬"/>
            </a:pPr>
            <a:r>
              <a:rPr lang="en-US" sz="5257">
                <a:solidFill>
                  <a:srgbClr val="000000"/>
                </a:solidFill>
                <a:latin typeface="Canva Student Font"/>
                <a:ea typeface="Canva Student Font"/>
                <a:cs typeface="Canva Student Font"/>
                <a:sym typeface="Canva Student Font"/>
              </a:rPr>
              <a:t>Donate</a:t>
            </a:r>
          </a:p>
          <a:p>
            <a:pPr marL="1202058" lvl="2" indent="-400686" algn="l">
              <a:lnSpc>
                <a:spcPts val="7361"/>
              </a:lnSpc>
              <a:buFont typeface="Arial"/>
              <a:buChar char="⚬"/>
            </a:pPr>
            <a:r>
              <a:rPr lang="en-US" sz="5257">
                <a:solidFill>
                  <a:srgbClr val="000000"/>
                </a:solidFill>
                <a:latin typeface="Canva Student Font"/>
                <a:ea typeface="Canva Student Font"/>
                <a:cs typeface="Canva Student Font"/>
                <a:sym typeface="Canva Student Font"/>
              </a:rPr>
              <a:t>Spend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TextBox 2"/>
          <p:cNvSpPr txBox="1"/>
          <p:nvPr/>
        </p:nvSpPr>
        <p:spPr>
          <a:xfrm>
            <a:off x="1144402" y="2818053"/>
            <a:ext cx="5765750" cy="1141732"/>
          </a:xfrm>
          <a:prstGeom prst="rect">
            <a:avLst/>
          </a:prstGeom>
        </p:spPr>
        <p:txBody>
          <a:bodyPr lIns="0" tIns="0" rIns="0" bIns="0" rtlCol="0" anchor="t">
            <a:spAutoFit/>
          </a:bodyPr>
          <a:lstStyle/>
          <a:p>
            <a:pPr algn="ctr">
              <a:lnSpc>
                <a:spcPts val="8469"/>
              </a:lnSpc>
            </a:pPr>
            <a:r>
              <a:rPr lang="en-US" sz="6049">
                <a:solidFill>
                  <a:srgbClr val="000000"/>
                </a:solidFill>
                <a:latin typeface="DM Sans"/>
                <a:ea typeface="DM Sans"/>
                <a:cs typeface="DM Sans"/>
                <a:sym typeface="DM Sans"/>
              </a:rPr>
              <a:t>ac  count  ant  </a:t>
            </a:r>
          </a:p>
        </p:txBody>
      </p:sp>
      <p:sp>
        <p:nvSpPr>
          <p:cNvPr id="3" name="Freeform 3"/>
          <p:cNvSpPr/>
          <p:nvPr/>
        </p:nvSpPr>
        <p:spPr>
          <a:xfrm>
            <a:off x="2547348" y="3347448"/>
            <a:ext cx="195852" cy="195852"/>
          </a:xfrm>
          <a:custGeom>
            <a:avLst/>
            <a:gdLst/>
            <a:ahLst/>
            <a:cxnLst/>
            <a:rect l="l" t="t" r="r" b="b"/>
            <a:pathLst>
              <a:path w="195852" h="195852">
                <a:moveTo>
                  <a:pt x="0" y="0"/>
                </a:moveTo>
                <a:lnTo>
                  <a:pt x="195852" y="0"/>
                </a:lnTo>
                <a:lnTo>
                  <a:pt x="195852" y="195852"/>
                </a:lnTo>
                <a:lnTo>
                  <a:pt x="0" y="1958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29200" y="3348143"/>
            <a:ext cx="195852" cy="195852"/>
          </a:xfrm>
          <a:custGeom>
            <a:avLst/>
            <a:gdLst/>
            <a:ahLst/>
            <a:cxnLst/>
            <a:rect l="l" t="t" r="r" b="b"/>
            <a:pathLst>
              <a:path w="195852" h="195852">
                <a:moveTo>
                  <a:pt x="0" y="0"/>
                </a:moveTo>
                <a:lnTo>
                  <a:pt x="195852" y="0"/>
                </a:lnTo>
                <a:lnTo>
                  <a:pt x="195852" y="195852"/>
                </a:lnTo>
                <a:lnTo>
                  <a:pt x="0" y="1958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381271" y="4424383"/>
            <a:ext cx="924967" cy="624840"/>
          </a:xfrm>
          <a:prstGeom prst="rect">
            <a:avLst/>
          </a:prstGeom>
        </p:spPr>
        <p:txBody>
          <a:bodyPr lIns="0" tIns="0" rIns="0" bIns="0" rtlCol="0" anchor="t">
            <a:spAutoFit/>
          </a:bodyPr>
          <a:lstStyle/>
          <a:p>
            <a:pPr algn="ctr">
              <a:lnSpc>
                <a:spcPts val="4408"/>
              </a:lnSpc>
            </a:pPr>
            <a:r>
              <a:rPr lang="en-US" sz="3150" i="1">
                <a:solidFill>
                  <a:srgbClr val="000000"/>
                </a:solidFill>
                <a:latin typeface="Arimo Italics"/>
                <a:ea typeface="Arimo Italics"/>
                <a:cs typeface="Arimo Italics"/>
                <a:sym typeface="Arimo Italics"/>
              </a:rPr>
              <a:t>noun</a:t>
            </a:r>
          </a:p>
        </p:txBody>
      </p:sp>
      <p:sp>
        <p:nvSpPr>
          <p:cNvPr id="6" name="TextBox 6"/>
          <p:cNvSpPr txBox="1"/>
          <p:nvPr/>
        </p:nvSpPr>
        <p:spPr>
          <a:xfrm>
            <a:off x="2015642" y="5642354"/>
            <a:ext cx="13526542" cy="624840"/>
          </a:xfrm>
          <a:prstGeom prst="rect">
            <a:avLst/>
          </a:prstGeom>
        </p:spPr>
        <p:txBody>
          <a:bodyPr lIns="0" tIns="0" rIns="0" bIns="0" rtlCol="0" anchor="t">
            <a:spAutoFit/>
          </a:bodyPr>
          <a:lstStyle/>
          <a:p>
            <a:pPr algn="ctr">
              <a:lnSpc>
                <a:spcPts val="4408"/>
              </a:lnSpc>
            </a:pPr>
            <a:r>
              <a:rPr lang="en-US" sz="3150" b="1">
                <a:solidFill>
                  <a:srgbClr val="000000"/>
                </a:solidFill>
                <a:latin typeface="Arimo Bold"/>
                <a:ea typeface="Arimo Bold"/>
                <a:cs typeface="Arimo Bold"/>
                <a:sym typeface="Arimo Bold"/>
              </a:rPr>
              <a:t>a person whose job is to keep, inspect, and analyze financial accounts</a:t>
            </a:r>
          </a:p>
        </p:txBody>
      </p:sp>
      <p:sp>
        <p:nvSpPr>
          <p:cNvPr id="7" name="TextBox 7"/>
          <p:cNvSpPr txBox="1"/>
          <p:nvPr/>
        </p:nvSpPr>
        <p:spPr>
          <a:xfrm>
            <a:off x="2015642" y="6879376"/>
            <a:ext cx="15968884" cy="605790"/>
          </a:xfrm>
          <a:prstGeom prst="rect">
            <a:avLst/>
          </a:prstGeom>
        </p:spPr>
        <p:txBody>
          <a:bodyPr lIns="0" tIns="0" rIns="0" bIns="0" rtlCol="0" anchor="t">
            <a:spAutoFit/>
          </a:bodyPr>
          <a:lstStyle/>
          <a:p>
            <a:pPr algn="l">
              <a:lnSpc>
                <a:spcPts val="4408"/>
              </a:lnSpc>
            </a:pPr>
            <a:r>
              <a:rPr lang="en-US" sz="3150">
                <a:solidFill>
                  <a:srgbClr val="000000"/>
                </a:solidFill>
                <a:latin typeface="DM Sans"/>
                <a:ea typeface="DM Sans"/>
                <a:cs typeface="DM Sans"/>
                <a:sym typeface="DM Sans"/>
              </a:rPr>
              <a:t>“accountants are responsible for their client’s personal and professional information”</a:t>
            </a:r>
          </a:p>
        </p:txBody>
      </p:sp>
      <p:sp>
        <p:nvSpPr>
          <p:cNvPr id="8" name="TextBox 8"/>
          <p:cNvSpPr txBox="1"/>
          <p:nvPr/>
        </p:nvSpPr>
        <p:spPr>
          <a:xfrm>
            <a:off x="15109911" y="9633528"/>
            <a:ext cx="2953792" cy="344805"/>
          </a:xfrm>
          <a:prstGeom prst="rect">
            <a:avLst/>
          </a:prstGeom>
        </p:spPr>
        <p:txBody>
          <a:bodyPr lIns="0" tIns="0" rIns="0" bIns="0" rtlCol="0" anchor="t">
            <a:spAutoFit/>
          </a:bodyPr>
          <a:lstStyle/>
          <a:p>
            <a:pPr algn="ctr">
              <a:lnSpc>
                <a:spcPts val="2520"/>
              </a:lnSpc>
            </a:pPr>
            <a:r>
              <a:rPr lang="en-US" sz="1800">
                <a:solidFill>
                  <a:srgbClr val="000000"/>
                </a:solidFill>
                <a:latin typeface="DM Sans"/>
                <a:ea typeface="DM Sans"/>
                <a:cs typeface="DM Sans"/>
                <a:sym typeface="DM Sans"/>
              </a:rPr>
              <a:t>Oxford Dictionary Definition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a:off x="9866986" y="-1072038"/>
            <a:ext cx="4468975" cy="3753939"/>
          </a:xfrm>
          <a:custGeom>
            <a:avLst/>
            <a:gdLst/>
            <a:ahLst/>
            <a:cxnLst/>
            <a:rect l="l" t="t" r="r" b="b"/>
            <a:pathLst>
              <a:path w="4468975" h="3753939">
                <a:moveTo>
                  <a:pt x="0" y="0"/>
                </a:moveTo>
                <a:lnTo>
                  <a:pt x="4468975" y="0"/>
                </a:lnTo>
                <a:lnTo>
                  <a:pt x="4468975" y="3753939"/>
                </a:lnTo>
                <a:lnTo>
                  <a:pt x="0" y="3753939"/>
                </a:lnTo>
                <a:lnTo>
                  <a:pt x="0" y="0"/>
                </a:lnTo>
                <a:close/>
              </a:path>
            </a:pathLst>
          </a:custGeom>
          <a:blipFill>
            <a:blip r:embed="rId3">
              <a:extLst>
                <a:ext uri="{96DAC541-7B7A-43D3-8B79-37D633B846F1}">
                  <asvg:svgBlip xmlns:asvg="http://schemas.microsoft.com/office/drawing/2016/SVG/main" r:embed="rId4"/>
                </a:ext>
              </a:extLst>
            </a:blip>
            <a:stretch>
              <a:fillRect t="-25" b="-25"/>
            </a:stretch>
          </a:blipFill>
        </p:spPr>
        <p:txBody>
          <a:bodyPr/>
          <a:lstStyle/>
          <a:p>
            <a:endParaRPr lang="en-US"/>
          </a:p>
        </p:txBody>
      </p:sp>
      <p:sp>
        <p:nvSpPr>
          <p:cNvPr id="3" name="TextBox 3"/>
          <p:cNvSpPr txBox="1"/>
          <p:nvPr/>
        </p:nvSpPr>
        <p:spPr>
          <a:xfrm>
            <a:off x="1028700" y="1295400"/>
            <a:ext cx="10759348" cy="224790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what do  accountants do?</a:t>
            </a:r>
          </a:p>
        </p:txBody>
      </p:sp>
      <p:graphicFrame>
        <p:nvGraphicFramePr>
          <p:cNvPr id="4" name="Table 4"/>
          <p:cNvGraphicFramePr>
            <a:graphicFrameLocks noGrp="1"/>
          </p:cNvGraphicFramePr>
          <p:nvPr>
            <p:extLst>
              <p:ext uri="{D42A27DB-BD31-4B8C-83A1-F6EECF244321}">
                <p14:modId xmlns:p14="http://schemas.microsoft.com/office/powerpoint/2010/main" val="2881306627"/>
              </p:ext>
            </p:extLst>
          </p:nvPr>
        </p:nvGraphicFramePr>
        <p:xfrm>
          <a:off x="1028700" y="4130668"/>
          <a:ext cx="16230600" cy="5626100"/>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374099">
                <a:tc>
                  <a:txBody>
                    <a:bodyPr/>
                    <a:lstStyle/>
                    <a:p>
                      <a:pPr algn="ctr">
                        <a:lnSpc>
                          <a:spcPts val="3919"/>
                        </a:lnSpc>
                        <a:defRPr/>
                      </a:pPr>
                      <a:r>
                        <a:rPr lang="en-US" sz="2799" b="1">
                          <a:solidFill>
                            <a:srgbClr val="FFFFFF"/>
                          </a:solidFill>
                          <a:latin typeface="Arimo Bold"/>
                          <a:ea typeface="Arimo Bold"/>
                          <a:cs typeface="Arimo Bold"/>
                          <a:sym typeface="Arimo Bold"/>
                        </a:rPr>
                        <a:t>Money Organizers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B04A3"/>
                    </a:solidFill>
                  </a:tcPr>
                </a:tc>
                <a:tc>
                  <a:txBody>
                    <a:bodyPr/>
                    <a:lstStyle/>
                    <a:p>
                      <a:pPr algn="ctr">
                        <a:lnSpc>
                          <a:spcPts val="3919"/>
                        </a:lnSpc>
                        <a:defRPr/>
                      </a:pPr>
                      <a:r>
                        <a:rPr lang="en-US" sz="2799" b="1">
                          <a:solidFill>
                            <a:srgbClr val="FFFFFF"/>
                          </a:solidFill>
                          <a:latin typeface="Arimo Bold"/>
                          <a:ea typeface="Arimo Bold"/>
                          <a:cs typeface="Arimo Bold"/>
                          <a:sym typeface="Arimo Bold"/>
                        </a:rPr>
                        <a:t>Problem Solvers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B04A3"/>
                    </a:solidFill>
                  </a:tcPr>
                </a:tc>
                <a:extLst>
                  <a:ext uri="{0D108BD9-81ED-4DB2-BD59-A6C34878D82A}">
                    <a16:rowId xmlns:a16="http://schemas.microsoft.com/office/drawing/2014/main" val="10000"/>
                  </a:ext>
                </a:extLst>
              </a:tr>
              <a:tr h="4252001">
                <a:tc>
                  <a:txBody>
                    <a:bodyPr/>
                    <a:lstStyle/>
                    <a:p>
                      <a:pPr marL="868599" lvl="2" indent="-457200" algn="l">
                        <a:lnSpc>
                          <a:spcPts val="3779"/>
                        </a:lnSpc>
                        <a:buFont typeface="Arial" panose="020B0604020202020204" pitchFamily="34" charset="0"/>
                        <a:buChar char="•"/>
                        <a:defRPr/>
                      </a:pPr>
                      <a:r>
                        <a:rPr lang="en-US" sz="2699" dirty="0">
                          <a:solidFill>
                            <a:srgbClr val="FFFFFF"/>
                          </a:solidFill>
                          <a:latin typeface="DM Sans"/>
                          <a:ea typeface="DM Sans"/>
                          <a:cs typeface="DM Sans"/>
                          <a:sym typeface="DM Sans"/>
                        </a:rPr>
                        <a:t>Know how much money a person or business makes or spends on supplies</a:t>
                      </a:r>
                      <a:endParaRPr lang="en-US" sz="1100" dirty="0"/>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Keep organized records of money spent and earned</a:t>
                      </a:r>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Ensure records are accurate and easy to understand</a:t>
                      </a:r>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Determine whether a business is making or losing money</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868599" lvl="2" indent="-457200" algn="l">
                        <a:lnSpc>
                          <a:spcPts val="3779"/>
                        </a:lnSpc>
                        <a:buFont typeface="Arial" panose="020B0604020202020204" pitchFamily="34" charset="0"/>
                        <a:buChar char="•"/>
                        <a:defRPr/>
                      </a:pPr>
                      <a:r>
                        <a:rPr lang="en-US" sz="2699" dirty="0">
                          <a:solidFill>
                            <a:srgbClr val="FFFFFF"/>
                          </a:solidFill>
                          <a:latin typeface="DM Sans"/>
                          <a:ea typeface="DM Sans"/>
                          <a:cs typeface="DM Sans"/>
                          <a:sym typeface="DM Sans"/>
                        </a:rPr>
                        <a:t>Find and solve money problems</a:t>
                      </a:r>
                      <a:endParaRPr lang="en-US" sz="1100" dirty="0"/>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Analyze where money is going and identify opportunities for better processes</a:t>
                      </a:r>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Detect suspicious transactions if money is missing</a:t>
                      </a:r>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Help individuals and businesses make big financial decisions (like saving for college or buying a new store)</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5" name="Group 5"/>
          <p:cNvGrpSpPr/>
          <p:nvPr/>
        </p:nvGrpSpPr>
        <p:grpSpPr>
          <a:xfrm>
            <a:off x="13029669" y="1028700"/>
            <a:ext cx="4229631" cy="813768"/>
            <a:chOff x="0" y="0"/>
            <a:chExt cx="5639508" cy="1085024"/>
          </a:xfrm>
        </p:grpSpPr>
        <p:sp>
          <p:nvSpPr>
            <p:cNvPr id="6" name="Freeform 6"/>
            <p:cNvSpPr/>
            <p:nvPr/>
          </p:nvSpPr>
          <p:spPr>
            <a:xfrm>
              <a:off x="0" y="0"/>
              <a:ext cx="5639562" cy="1084961"/>
            </a:xfrm>
            <a:custGeom>
              <a:avLst/>
              <a:gdLst/>
              <a:ahLst/>
              <a:cxnLst/>
              <a:rect l="l" t="t" r="r" b="b"/>
              <a:pathLst>
                <a:path w="5639562" h="1084961">
                  <a:moveTo>
                    <a:pt x="0" y="0"/>
                  </a:moveTo>
                  <a:lnTo>
                    <a:pt x="5639562" y="0"/>
                  </a:lnTo>
                  <a:lnTo>
                    <a:pt x="5639562" y="1084961"/>
                  </a:lnTo>
                  <a:lnTo>
                    <a:pt x="0" y="1084961"/>
                  </a:lnTo>
                  <a:close/>
                </a:path>
              </a:pathLst>
            </a:custGeom>
            <a:solidFill>
              <a:srgbClr val="D2FFE5"/>
            </a:solidFill>
          </p:spPr>
          <p:txBody>
            <a:bodyPr/>
            <a:lstStyle/>
            <a:p>
              <a:endParaRPr lang="en-US"/>
            </a:p>
          </p:txBody>
        </p:sp>
      </p:grpSp>
      <p:sp>
        <p:nvSpPr>
          <p:cNvPr id="7" name="TextBox 7"/>
          <p:cNvSpPr txBox="1"/>
          <p:nvPr/>
        </p:nvSpPr>
        <p:spPr>
          <a:xfrm>
            <a:off x="13351808" y="1155390"/>
            <a:ext cx="3585353" cy="467519"/>
          </a:xfrm>
          <a:prstGeom prst="rect">
            <a:avLst/>
          </a:prstGeom>
        </p:spPr>
        <p:txBody>
          <a:bodyPr lIns="0" tIns="0" rIns="0" bIns="0" rtlCol="0" anchor="t">
            <a:spAutoFit/>
          </a:bodyPr>
          <a:lstStyle/>
          <a:p>
            <a:pPr algn="l">
              <a:lnSpc>
                <a:spcPts val="3499"/>
              </a:lnSpc>
            </a:pPr>
            <a:r>
              <a:rPr lang="en-US" sz="2499" b="1">
                <a:solidFill>
                  <a:srgbClr val="492DA8"/>
                </a:solidFill>
                <a:latin typeface="Arimo Bold"/>
                <a:ea typeface="Arimo Bold"/>
                <a:cs typeface="Arimo Bold"/>
                <a:sym typeface="Arimo Bold"/>
              </a:rPr>
              <a:t>Work in any industry</a:t>
            </a:r>
          </a:p>
        </p:txBody>
      </p:sp>
      <p:grpSp>
        <p:nvGrpSpPr>
          <p:cNvPr id="8" name="Group 8"/>
          <p:cNvGrpSpPr/>
          <p:nvPr/>
        </p:nvGrpSpPr>
        <p:grpSpPr>
          <a:xfrm>
            <a:off x="13029669" y="2107440"/>
            <a:ext cx="4229631" cy="813768"/>
            <a:chOff x="0" y="0"/>
            <a:chExt cx="5639508" cy="1085024"/>
          </a:xfrm>
        </p:grpSpPr>
        <p:sp>
          <p:nvSpPr>
            <p:cNvPr id="9" name="Freeform 9"/>
            <p:cNvSpPr/>
            <p:nvPr/>
          </p:nvSpPr>
          <p:spPr>
            <a:xfrm>
              <a:off x="0" y="0"/>
              <a:ext cx="5639562" cy="1084961"/>
            </a:xfrm>
            <a:custGeom>
              <a:avLst/>
              <a:gdLst/>
              <a:ahLst/>
              <a:cxnLst/>
              <a:rect l="l" t="t" r="r" b="b"/>
              <a:pathLst>
                <a:path w="5639562" h="1084961">
                  <a:moveTo>
                    <a:pt x="0" y="0"/>
                  </a:moveTo>
                  <a:lnTo>
                    <a:pt x="5639562" y="0"/>
                  </a:lnTo>
                  <a:lnTo>
                    <a:pt x="5639562" y="1084961"/>
                  </a:lnTo>
                  <a:lnTo>
                    <a:pt x="0" y="1084961"/>
                  </a:lnTo>
                  <a:close/>
                </a:path>
              </a:pathLst>
            </a:custGeom>
            <a:solidFill>
              <a:srgbClr val="D2FFE5"/>
            </a:solidFill>
          </p:spPr>
          <p:txBody>
            <a:bodyPr/>
            <a:lstStyle/>
            <a:p>
              <a:endParaRPr lang="en-US"/>
            </a:p>
          </p:txBody>
        </p:sp>
      </p:grpSp>
      <p:sp>
        <p:nvSpPr>
          <p:cNvPr id="10" name="TextBox 10"/>
          <p:cNvSpPr txBox="1"/>
          <p:nvPr/>
        </p:nvSpPr>
        <p:spPr>
          <a:xfrm>
            <a:off x="13351808" y="2222224"/>
            <a:ext cx="3907492" cy="479425"/>
          </a:xfrm>
          <a:prstGeom prst="rect">
            <a:avLst/>
          </a:prstGeom>
        </p:spPr>
        <p:txBody>
          <a:bodyPr lIns="0" tIns="0" rIns="0" bIns="0" rtlCol="0" anchor="t">
            <a:spAutoFit/>
          </a:bodyPr>
          <a:lstStyle/>
          <a:p>
            <a:pPr algn="l">
              <a:lnSpc>
                <a:spcPts val="3499"/>
              </a:lnSpc>
            </a:pPr>
            <a:r>
              <a:rPr lang="en-US" sz="2499" b="1">
                <a:solidFill>
                  <a:srgbClr val="492DA8"/>
                </a:solidFill>
                <a:latin typeface="Arimo Bold"/>
                <a:ea typeface="Arimo Bold"/>
                <a:cs typeface="Arimo Bold"/>
                <a:sym typeface="Arimo Bold"/>
              </a:rPr>
              <a:t>Own your own business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rot="466097">
            <a:off x="6158130" y="431523"/>
            <a:ext cx="4660574" cy="4711977"/>
          </a:xfrm>
          <a:custGeom>
            <a:avLst/>
            <a:gdLst/>
            <a:ahLst/>
            <a:cxnLst/>
            <a:rect l="l" t="t" r="r" b="b"/>
            <a:pathLst>
              <a:path w="4660574" h="4711977">
                <a:moveTo>
                  <a:pt x="0" y="0"/>
                </a:moveTo>
                <a:lnTo>
                  <a:pt x="4660574" y="0"/>
                </a:lnTo>
                <a:lnTo>
                  <a:pt x="4660574" y="4711977"/>
                </a:lnTo>
                <a:lnTo>
                  <a:pt x="0" y="4711977"/>
                </a:lnTo>
                <a:lnTo>
                  <a:pt x="0" y="0"/>
                </a:lnTo>
                <a:close/>
              </a:path>
            </a:pathLst>
          </a:custGeom>
          <a:blipFill>
            <a:blip r:embed="rId3">
              <a:extLst>
                <a:ext uri="{96DAC541-7B7A-43D3-8B79-37D633B846F1}">
                  <asvg:svgBlip xmlns:asvg="http://schemas.microsoft.com/office/drawing/2016/SVG/main" r:embed="rId4"/>
                </a:ext>
              </a:extLst>
            </a:blip>
            <a:stretch>
              <a:fillRect t="-60" b="-60"/>
            </a:stretch>
          </a:blipFill>
        </p:spPr>
        <p:txBody>
          <a:bodyPr/>
          <a:lstStyle/>
          <a:p>
            <a:endParaRPr lang="en-US"/>
          </a:p>
        </p:txBody>
      </p:sp>
      <p:sp>
        <p:nvSpPr>
          <p:cNvPr id="3" name="Freeform 3"/>
          <p:cNvSpPr/>
          <p:nvPr/>
        </p:nvSpPr>
        <p:spPr>
          <a:xfrm>
            <a:off x="-702858" y="4792513"/>
            <a:ext cx="4457668" cy="4465787"/>
          </a:xfrm>
          <a:custGeom>
            <a:avLst/>
            <a:gdLst/>
            <a:ahLst/>
            <a:cxnLst/>
            <a:rect l="l" t="t" r="r" b="b"/>
            <a:pathLst>
              <a:path w="4457668" h="4465787">
                <a:moveTo>
                  <a:pt x="0" y="0"/>
                </a:moveTo>
                <a:lnTo>
                  <a:pt x="4457668" y="0"/>
                </a:lnTo>
                <a:lnTo>
                  <a:pt x="4457668" y="4465787"/>
                </a:lnTo>
                <a:lnTo>
                  <a:pt x="0" y="4465787"/>
                </a:lnTo>
                <a:lnTo>
                  <a:pt x="0" y="0"/>
                </a:lnTo>
                <a:close/>
              </a:path>
            </a:pathLst>
          </a:custGeom>
          <a:blipFill>
            <a:blip r:embed="rId5">
              <a:extLst>
                <a:ext uri="{96DAC541-7B7A-43D3-8B79-37D633B846F1}">
                  <asvg:svgBlip xmlns:asvg="http://schemas.microsoft.com/office/drawing/2016/SVG/main" r:embed="rId6"/>
                </a:ext>
              </a:extLst>
            </a:blip>
            <a:stretch>
              <a:fillRect l="-91" r="-91"/>
            </a:stretch>
          </a:blipFill>
        </p:spPr>
        <p:txBody>
          <a:bodyPr/>
          <a:lstStyle/>
          <a:p>
            <a:endParaRPr lang="en-US"/>
          </a:p>
        </p:txBody>
      </p:sp>
      <p:sp>
        <p:nvSpPr>
          <p:cNvPr id="4" name="TextBox 4"/>
          <p:cNvSpPr txBox="1"/>
          <p:nvPr/>
        </p:nvSpPr>
        <p:spPr>
          <a:xfrm>
            <a:off x="11394666" y="1939786"/>
            <a:ext cx="5270165" cy="2505075"/>
          </a:xfrm>
          <a:prstGeom prst="rect">
            <a:avLst/>
          </a:prstGeom>
        </p:spPr>
        <p:txBody>
          <a:bodyPr lIns="0" tIns="0" rIns="0" bIns="0" rtlCol="0" anchor="t">
            <a:spAutoFit/>
          </a:bodyPr>
          <a:lstStyle/>
          <a:p>
            <a:pPr algn="l">
              <a:lnSpc>
                <a:spcPts val="6599"/>
              </a:lnSpc>
            </a:pPr>
            <a:r>
              <a:rPr lang="en-US" sz="5499">
                <a:solidFill>
                  <a:srgbClr val="FFFFFF"/>
                </a:solidFill>
                <a:latin typeface="Permanent Marker"/>
                <a:ea typeface="Permanent Marker"/>
                <a:cs typeface="Permanent Marker"/>
                <a:sym typeface="Permanent Marker"/>
              </a:rPr>
              <a:t>What is My Role in Accounting?</a:t>
            </a:r>
          </a:p>
        </p:txBody>
      </p:sp>
      <p:sp>
        <p:nvSpPr>
          <p:cNvPr id="5" name="Freeform 5"/>
          <p:cNvSpPr/>
          <p:nvPr/>
        </p:nvSpPr>
        <p:spPr>
          <a:xfrm rot="-422677">
            <a:off x="2282015" y="1644787"/>
            <a:ext cx="5939650" cy="7276753"/>
          </a:xfrm>
          <a:custGeom>
            <a:avLst/>
            <a:gdLst/>
            <a:ahLst/>
            <a:cxnLst/>
            <a:rect l="l" t="t" r="r" b="b"/>
            <a:pathLst>
              <a:path w="5939650" h="7276753">
                <a:moveTo>
                  <a:pt x="0" y="0"/>
                </a:moveTo>
                <a:lnTo>
                  <a:pt x="5939650" y="0"/>
                </a:lnTo>
                <a:lnTo>
                  <a:pt x="5939650" y="7276753"/>
                </a:lnTo>
                <a:lnTo>
                  <a:pt x="0" y="7276753"/>
                </a:lnTo>
                <a:lnTo>
                  <a:pt x="0" y="0"/>
                </a:lnTo>
                <a:close/>
              </a:path>
            </a:pathLst>
          </a:custGeom>
          <a:blipFill>
            <a:blip r:embed="rId7"/>
            <a:stretch>
              <a:fillRect/>
            </a:stretch>
          </a:blipFill>
        </p:spPr>
        <p:txBody>
          <a:bodyPr/>
          <a:lstStyle/>
          <a:p>
            <a:endParaRPr lang="en-US"/>
          </a:p>
        </p:txBody>
      </p:sp>
      <p:sp>
        <p:nvSpPr>
          <p:cNvPr id="6" name="Freeform 6" descr="Person with idea with solid fill"/>
          <p:cNvSpPr/>
          <p:nvPr/>
        </p:nvSpPr>
        <p:spPr>
          <a:xfrm rot="-419144">
            <a:off x="2381302" y="1921975"/>
            <a:ext cx="5741076" cy="5741076"/>
          </a:xfrm>
          <a:custGeom>
            <a:avLst/>
            <a:gdLst/>
            <a:ahLst/>
            <a:cxnLst/>
            <a:rect l="l" t="t" r="r" b="b"/>
            <a:pathLst>
              <a:path w="5741076" h="5741076">
                <a:moveTo>
                  <a:pt x="0" y="0"/>
                </a:moveTo>
                <a:lnTo>
                  <a:pt x="5741076" y="0"/>
                </a:lnTo>
                <a:lnTo>
                  <a:pt x="5741076" y="5741076"/>
                </a:lnTo>
                <a:lnTo>
                  <a:pt x="0" y="5741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11115771" y="4445115"/>
            <a:ext cx="5323771" cy="3545749"/>
          </a:xfrm>
          <a:prstGeom prst="rect">
            <a:avLst/>
          </a:prstGeom>
        </p:spPr>
        <p:txBody>
          <a:bodyPr lIns="0" tIns="0" rIns="0" bIns="0" rtlCol="0" anchor="t">
            <a:spAutoFit/>
          </a:bodyPr>
          <a:lstStyle/>
          <a:p>
            <a:pPr algn="l">
              <a:lnSpc>
                <a:spcPts val="4045"/>
              </a:lnSpc>
            </a:pPr>
            <a:endParaRPr/>
          </a:p>
          <a:p>
            <a:pPr marL="798828" lvl="1" indent="-399414" algn="l">
              <a:lnSpc>
                <a:spcPts val="4045"/>
              </a:lnSpc>
              <a:buFont typeface="Arial"/>
              <a:buChar char="•"/>
            </a:pPr>
            <a:r>
              <a:rPr lang="en-US" sz="3699">
                <a:solidFill>
                  <a:srgbClr val="FFFFFF"/>
                </a:solidFill>
                <a:latin typeface="DM Sans"/>
                <a:ea typeface="DM Sans"/>
                <a:cs typeface="DM Sans"/>
                <a:sym typeface="DM Sans"/>
              </a:rPr>
              <a:t>Company name</a:t>
            </a:r>
          </a:p>
          <a:p>
            <a:pPr algn="l">
              <a:lnSpc>
                <a:spcPts val="4045"/>
              </a:lnSpc>
            </a:pPr>
            <a:endParaRPr lang="en-US" sz="3699">
              <a:solidFill>
                <a:srgbClr val="FFFFFF"/>
              </a:solidFill>
              <a:latin typeface="DM Sans"/>
              <a:ea typeface="DM Sans"/>
              <a:cs typeface="DM Sans"/>
              <a:sym typeface="DM Sans"/>
            </a:endParaRPr>
          </a:p>
          <a:p>
            <a:pPr marL="798828" lvl="1" indent="-399414" algn="l">
              <a:lnSpc>
                <a:spcPts val="4044"/>
              </a:lnSpc>
              <a:buFont typeface="Arial"/>
              <a:buChar char="•"/>
            </a:pPr>
            <a:r>
              <a:rPr lang="en-US" sz="3699">
                <a:solidFill>
                  <a:srgbClr val="FFFFFF"/>
                </a:solidFill>
                <a:latin typeface="DM Sans"/>
                <a:ea typeface="DM Sans"/>
                <a:cs typeface="DM Sans"/>
                <a:sym typeface="DM Sans"/>
              </a:rPr>
              <a:t>Job title</a:t>
            </a:r>
          </a:p>
          <a:p>
            <a:pPr algn="l">
              <a:lnSpc>
                <a:spcPts val="4044"/>
              </a:lnSpc>
            </a:pPr>
            <a:endParaRPr lang="en-US" sz="3699">
              <a:solidFill>
                <a:srgbClr val="FFFFFF"/>
              </a:solidFill>
              <a:latin typeface="DM Sans"/>
              <a:ea typeface="DM Sans"/>
              <a:cs typeface="DM Sans"/>
              <a:sym typeface="DM Sans"/>
            </a:endParaRPr>
          </a:p>
          <a:p>
            <a:pPr marL="798828" lvl="1" indent="-399414" algn="l">
              <a:lnSpc>
                <a:spcPts val="4045"/>
              </a:lnSpc>
              <a:buFont typeface="Arial"/>
              <a:buChar char="•"/>
            </a:pPr>
            <a:r>
              <a:rPr lang="en-US" sz="3699">
                <a:solidFill>
                  <a:srgbClr val="FFFFFF"/>
                </a:solidFill>
                <a:latin typeface="DM Sans"/>
                <a:ea typeface="DM Sans"/>
                <a:cs typeface="DM Sans"/>
                <a:sym typeface="DM Sans"/>
              </a:rPr>
              <a:t>What that means</a:t>
            </a:r>
          </a:p>
          <a:p>
            <a:pPr algn="l">
              <a:lnSpc>
                <a:spcPts val="4045"/>
              </a:lnSpc>
            </a:pPr>
            <a:endParaRPr lang="en-US" sz="3699">
              <a:solidFill>
                <a:srgbClr val="FFFFFF"/>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FileOwner xmlns="6f9029af-79dc-4055-bcba-4469678e618e">
      <UserInfo>
        <DisplayName/>
        <AccountId xsi:nil="true"/>
        <AccountType/>
      </UserInfo>
    </FileOwner>
    <Status xmlns="6f9029af-79dc-4055-bcba-4469678e618e" xsi:nil="true"/>
    <Location xmlns="6f9029af-79dc-4055-bcba-4469678e618e">
      <Url xsi:nil="true"/>
      <Description xsi:nil="true"/>
    </Location>
    <Notes xmlns="6f9029af-79dc-4055-bcba-4469678e618e" xsi:nil="true"/>
    <_ip_UnifiedCompliancePolicyProperties xmlns="http://schemas.microsoft.com/sharepoint/v3" xsi:nil="true"/>
    <DueDate xmlns="6f9029af-79dc-4055-bcba-4469678e618e" xsi:nil="true"/>
    <Publish xmlns="6f9029af-79dc-4055-bcba-4469678e618e">true</Publish>
    <TaxCatchAll xmlns="efe7f7fc-ba36-4043-864b-d9cb430c50c6" xsi:nil="true"/>
    <_Flow_SignoffStatus xmlns="6f9029af-79dc-4055-bcba-4469678e618e" xsi:nil="true"/>
    <lcf76f155ced4ddcb4097134ff3c332f xmlns="6f9029af-79dc-4055-bcba-4469678e618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CD531AFEB56F4B98BB693256DF8805" ma:contentTypeVersion="38" ma:contentTypeDescription="Create a new document." ma:contentTypeScope="" ma:versionID="2a472e598a332b9a6fe2ef814bf1cd90">
  <xsd:schema xmlns:xsd="http://www.w3.org/2001/XMLSchema" xmlns:xs="http://www.w3.org/2001/XMLSchema" xmlns:p="http://schemas.microsoft.com/office/2006/metadata/properties" xmlns:ns1="http://schemas.microsoft.com/sharepoint/v3" xmlns:ns2="6f9029af-79dc-4055-bcba-4469678e618e" xmlns:ns3="efe7f7fc-ba36-4043-864b-d9cb430c50c6" targetNamespace="http://schemas.microsoft.com/office/2006/metadata/properties" ma:root="true" ma:fieldsID="4e5ed3ccebd385b5bd995721edca58ea" ns1:_="" ns2:_="" ns3:_="">
    <xsd:import namespace="http://schemas.microsoft.com/sharepoint/v3"/>
    <xsd:import namespace="6f9029af-79dc-4055-bcba-4469678e618e"/>
    <xsd:import namespace="efe7f7fc-ba36-4043-864b-d9cb430c50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MediaServiceOCR" minOccurs="0"/>
                <xsd:element ref="ns2:MediaServiceEventHashCode" minOccurs="0"/>
                <xsd:element ref="ns2:MediaServiceGenerationTime" minOccurs="0"/>
                <xsd:element ref="ns2:Notes" minOccurs="0"/>
                <xsd:element ref="ns2:MediaServiceAutoKeyPoints" minOccurs="0"/>
                <xsd:element ref="ns2:MediaServiceKeyPoints" minOccurs="0"/>
                <xsd:element ref="ns2:Location" minOccurs="0"/>
                <xsd:element ref="ns2:MediaLengthInSeconds" minOccurs="0"/>
                <xsd:element ref="ns3:TaxCatchAll" minOccurs="0"/>
                <xsd:element ref="ns2:lcf76f155ced4ddcb4097134ff3c332f" minOccurs="0"/>
                <xsd:element ref="ns2:MediaServiceObjectDetectorVersions" minOccurs="0"/>
                <xsd:element ref="ns2:FileOwner" minOccurs="0"/>
                <xsd:element ref="ns2:Publish" minOccurs="0"/>
                <xsd:element ref="ns2:Status" minOccurs="0"/>
                <xsd:element ref="ns2:_Flow_SignoffStatus" minOccurs="0"/>
                <xsd:element ref="ns2:DueDate"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description="" ma:hidden="true" ma:internalName="_ip_UnifiedCompliancePolicyProperties">
      <xsd:simpleType>
        <xsd:restriction base="dms:Note"/>
      </xsd:simpleType>
    </xsd:element>
    <xsd:element name="_ip_UnifiedCompliancePolicyUIAction" ma:index="16"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9029af-79dc-4055-bcba-4469678e618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Notes" ma:index="20" nillable="true" ma:displayName="Notes" ma:format="Dropdown" ma:internalName="Notes">
      <xsd:simpleType>
        <xsd:restriction base="dms:Text">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Location" ma:index="23" nillable="true" ma:displayName="Location" ma:description="El Paso" ma:format="Image" ma:internalName="Location">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4"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62454819-93c7-4a6d-9040-8aa950df92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FileOwner" ma:index="29" nillable="true" ma:displayName="Assigned To" ma:description="Select the person(s) taking ownership of this file or folder.  " ma:format="Dropdown" ma:list="UserInfo" ma:SharePointGroup="0" ma:internalName="FileOwn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blish" ma:index="30" nillable="true" ma:displayName="Publish" ma:default="1" ma:format="Dropdown" ma:internalName="Publish">
      <xsd:simpleType>
        <xsd:restriction base="dms:Boolean"/>
      </xsd:simpleType>
    </xsd:element>
    <xsd:element name="Status" ma:index="31" nillable="true" ma:displayName="Status" ma:description="Select the status of this file or folder." ma:format="Dropdown" ma:internalName="Status">
      <xsd:simpleType>
        <xsd:restriction base="dms:Choice">
          <xsd:enumeration value="Ready"/>
          <xsd:enumeration value="Actively Managed"/>
          <xsd:enumeration value="Work In Progress"/>
          <xsd:enumeration value="Needs Review"/>
        </xsd:restriction>
      </xsd:simpleType>
    </xsd:element>
    <xsd:element name="_Flow_SignoffStatus" ma:index="32" nillable="true" ma:displayName="Sign-off status" ma:internalName="Sign_x002d_off_x0020_status">
      <xsd:simpleType>
        <xsd:restriction base="dms:Text"/>
      </xsd:simpleType>
    </xsd:element>
    <xsd:element name="DueDate" ma:index="33" nillable="true" ma:displayName="Due Date" ma:format="DateOnly" ma:internalName="DueDate">
      <xsd:simpleType>
        <xsd:restriction base="dms:DateTime"/>
      </xsd:simpleType>
    </xsd:element>
    <xsd:element name="MediaServiceSearchProperties" ma:index="34" nillable="true" ma:displayName="MediaServiceSearchProperties" ma:hidden="true" ma:internalName="MediaServiceSearchProperties" ma:readOnly="true">
      <xsd:simpleType>
        <xsd:restriction base="dms:Note"/>
      </xsd:simpleType>
    </xsd:element>
    <xsd:element name="MediaServiceBillingMetadata" ma:index="3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e7f7fc-ba36-4043-864b-d9cb430c50c6"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d0b42a29-5bbb-4c70-b85f-f2086d727af3}" ma:internalName="TaxCatchAll" ma:showField="CatchAllData" ma:web="efe7f7fc-ba36-4043-864b-d9cb430c50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6E5340-BE93-4FBD-A03A-ACC3D9E4FBCF}">
  <ds:schemaRefs>
    <ds:schemaRef ds:uri="http://schemas.microsoft.com/sharepoint/v3/contenttype/forms"/>
  </ds:schemaRefs>
</ds:datastoreItem>
</file>

<file path=customXml/itemProps2.xml><?xml version="1.0" encoding="utf-8"?>
<ds:datastoreItem xmlns:ds="http://schemas.openxmlformats.org/officeDocument/2006/customXml" ds:itemID="{C594EB6B-637F-45DF-BCCC-7E3F99C5232C}">
  <ds:schemaRefs>
    <ds:schemaRef ds:uri="http://schemas.openxmlformats.org/package/2006/metadata/core-properties"/>
    <ds:schemaRef ds:uri="http://www.w3.org/XML/1998/namespace"/>
    <ds:schemaRef ds:uri="http://purl.org/dc/dcmitype/"/>
    <ds:schemaRef ds:uri="http://schemas.microsoft.com/office/2006/metadata/properties"/>
    <ds:schemaRef ds:uri="http://purl.org/dc/elements/1.1/"/>
    <ds:schemaRef ds:uri="http://schemas.microsoft.com/office/2006/documentManagement/types"/>
    <ds:schemaRef ds:uri="efe7f7fc-ba36-4043-864b-d9cb430c50c6"/>
    <ds:schemaRef ds:uri="http://schemas.microsoft.com/office/infopath/2007/PartnerControls"/>
    <ds:schemaRef ds:uri="6f9029af-79dc-4055-bcba-4469678e618e"/>
    <ds:schemaRef ds:uri="http://schemas.microsoft.com/sharepoint/v3"/>
    <ds:schemaRef ds:uri="http://purl.org/dc/terms/"/>
  </ds:schemaRefs>
</ds:datastoreItem>
</file>

<file path=customXml/itemProps3.xml><?xml version="1.0" encoding="utf-8"?>
<ds:datastoreItem xmlns:ds="http://schemas.openxmlformats.org/officeDocument/2006/customXml" ds:itemID="{E2AC76CA-8253-4B25-AAD7-A23AFD33A4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f9029af-79dc-4055-bcba-4469678e618e"/>
    <ds:schemaRef ds:uri="efe7f7fc-ba36-4043-864b-d9cb430c50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TotalTime>
  <Words>2331</Words>
  <Application>Microsoft Office PowerPoint</Application>
  <PresentationFormat>Custom</PresentationFormat>
  <Paragraphs>259</Paragraphs>
  <Slides>26</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DM Sans Bold</vt:lpstr>
      <vt:lpstr>Arimo Italics</vt:lpstr>
      <vt:lpstr>Arial</vt:lpstr>
      <vt:lpstr>Calibri</vt:lpstr>
      <vt:lpstr>Arimo Bold</vt:lpstr>
      <vt:lpstr>DM Sans</vt:lpstr>
      <vt:lpstr>TT Rounds Condensed</vt:lpstr>
      <vt:lpstr>DM Sans Italics</vt:lpstr>
      <vt:lpstr>Permanent Marker</vt:lpstr>
      <vt:lpstr>Canva Student Font</vt:lpstr>
      <vt:lpstr>TT Rounds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 your future.pptx</dc:title>
  <dc:creator>Christin Hunter</dc:creator>
  <cp:lastModifiedBy>Triniti Patterson</cp:lastModifiedBy>
  <cp:revision>2</cp:revision>
  <dcterms:created xsi:type="dcterms:W3CDTF">2006-08-16T00:00:00Z</dcterms:created>
  <dcterms:modified xsi:type="dcterms:W3CDTF">2025-10-16T18:53:28Z</dcterms:modified>
  <dc:identifier>DAGR-3E5z64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0x010100ACCD531AFEB56F4B98BB693256DF8805</vt:lpwstr>
  </property>
  <property fmtid="{D5CDD505-2E9C-101B-9397-08002B2CF9AE}" pid="3" name="MediaServiceImageTags">
    <vt:lpwstr/>
  </property>
</Properties>
</file>