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4" r:id="rId20"/>
    <p:sldId id="275" r:id="rId21"/>
  </p:sldIdLst>
  <p:sldSz cx="18288000" cy="10287000"/>
  <p:notesSz cx="6858000" cy="9144000"/>
  <p:embeddedFontLst>
    <p:embeddedFont>
      <p:font typeface="Calibri (MS)" panose="020B0604020202020204" charset="0"/>
      <p:regular r:id="rId23"/>
    </p:embeddedFont>
    <p:embeddedFont>
      <p:font typeface="Calibri (MS) Bold" panose="020B0604020202020204" charset="0"/>
      <p:regular r:id="rId24"/>
    </p:embeddedFont>
    <p:embeddedFont>
      <p:font typeface="Canva Student Font" panose="020B0604020202020204" charset="0"/>
      <p:regular r:id="rId25"/>
    </p:embeddedFont>
    <p:embeddedFont>
      <p:font typeface="DM Sans" panose="020F0502020204030204" pitchFamily="2" charset="0"/>
      <p:regular r:id="rId26"/>
      <p:bold r:id="rId27"/>
      <p:italic r:id="rId28"/>
      <p:boldItalic r:id="rId29"/>
    </p:embeddedFont>
    <p:embeddedFont>
      <p:font typeface="DM Sans Bold" panose="020B0604020202020204" charset="0"/>
      <p:regular r:id="rId30"/>
      <p:bold r:id="rId31"/>
    </p:embeddedFont>
    <p:embeddedFont>
      <p:font typeface="DM Sans Italics" panose="020B0604020202020204" charset="0"/>
      <p:regular r:id="rId32"/>
    </p:embeddedFont>
    <p:embeddedFont>
      <p:font typeface="Permanent Marker"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06" autoAdjust="0"/>
  </p:normalViewPr>
  <p:slideViewPr>
    <p:cSldViewPr>
      <p:cViewPr varScale="1">
        <p:scale>
          <a:sx n="64" d="100"/>
          <a:sy n="64" d="100"/>
        </p:scale>
        <p:origin x="47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Once you have updated your PowerPoint deck, you can delete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Set the stage: </a:t>
            </a:r>
            <a:r>
              <a:rPr lang="en-US" b="0" i="1" dirty="0">
                <a:effectLst/>
              </a:rPr>
              <a:t>Have you ever seen Shark Tank or thought about starting your own business? &lt;</a:t>
            </a:r>
            <a:r>
              <a:rPr lang="en-US" b="0" i="0" dirty="0">
                <a:effectLst/>
              </a:rPr>
              <a:t>Pause and wait for a response</a:t>
            </a:r>
            <a:r>
              <a:rPr lang="en-US" b="0" i="1" dirty="0">
                <a:effectLst/>
              </a:rPr>
              <a:t>&gt; Accountants play a big role in whether those business ideas succeed. Today, you’ll get a chance to be entrepreneurs AND accountants.</a:t>
            </a:r>
            <a:endParaRPr lang="en-US" i="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Explain the challenge: </a:t>
            </a:r>
            <a:r>
              <a:rPr lang="en-US" b="0" i="1" dirty="0">
                <a:effectLst/>
              </a:rPr>
              <a:t>Each group will pick a business idea. You have $1,000 to spend. Your job is to decide how much to put into equipment, marketing, rent, and other expenses. At the end, you’ll give a quick pitch explaining your choices. </a:t>
            </a:r>
            <a:r>
              <a:rPr lang="en-US" b="1" i="0" dirty="0">
                <a:effectLst/>
              </a:rPr>
              <a:t>Emphasize: </a:t>
            </a:r>
            <a:r>
              <a:rPr lang="en-US" b="0" i="1" dirty="0">
                <a:effectLst/>
              </a:rPr>
              <a:t>There’s no perfect answer—just think realistically about what your business would need.</a:t>
            </a:r>
            <a:endParaRPr lang="en-US" i="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Ask students to choose a business or come up with a new idea!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During group work, e</a:t>
            </a:r>
            <a:r>
              <a:rPr lang="en-US" sz="1200" b="0" i="0" kern="1200" dirty="0">
                <a:solidFill>
                  <a:schemeClr val="tx1"/>
                </a:solidFill>
                <a:effectLst/>
                <a:latin typeface="+mn-lt"/>
                <a:ea typeface="+mn-ea"/>
                <a:cs typeface="+mn-cs"/>
              </a:rPr>
              <a:t>ncourage quick decision-making. Walk around, listen in, and ask guiding questions: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i="1" dirty="0">
                <a:effectLst/>
              </a:rPr>
              <a:t>“How will people find out about your business?” </a:t>
            </a:r>
            <a:endParaRPr lang="en-US" i="1" dirty="0"/>
          </a:p>
          <a:p>
            <a:pPr marL="171450" indent="-171450">
              <a:buFont typeface="Arial" panose="020B0604020202020204" pitchFamily="34" charset="0"/>
              <a:buChar char="•"/>
            </a:pPr>
            <a:r>
              <a:rPr lang="en-US" b="0" i="1" dirty="0">
                <a:effectLst/>
              </a:rPr>
              <a:t>“What’s the most important thing to spend on first?”</a:t>
            </a:r>
            <a:endParaRPr lang="en-US" i="1" dirty="0"/>
          </a:p>
          <a:p>
            <a:pPr marL="171450" indent="-171450">
              <a:buFont typeface="Arial" panose="020B0604020202020204" pitchFamily="34" charset="0"/>
              <a:buChar char="•"/>
            </a:pPr>
            <a:r>
              <a:rPr lang="en-US" b="0" i="1" dirty="0">
                <a:effectLst/>
              </a:rPr>
              <a:t>“Did you leave yourself a cushion for unexpected costs?” </a:t>
            </a:r>
          </a:p>
          <a:p>
            <a:pPr marL="0" indent="0">
              <a:buFont typeface="Arial" panose="020B0604020202020204" pitchFamily="34" charset="0"/>
              <a:buNone/>
            </a:pPr>
            <a:endParaRPr lang="en-US" b="0" i="1" dirty="0">
              <a:effectLst/>
            </a:endParaRPr>
          </a:p>
          <a:p>
            <a:r>
              <a:rPr lang="en-US" b="0" i="0" dirty="0">
                <a:effectLst/>
              </a:rPr>
              <a:t>Next, e</a:t>
            </a:r>
            <a:r>
              <a:rPr lang="en-US" sz="1200" b="0" i="0" kern="1200" dirty="0">
                <a:solidFill>
                  <a:schemeClr val="tx1"/>
                </a:solidFill>
                <a:effectLst/>
                <a:latin typeface="+mn-lt"/>
                <a:ea typeface="+mn-ea"/>
                <a:cs typeface="+mn-cs"/>
              </a:rPr>
              <a:t>ach group gives a 30-second pitch: their business and budget. After each pitch, affirm something smart they did, e.g.: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i="1" dirty="0">
                <a:effectLst/>
              </a:rPr>
              <a:t>“Good thinking to spend on marketing—without customers, your business can’t succeed.” </a:t>
            </a:r>
            <a:endParaRPr lang="en-US" i="1" dirty="0"/>
          </a:p>
          <a:p>
            <a:pPr marL="171450" indent="-171450">
              <a:buFont typeface="Arial" panose="020B0604020202020204" pitchFamily="34" charset="0"/>
              <a:buChar char="•"/>
            </a:pPr>
            <a:r>
              <a:rPr lang="en-US" b="0" i="1" dirty="0">
                <a:effectLst/>
              </a:rPr>
              <a:t>“Smart choice to balance between equipment and advertising—that’s how real businesses think.” </a:t>
            </a:r>
            <a:endParaRPr lang="en-US" i="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Wrap-Up: </a:t>
            </a:r>
            <a:r>
              <a:rPr lang="en-US" b="0" i="1" dirty="0">
                <a:effectLst/>
              </a:rPr>
              <a:t>What you just did is what accountants help businesses do every day. Accounting isn’t just numbers—it’s about helping people make smart decisions and turn ideas into reality. What did you learn from this activity? Is there anything you would do differently?</a:t>
            </a:r>
            <a:endParaRPr lang="en-US" i="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dirty="0"/>
              <a:t>Are you interested in accounting and want to learn more?</a:t>
            </a:r>
            <a:r>
              <a:rPr lang="en-US" dirty="0"/>
              <a:t> Share things they can do now and in college.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first ask the teacher if students are permitted to use their cell phones before asking students to complete the survey. </a:t>
            </a:r>
          </a:p>
          <a:p>
            <a:r>
              <a:rPr lang="en-US" dirty="0"/>
              <a:t>If not permitted, let the teacher know an email link will be sent to them for students to complete the survey via computer if they’d like.</a:t>
            </a:r>
          </a:p>
          <a:p>
            <a:endParaRPr lang="en-US" dirty="0"/>
          </a:p>
          <a:p>
            <a:r>
              <a:rPr lang="en-US" i="1" dirty="0"/>
              <a:t>We’d like to gauge your thoughts on accounting following the presentation and ask that you complete a short survey. The survey is voluntary, only 8 or 9 questions long and will take 1-2 minutes to complete. You just point the camera on your phone to the QR code on the screen and follow the link that comes up. </a:t>
            </a:r>
          </a:p>
          <a:p>
            <a:endParaRPr lang="en-US" i="1" dirty="0"/>
          </a:p>
          <a:p>
            <a:r>
              <a:rPr lang="en-US" dirty="0"/>
              <a:t>The following questions are asked:</a:t>
            </a:r>
          </a:p>
          <a:p>
            <a:r>
              <a:rPr lang="en-US" dirty="0"/>
              <a:t>How did this presentation affect your interest in accounting as a career?</a:t>
            </a:r>
          </a:p>
          <a:p>
            <a:r>
              <a:rPr lang="en-US" dirty="0"/>
              <a:t>Where do you learn about possible careers?</a:t>
            </a:r>
          </a:p>
          <a:p>
            <a:r>
              <a:rPr lang="en-US" dirty="0"/>
              <a:t>What is the likelihood that you will pursue accounting as a major?</a:t>
            </a:r>
          </a:p>
          <a:p>
            <a:r>
              <a:rPr lang="en-US" dirty="0"/>
              <a:t>What is your high school graduation date?</a:t>
            </a:r>
          </a:p>
          <a:p>
            <a:r>
              <a:rPr lang="en-US" dirty="0"/>
              <a:t>What is the name of the school you are currently attending?</a:t>
            </a:r>
          </a:p>
          <a:p>
            <a:r>
              <a:rPr lang="en-US" dirty="0"/>
              <a:t>In what City and State is your school located?</a:t>
            </a:r>
          </a:p>
          <a:p>
            <a:r>
              <a:rPr lang="en-US" dirty="0"/>
              <a:t>What are your plans following high school graduation?</a:t>
            </a:r>
          </a:p>
          <a:p>
            <a:r>
              <a:rPr lang="en-US" dirty="0"/>
              <a:t>*Optional* If you would like to receive email updates from the AICPA on opportunities in accounting, scholarships, and free student membership, please provide your name and email address.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dirty="0"/>
              <a:t>I’m an accountant and I’m here today to talk about accounting. Does anyone know what that means? What comes to mind when you think of ‘accounting’?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dirty="0"/>
              <a:t>The Oxford Dictionary defines an accountant as: a person whose job is to keep, inspect, and analyze financial accounts. I’ll talk more about what that looks like for me in a minute, but first a little bit about myself.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Personalize this slide with pictures of yourself with friends and family, doing things you enjoy. Share things that being a CPA has afforded you the ability to do. Share things you’re involved in that you’re passionate about. Include logos of the companies you're involved with (maybe even the AICPA and your state CPA society).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Replace the person icon with a fun picture of yourself! Say something like: </a:t>
            </a:r>
            <a:r>
              <a:rPr lang="en-US" i="1" dirty="0"/>
              <a:t>Now that you know a little bit about me personally, I’m excited to share more about my job in accounting.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*Update this slide with pictures of yourself when you were younger – maybe high school or college.*</a:t>
            </a:r>
            <a:br>
              <a:rPr lang="en-US" dirty="0"/>
            </a:br>
            <a:r>
              <a:rPr lang="en-US" i="1" dirty="0"/>
              <a:t>Before I got to where I am today, I was in your shoes. &lt;</a:t>
            </a:r>
            <a:r>
              <a:rPr lang="en-US" i="0" dirty="0"/>
              <a:t>Talk students through your pictures.</a:t>
            </a:r>
            <a:r>
              <a:rPr lang="en-US" i="1" dirty="0"/>
              <a:t>&gt; Would you like to know my journey?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*Update this slide with information specific to you and your journey. You can use the questions on the slide as ideas to get you started.*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dirty="0"/>
              <a:t>Now that we know what an accountant is, and what that looks like for me… what are some other things that accountants do?</a:t>
            </a:r>
          </a:p>
          <a:p>
            <a:endParaRPr lang="en-US" i="1" dirty="0"/>
          </a:p>
          <a:p>
            <a:r>
              <a:rPr lang="en-US" i="1" dirty="0"/>
              <a:t>Accountants are Money Organizers. Just like you might use a calendar to keep track of homework, or a locker to organize your stuff, accountants organize financial information. They know how much money a person or business makes and spends to ultimately determine whether a business is making or losing money.</a:t>
            </a:r>
          </a:p>
          <a:p>
            <a:r>
              <a:rPr lang="en-US" i="1" dirty="0"/>
              <a:t>Accountants are Problem Solvers. They are like detectives who use numbers to find and fix money-related issues! Like in the event money is missing, they can detect suspicious transactions and look for irregularities. And they help individuals and businesses make big financial decisions, like saving for college or buying a new store.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52.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sv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9.png"/><Relationship Id="rId12"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62.svg"/><Relationship Id="rId4" Type="http://schemas.openxmlformats.org/officeDocument/2006/relationships/image" Target="../media/image55.svg"/><Relationship Id="rId9" Type="http://schemas.openxmlformats.org/officeDocument/2006/relationships/image" Target="../media/image61.png"/><Relationship Id="rId14" Type="http://schemas.openxmlformats.org/officeDocument/2006/relationships/image" Target="../media/image64.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95959"/>
            </a:solidFill>
          </p:spPr>
          <p:txBody>
            <a:bodyPr/>
            <a:lstStyle/>
            <a:p>
              <a:endParaRPr lang="en-US"/>
            </a:p>
          </p:txBody>
        </p:sp>
      </p:grpSp>
      <p:sp>
        <p:nvSpPr>
          <p:cNvPr id="4" name="TextBox 4"/>
          <p:cNvSpPr txBox="1"/>
          <p:nvPr/>
        </p:nvSpPr>
        <p:spPr>
          <a:xfrm>
            <a:off x="777239" y="-11430"/>
            <a:ext cx="16657321" cy="9744075"/>
          </a:xfrm>
          <a:prstGeom prst="rect">
            <a:avLst/>
          </a:prstGeom>
        </p:spPr>
        <p:txBody>
          <a:bodyPr lIns="0" tIns="0" rIns="0" bIns="0" rtlCol="0" anchor="t">
            <a:spAutoFit/>
          </a:bodyPr>
          <a:lstStyle/>
          <a:p>
            <a:pPr algn="l">
              <a:lnSpc>
                <a:spcPts val="3840"/>
              </a:lnSpc>
            </a:pPr>
            <a:endParaRPr dirty="0"/>
          </a:p>
          <a:p>
            <a:pPr algn="l">
              <a:lnSpc>
                <a:spcPts val="3840"/>
              </a:lnSpc>
            </a:pPr>
            <a:endParaRPr dirty="0"/>
          </a:p>
          <a:p>
            <a:pPr algn="l">
              <a:lnSpc>
                <a:spcPts val="9840"/>
              </a:lnSpc>
            </a:pPr>
            <a:r>
              <a:rPr lang="en-US" sz="8200" b="1" dirty="0">
                <a:solidFill>
                  <a:srgbClr val="FFFFFF"/>
                </a:solidFill>
                <a:latin typeface="Calibri (MS) Bold"/>
                <a:ea typeface="Calibri (MS) Bold"/>
                <a:cs typeface="Calibri (MS) Bold"/>
                <a:sym typeface="Calibri (MS) Bold"/>
              </a:rPr>
              <a:t>Note for presenters:</a:t>
            </a:r>
          </a:p>
          <a:p>
            <a:pPr algn="l">
              <a:lnSpc>
                <a:spcPts val="3840"/>
              </a:lnSpc>
            </a:pPr>
            <a:endParaRPr lang="en-US" sz="8200" b="1" dirty="0">
              <a:solidFill>
                <a:srgbClr val="FFFFFF"/>
              </a:solidFill>
              <a:latin typeface="Calibri (MS) Bold"/>
              <a:ea typeface="Calibri (MS) Bold"/>
              <a:cs typeface="Calibri (MS) Bold"/>
              <a:sym typeface="Calibri (MS) Bold"/>
            </a:endParaRPr>
          </a:p>
          <a:p>
            <a:pPr algn="l">
              <a:lnSpc>
                <a:spcPts val="3840"/>
              </a:lnSpc>
            </a:pPr>
            <a:r>
              <a:rPr lang="en-US" sz="3200" dirty="0">
                <a:solidFill>
                  <a:srgbClr val="FFFFFF"/>
                </a:solidFill>
                <a:latin typeface="Calibri (MS)"/>
                <a:ea typeface="Calibri (MS)"/>
                <a:cs typeface="Calibri (MS)"/>
                <a:sym typeface="Calibri (MS)"/>
              </a:rPr>
              <a:t>This presentation is designed as an aid to help you share your career journey with students. </a:t>
            </a:r>
          </a:p>
          <a:p>
            <a:pPr algn="l">
              <a:lnSpc>
                <a:spcPts val="3840"/>
              </a:lnSpc>
            </a:pPr>
            <a:r>
              <a:rPr lang="en-US" sz="3200" dirty="0">
                <a:solidFill>
                  <a:srgbClr val="FFFFFF"/>
                </a:solidFill>
                <a:latin typeface="Calibri (MS)"/>
                <a:ea typeface="Calibri (MS)"/>
                <a:cs typeface="Calibri (MS)"/>
                <a:sym typeface="Calibri (MS)"/>
              </a:rPr>
              <a:t>Please remember to keep the presentation conversational and get to know your audience!</a:t>
            </a:r>
          </a:p>
          <a:p>
            <a:pPr algn="l">
              <a:lnSpc>
                <a:spcPts val="3840"/>
              </a:lnSpc>
            </a:pPr>
            <a:endParaRPr lang="en-US" sz="3200" dirty="0">
              <a:solidFill>
                <a:srgbClr val="FFFFFF"/>
              </a:solidFill>
              <a:latin typeface="Calibri (MS)"/>
              <a:ea typeface="Calibri (MS)"/>
              <a:cs typeface="Calibri (MS)"/>
              <a:sym typeface="Calibri (MS)"/>
            </a:endParaRPr>
          </a:p>
          <a:p>
            <a:pPr algn="l">
              <a:lnSpc>
                <a:spcPts val="5280"/>
              </a:lnSpc>
            </a:pPr>
            <a:r>
              <a:rPr lang="en-US" sz="4400" b="1" dirty="0">
                <a:solidFill>
                  <a:srgbClr val="FFFFFF"/>
                </a:solidFill>
                <a:latin typeface="Calibri (MS) Bold"/>
                <a:ea typeface="Calibri (MS) Bold"/>
                <a:cs typeface="Calibri (MS) Bold"/>
                <a:sym typeface="Calibri (MS) Bold"/>
              </a:rPr>
              <a:t>Personalize your presentation by:</a:t>
            </a:r>
          </a:p>
          <a:p>
            <a:pPr algn="l">
              <a:lnSpc>
                <a:spcPts val="3840"/>
              </a:lnSpc>
            </a:pPr>
            <a:endParaRPr lang="en-US" sz="4400" b="1" dirty="0">
              <a:solidFill>
                <a:srgbClr val="FFFFFF"/>
              </a:solidFill>
              <a:latin typeface="Calibri (MS) Bold"/>
              <a:ea typeface="Calibri (MS) Bold"/>
              <a:cs typeface="Calibri (MS) Bold"/>
              <a:sym typeface="Calibri (MS) Bold"/>
            </a:endParaRPr>
          </a:p>
          <a:p>
            <a:pPr marL="386080" lvl="1" indent="-193040" algn="l">
              <a:lnSpc>
                <a:spcPts val="3840"/>
              </a:lnSpc>
              <a:buAutoNum type="arabicPeriod"/>
            </a:pPr>
            <a:r>
              <a:rPr lang="en-US" sz="3200" b="1" dirty="0">
                <a:solidFill>
                  <a:srgbClr val="FFFFFF"/>
                </a:solidFill>
                <a:latin typeface="Calibri (MS) Bold"/>
                <a:ea typeface="Calibri (MS) Bold"/>
                <a:cs typeface="Calibri (MS) Bold"/>
                <a:sym typeface="Calibri (MS) Bold"/>
              </a:rPr>
              <a:t>Updating slides 4-7 </a:t>
            </a:r>
            <a:r>
              <a:rPr lang="en-US" sz="3200" dirty="0">
                <a:solidFill>
                  <a:srgbClr val="FFFFFF"/>
                </a:solidFill>
                <a:latin typeface="Calibri (MS)"/>
                <a:ea typeface="Calibri (MS)"/>
                <a:cs typeface="Calibri (MS)"/>
                <a:sym typeface="Calibri (MS)"/>
              </a:rPr>
              <a:t>with your information and fun pictures prior to the presentation.</a:t>
            </a:r>
          </a:p>
          <a:p>
            <a:pPr marL="707390" lvl="1" indent="-514350" algn="l">
              <a:lnSpc>
                <a:spcPts val="3840"/>
              </a:lnSpc>
              <a:buFont typeface="+mj-lt"/>
              <a:buAutoNum type="arabicPeriod"/>
            </a:pPr>
            <a:endParaRPr lang="en-US" sz="3200" dirty="0">
              <a:solidFill>
                <a:srgbClr val="FFFFFF"/>
              </a:solidFill>
              <a:latin typeface="Calibri (MS)"/>
              <a:ea typeface="Calibri (MS)"/>
              <a:cs typeface="Calibri (MS)"/>
              <a:sym typeface="Calibri (MS)"/>
            </a:endParaRPr>
          </a:p>
          <a:p>
            <a:pPr marL="386080" lvl="1" indent="-193040" algn="l">
              <a:lnSpc>
                <a:spcPts val="3840"/>
              </a:lnSpc>
              <a:buAutoNum type="arabicPeriod"/>
            </a:pPr>
            <a:r>
              <a:rPr lang="en-US" sz="3200" dirty="0">
                <a:solidFill>
                  <a:srgbClr val="FFFFFF"/>
                </a:solidFill>
                <a:latin typeface="Calibri (MS)"/>
                <a:ea typeface="Calibri (MS)"/>
                <a:cs typeface="Calibri (MS)"/>
                <a:sym typeface="Calibri (MS)"/>
              </a:rPr>
              <a:t>Connecting with your state CPA society to </a:t>
            </a:r>
            <a:r>
              <a:rPr lang="en-US" sz="3200" b="1" dirty="0">
                <a:solidFill>
                  <a:srgbClr val="FFFFFF"/>
                </a:solidFill>
                <a:latin typeface="Calibri (MS) Bold"/>
                <a:ea typeface="Calibri (MS) Bold"/>
                <a:cs typeface="Calibri (MS) Bold"/>
                <a:sym typeface="Calibri (MS) Bold"/>
              </a:rPr>
              <a:t>update slides 15 and 17</a:t>
            </a:r>
            <a:r>
              <a:rPr lang="en-US" sz="3200" dirty="0">
                <a:solidFill>
                  <a:srgbClr val="FFFFFF"/>
                </a:solidFill>
                <a:latin typeface="Calibri (MS)"/>
                <a:ea typeface="Calibri (MS)"/>
                <a:cs typeface="Calibri (MS)"/>
                <a:sym typeface="Calibri (MS)"/>
              </a:rPr>
              <a:t>.</a:t>
            </a:r>
          </a:p>
          <a:p>
            <a:pPr marL="707390" lvl="1" indent="-514350" algn="l">
              <a:lnSpc>
                <a:spcPts val="3840"/>
              </a:lnSpc>
              <a:buFont typeface="+mj-lt"/>
              <a:buAutoNum type="arabicPeriod"/>
            </a:pPr>
            <a:endParaRPr lang="en-US" sz="3200" dirty="0">
              <a:solidFill>
                <a:srgbClr val="FFFFFF"/>
              </a:solidFill>
              <a:latin typeface="Calibri (MS)"/>
              <a:ea typeface="Calibri (MS)"/>
              <a:cs typeface="Calibri (MS)"/>
              <a:sym typeface="Calibri (MS)"/>
            </a:endParaRPr>
          </a:p>
          <a:p>
            <a:pPr marL="386080" lvl="1" indent="-193040" algn="l">
              <a:lnSpc>
                <a:spcPts val="3840"/>
              </a:lnSpc>
              <a:buAutoNum type="arabicPeriod"/>
            </a:pPr>
            <a:r>
              <a:rPr lang="en-US" sz="3200" dirty="0">
                <a:solidFill>
                  <a:srgbClr val="FFFFFF"/>
                </a:solidFill>
                <a:latin typeface="Calibri (MS)"/>
                <a:ea typeface="Calibri (MS)"/>
                <a:cs typeface="Calibri (MS)"/>
                <a:sym typeface="Calibri (MS)"/>
              </a:rPr>
              <a:t>Making your time with the students fun by sharing your journey in a way they can understand. Remember these students have little to no experience in accounting. </a:t>
            </a:r>
          </a:p>
          <a:p>
            <a:pPr marL="707390" lvl="1" indent="-514350" algn="l">
              <a:lnSpc>
                <a:spcPts val="3840"/>
              </a:lnSpc>
              <a:buFont typeface="+mj-lt"/>
              <a:buAutoNum type="arabicPeriod"/>
            </a:pPr>
            <a:endParaRPr lang="en-US" sz="3200" dirty="0">
              <a:solidFill>
                <a:srgbClr val="FFFFFF"/>
              </a:solidFill>
              <a:latin typeface="Calibri (MS)"/>
              <a:ea typeface="Calibri (MS)"/>
              <a:cs typeface="Calibri (MS)"/>
              <a:sym typeface="Calibri (MS)"/>
            </a:endParaRPr>
          </a:p>
          <a:p>
            <a:pPr marL="386080" lvl="1" indent="-193040" algn="l">
              <a:lnSpc>
                <a:spcPts val="3840"/>
              </a:lnSpc>
              <a:buAutoNum type="arabicPeriod"/>
            </a:pPr>
            <a:r>
              <a:rPr lang="en-US" sz="3200" dirty="0">
                <a:solidFill>
                  <a:srgbClr val="FFFFFF"/>
                </a:solidFill>
                <a:latin typeface="Calibri (MS)"/>
                <a:ea typeface="Calibri (MS)"/>
                <a:cs typeface="Calibri (MS)"/>
                <a:sym typeface="Calibri (MS)"/>
              </a:rPr>
              <a:t>Reviewing the Notes section of the slides for presenter tips and opportunities to engage the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641560" y="-5508760"/>
            <a:ext cx="17004881" cy="21304520"/>
          </a:xfrm>
          <a:custGeom>
            <a:avLst/>
            <a:gdLst/>
            <a:ahLst/>
            <a:cxnLst/>
            <a:rect l="l" t="t" r="r" b="b"/>
            <a:pathLst>
              <a:path w="17004881" h="21304520">
                <a:moveTo>
                  <a:pt x="0" y="0"/>
                </a:moveTo>
                <a:lnTo>
                  <a:pt x="17004881" y="0"/>
                </a:lnTo>
                <a:lnTo>
                  <a:pt x="17004881" y="21304520"/>
                </a:lnTo>
                <a:lnTo>
                  <a:pt x="0" y="21304520"/>
                </a:lnTo>
                <a:lnTo>
                  <a:pt x="0" y="0"/>
                </a:lnTo>
                <a:close/>
              </a:path>
            </a:pathLst>
          </a:custGeom>
          <a:blipFill>
            <a:blip r:embed="rId3">
              <a:extLst>
                <a:ext uri="{96DAC541-7B7A-43D3-8B79-37D633B846F1}">
                  <asvg:svgBlip xmlns:asvg="http://schemas.microsoft.com/office/drawing/2016/SVG/main" r:embed="rId4"/>
                </a:ext>
              </a:extLst>
            </a:blip>
            <a:stretch>
              <a:fillRect t="-9" b="-9"/>
            </a:stretch>
          </a:blipFill>
        </p:spPr>
        <p:txBody>
          <a:bodyPr/>
          <a:lstStyle/>
          <a:p>
            <a:endParaRPr lang="en-US"/>
          </a:p>
        </p:txBody>
      </p:sp>
      <p:sp>
        <p:nvSpPr>
          <p:cNvPr id="3" name="Freeform 3"/>
          <p:cNvSpPr/>
          <p:nvPr/>
        </p:nvSpPr>
        <p:spPr>
          <a:xfrm rot="-579470">
            <a:off x="1023365" y="4332477"/>
            <a:ext cx="2237027" cy="2265865"/>
          </a:xfrm>
          <a:custGeom>
            <a:avLst/>
            <a:gdLst/>
            <a:ahLst/>
            <a:cxnLst/>
            <a:rect l="l" t="t" r="r" b="b"/>
            <a:pathLst>
              <a:path w="2237027" h="2265865">
                <a:moveTo>
                  <a:pt x="0" y="0"/>
                </a:moveTo>
                <a:lnTo>
                  <a:pt x="2237027" y="0"/>
                </a:lnTo>
                <a:lnTo>
                  <a:pt x="2237027" y="2265865"/>
                </a:lnTo>
                <a:lnTo>
                  <a:pt x="0" y="2265865"/>
                </a:lnTo>
                <a:lnTo>
                  <a:pt x="0" y="0"/>
                </a:lnTo>
                <a:close/>
              </a:path>
            </a:pathLst>
          </a:custGeom>
          <a:blipFill>
            <a:blip r:embed="rId5">
              <a:extLst>
                <a:ext uri="{96DAC541-7B7A-43D3-8B79-37D633B846F1}">
                  <asvg:svgBlip xmlns:asvg="http://schemas.microsoft.com/office/drawing/2016/SVG/main" r:embed="rId6"/>
                </a:ext>
              </a:extLst>
            </a:blip>
            <a:stretch>
              <a:fillRect l="-6" r="-6"/>
            </a:stretch>
          </a:blipFill>
        </p:spPr>
        <p:txBody>
          <a:bodyPr/>
          <a:lstStyle/>
          <a:p>
            <a:endParaRPr lang="en-US"/>
          </a:p>
        </p:txBody>
      </p:sp>
      <p:sp>
        <p:nvSpPr>
          <p:cNvPr id="4" name="Freeform 4"/>
          <p:cNvSpPr/>
          <p:nvPr/>
        </p:nvSpPr>
        <p:spPr>
          <a:xfrm>
            <a:off x="13187122" y="-3133588"/>
            <a:ext cx="5318829" cy="6373325"/>
          </a:xfrm>
          <a:custGeom>
            <a:avLst/>
            <a:gdLst/>
            <a:ahLst/>
            <a:cxnLst/>
            <a:rect l="l" t="t" r="r" b="b"/>
            <a:pathLst>
              <a:path w="5318829" h="6373325">
                <a:moveTo>
                  <a:pt x="0" y="0"/>
                </a:moveTo>
                <a:lnTo>
                  <a:pt x="5318829" y="0"/>
                </a:lnTo>
                <a:lnTo>
                  <a:pt x="5318829" y="6373325"/>
                </a:lnTo>
                <a:lnTo>
                  <a:pt x="0" y="6373325"/>
                </a:lnTo>
                <a:lnTo>
                  <a:pt x="0" y="0"/>
                </a:lnTo>
                <a:close/>
              </a:path>
            </a:pathLst>
          </a:custGeom>
          <a:blipFill>
            <a:blip r:embed="rId7">
              <a:extLst>
                <a:ext uri="{96DAC541-7B7A-43D3-8B79-37D633B846F1}">
                  <asvg:svgBlip xmlns:asvg="http://schemas.microsoft.com/office/drawing/2016/SVG/main" r:embed="rId8"/>
                </a:ext>
              </a:extLst>
            </a:blip>
            <a:stretch>
              <a:fillRect l="-76" r="-76"/>
            </a:stretch>
          </a:blipFill>
        </p:spPr>
        <p:txBody>
          <a:bodyPr/>
          <a:lstStyle/>
          <a:p>
            <a:endParaRPr lang="en-US"/>
          </a:p>
        </p:txBody>
      </p:sp>
      <p:sp>
        <p:nvSpPr>
          <p:cNvPr id="5" name="Freeform 5"/>
          <p:cNvSpPr/>
          <p:nvPr/>
        </p:nvSpPr>
        <p:spPr>
          <a:xfrm>
            <a:off x="-941572" y="8330426"/>
            <a:ext cx="5957100" cy="2761928"/>
          </a:xfrm>
          <a:custGeom>
            <a:avLst/>
            <a:gdLst/>
            <a:ahLst/>
            <a:cxnLst/>
            <a:rect l="l" t="t" r="r" b="b"/>
            <a:pathLst>
              <a:path w="5957100" h="2761928">
                <a:moveTo>
                  <a:pt x="0" y="0"/>
                </a:moveTo>
                <a:lnTo>
                  <a:pt x="5957100" y="0"/>
                </a:lnTo>
                <a:lnTo>
                  <a:pt x="5957100" y="2761928"/>
                </a:lnTo>
                <a:lnTo>
                  <a:pt x="0" y="2761928"/>
                </a:lnTo>
                <a:lnTo>
                  <a:pt x="0" y="0"/>
                </a:lnTo>
                <a:close/>
              </a:path>
            </a:pathLst>
          </a:custGeom>
          <a:blipFill>
            <a:blip r:embed="rId9">
              <a:extLst>
                <a:ext uri="{96DAC541-7B7A-43D3-8B79-37D633B846F1}">
                  <asvg:svgBlip xmlns:asvg="http://schemas.microsoft.com/office/drawing/2016/SVG/main" r:embed="rId10"/>
                </a:ext>
              </a:extLst>
            </a:blip>
            <a:stretch>
              <a:fillRect t="-131" b="-131"/>
            </a:stretch>
          </a:blipFill>
        </p:spPr>
        <p:txBody>
          <a:bodyPr/>
          <a:lstStyle/>
          <a:p>
            <a:endParaRPr lang="en-US"/>
          </a:p>
        </p:txBody>
      </p:sp>
      <p:sp>
        <p:nvSpPr>
          <p:cNvPr id="6" name="Freeform 6"/>
          <p:cNvSpPr/>
          <p:nvPr/>
        </p:nvSpPr>
        <p:spPr>
          <a:xfrm>
            <a:off x="14452297" y="6545756"/>
            <a:ext cx="3513280" cy="4546598"/>
          </a:xfrm>
          <a:custGeom>
            <a:avLst/>
            <a:gdLst/>
            <a:ahLst/>
            <a:cxnLst/>
            <a:rect l="l" t="t" r="r" b="b"/>
            <a:pathLst>
              <a:path w="3513280" h="4546598">
                <a:moveTo>
                  <a:pt x="0" y="0"/>
                </a:moveTo>
                <a:lnTo>
                  <a:pt x="3513280" y="0"/>
                </a:lnTo>
                <a:lnTo>
                  <a:pt x="3513280" y="4546598"/>
                </a:lnTo>
                <a:lnTo>
                  <a:pt x="0" y="4546598"/>
                </a:lnTo>
                <a:lnTo>
                  <a:pt x="0" y="0"/>
                </a:lnTo>
                <a:close/>
              </a:path>
            </a:pathLst>
          </a:custGeom>
          <a:blipFill>
            <a:blip r:embed="rId11">
              <a:extLst>
                <a:ext uri="{96DAC541-7B7A-43D3-8B79-37D633B846F1}">
                  <asvg:svgBlip xmlns:asvg="http://schemas.microsoft.com/office/drawing/2016/SVG/main" r:embed="rId12"/>
                </a:ext>
              </a:extLst>
            </a:blip>
            <a:stretch>
              <a:fillRect l="-86" r="-86"/>
            </a:stretch>
          </a:blipFill>
        </p:spPr>
        <p:txBody>
          <a:bodyPr/>
          <a:lstStyle/>
          <a:p>
            <a:endParaRPr lang="en-US"/>
          </a:p>
        </p:txBody>
      </p:sp>
      <p:sp>
        <p:nvSpPr>
          <p:cNvPr id="7" name="TextBox 7"/>
          <p:cNvSpPr txBox="1"/>
          <p:nvPr/>
        </p:nvSpPr>
        <p:spPr>
          <a:xfrm>
            <a:off x="3434604" y="1998821"/>
            <a:ext cx="11765158" cy="4955858"/>
          </a:xfrm>
          <a:prstGeom prst="rect">
            <a:avLst/>
          </a:prstGeom>
        </p:spPr>
        <p:txBody>
          <a:bodyPr lIns="0" tIns="0" rIns="0" bIns="0" rtlCol="0" anchor="t">
            <a:spAutoFit/>
          </a:bodyPr>
          <a:lstStyle/>
          <a:p>
            <a:pPr algn="ctr">
              <a:lnSpc>
                <a:spcPts val="25305"/>
              </a:lnSpc>
            </a:pPr>
            <a:r>
              <a:rPr lang="en-US" sz="15000">
                <a:solidFill>
                  <a:srgbClr val="672D89"/>
                </a:solidFill>
                <a:latin typeface="Permanent Marker"/>
                <a:ea typeface="Permanent Marker"/>
                <a:cs typeface="Permanent Marker"/>
                <a:sym typeface="Permanent Marker"/>
              </a:rPr>
              <a:t>Budget Boss</a:t>
            </a:r>
          </a:p>
          <a:p>
            <a:pPr algn="ctr">
              <a:lnSpc>
                <a:spcPts val="13500"/>
              </a:lnSpc>
            </a:pPr>
            <a:r>
              <a:rPr lang="en-US" sz="8000">
                <a:solidFill>
                  <a:srgbClr val="672D89"/>
                </a:solidFill>
                <a:latin typeface="Permanent Marker"/>
                <a:ea typeface="Permanent Marker"/>
                <a:cs typeface="Permanent Marker"/>
                <a:sym typeface="Permanent Marker"/>
              </a:rPr>
              <a:t>Activity</a:t>
            </a:r>
          </a:p>
        </p:txBody>
      </p:sp>
      <p:sp>
        <p:nvSpPr>
          <p:cNvPr id="8" name="TextBox 8"/>
          <p:cNvSpPr txBox="1"/>
          <p:nvPr/>
        </p:nvSpPr>
        <p:spPr>
          <a:xfrm>
            <a:off x="3434604" y="7234864"/>
            <a:ext cx="11765158" cy="580534"/>
          </a:xfrm>
          <a:prstGeom prst="rect">
            <a:avLst/>
          </a:prstGeom>
        </p:spPr>
        <p:txBody>
          <a:bodyPr lIns="0" tIns="0" rIns="0" bIns="0" rtlCol="0" anchor="t">
            <a:spAutoFit/>
          </a:bodyPr>
          <a:lstStyle/>
          <a:p>
            <a:pPr algn="ctr">
              <a:lnSpc>
                <a:spcPts val="4200"/>
              </a:lnSpc>
            </a:pPr>
            <a:r>
              <a:rPr lang="en-US" sz="3000" b="1">
                <a:solidFill>
                  <a:srgbClr val="000000"/>
                </a:solidFill>
                <a:latin typeface="DM Sans Bold"/>
                <a:ea typeface="DM Sans Bold"/>
                <a:cs typeface="DM Sans Bold"/>
                <a:sym typeface="DM Sans Bold"/>
              </a:rPr>
              <a:t>A fun way to explore accounting and business decisions</a:t>
            </a:r>
          </a:p>
        </p:txBody>
      </p:sp>
      <p:sp>
        <p:nvSpPr>
          <p:cNvPr id="9" name="Freeform 9"/>
          <p:cNvSpPr/>
          <p:nvPr/>
        </p:nvSpPr>
        <p:spPr>
          <a:xfrm rot="-1647203">
            <a:off x="-941035" y="-1634269"/>
            <a:ext cx="7454424" cy="3889854"/>
          </a:xfrm>
          <a:custGeom>
            <a:avLst/>
            <a:gdLst/>
            <a:ahLst/>
            <a:cxnLst/>
            <a:rect l="l" t="t" r="r" b="b"/>
            <a:pathLst>
              <a:path w="7454424" h="3889854">
                <a:moveTo>
                  <a:pt x="0" y="0"/>
                </a:moveTo>
                <a:lnTo>
                  <a:pt x="7454424" y="0"/>
                </a:lnTo>
                <a:lnTo>
                  <a:pt x="7454424" y="3889854"/>
                </a:lnTo>
                <a:lnTo>
                  <a:pt x="0" y="3889854"/>
                </a:lnTo>
                <a:lnTo>
                  <a:pt x="0" y="0"/>
                </a:lnTo>
                <a:close/>
              </a:path>
            </a:pathLst>
          </a:custGeom>
          <a:blipFill>
            <a:blip r:embed="rId13">
              <a:extLst>
                <a:ext uri="{96DAC541-7B7A-43D3-8B79-37D633B846F1}">
                  <asvg:svgBlip xmlns:asvg="http://schemas.microsoft.com/office/drawing/2016/SVG/main" r:embed="rId14"/>
                </a:ext>
              </a:extLst>
            </a:blip>
            <a:stretch>
              <a:fillRect t="-50" b="-50"/>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grpSp>
        <p:nvGrpSpPr>
          <p:cNvPr id="2" name="Group 2"/>
          <p:cNvGrpSpPr/>
          <p:nvPr/>
        </p:nvGrpSpPr>
        <p:grpSpPr>
          <a:xfrm>
            <a:off x="-512985" y="2196597"/>
            <a:ext cx="11505824" cy="8115300"/>
            <a:chOff x="0" y="0"/>
            <a:chExt cx="15341099" cy="10820400"/>
          </a:xfrm>
        </p:grpSpPr>
        <p:sp>
          <p:nvSpPr>
            <p:cNvPr id="3" name="Freeform 3"/>
            <p:cNvSpPr/>
            <p:nvPr/>
          </p:nvSpPr>
          <p:spPr>
            <a:xfrm flipH="1">
              <a:off x="0" y="0"/>
              <a:ext cx="15341092" cy="10820400"/>
            </a:xfrm>
            <a:custGeom>
              <a:avLst/>
              <a:gdLst/>
              <a:ahLst/>
              <a:cxnLst/>
              <a:rect l="l" t="t" r="r" b="b"/>
              <a:pathLst>
                <a:path w="15341092" h="10820400">
                  <a:moveTo>
                    <a:pt x="0" y="0"/>
                  </a:moveTo>
                  <a:lnTo>
                    <a:pt x="15341092" y="0"/>
                  </a:lnTo>
                  <a:lnTo>
                    <a:pt x="15341092" y="10820400"/>
                  </a:lnTo>
                  <a:lnTo>
                    <a:pt x="0" y="10820400"/>
                  </a:lnTo>
                  <a:lnTo>
                    <a:pt x="0" y="0"/>
                  </a:lnTo>
                  <a:close/>
                </a:path>
              </a:pathLst>
            </a:custGeom>
            <a:blipFill>
              <a:blip r:embed="rId3"/>
              <a:stretch>
                <a:fillRect l="-2910" r="-2910"/>
              </a:stretch>
            </a:blipFill>
          </p:spPr>
          <p:txBody>
            <a:bodyPr/>
            <a:lstStyle/>
            <a:p>
              <a:endParaRPr lang="en-US"/>
            </a:p>
          </p:txBody>
        </p:sp>
      </p:grpSp>
      <p:sp>
        <p:nvSpPr>
          <p:cNvPr id="4" name="Freeform 4"/>
          <p:cNvSpPr/>
          <p:nvPr/>
        </p:nvSpPr>
        <p:spPr>
          <a:xfrm>
            <a:off x="446445" y="465616"/>
            <a:ext cx="7478355" cy="2163284"/>
          </a:xfrm>
          <a:custGeom>
            <a:avLst/>
            <a:gdLst/>
            <a:ahLst/>
            <a:cxnLst/>
            <a:rect l="l" t="t" r="r" b="b"/>
            <a:pathLst>
              <a:path w="7478355" h="2163284">
                <a:moveTo>
                  <a:pt x="0" y="0"/>
                </a:moveTo>
                <a:lnTo>
                  <a:pt x="7478355" y="0"/>
                </a:lnTo>
                <a:lnTo>
                  <a:pt x="7478355" y="2163284"/>
                </a:lnTo>
                <a:lnTo>
                  <a:pt x="0" y="2163284"/>
                </a:lnTo>
                <a:lnTo>
                  <a:pt x="0" y="0"/>
                </a:lnTo>
                <a:close/>
              </a:path>
            </a:pathLst>
          </a:custGeom>
          <a:blipFill>
            <a:blip r:embed="rId4">
              <a:extLst>
                <a:ext uri="{96DAC541-7B7A-43D3-8B79-37D633B846F1}">
                  <asvg:svgBlip xmlns:asvg="http://schemas.microsoft.com/office/drawing/2016/SVG/main" r:embed="rId5"/>
                </a:ext>
              </a:extLst>
            </a:blip>
            <a:stretch>
              <a:fillRect t="-22129" b="-22129"/>
            </a:stretch>
          </a:blipFill>
        </p:spPr>
        <p:txBody>
          <a:bodyPr/>
          <a:lstStyle/>
          <a:p>
            <a:endParaRPr lang="en-US"/>
          </a:p>
        </p:txBody>
      </p:sp>
      <p:sp>
        <p:nvSpPr>
          <p:cNvPr id="5" name="TextBox 5"/>
          <p:cNvSpPr txBox="1"/>
          <p:nvPr/>
        </p:nvSpPr>
        <p:spPr>
          <a:xfrm>
            <a:off x="1828800" y="1064975"/>
            <a:ext cx="4586104" cy="845035"/>
          </a:xfrm>
          <a:prstGeom prst="rect">
            <a:avLst/>
          </a:prstGeom>
        </p:spPr>
        <p:txBody>
          <a:bodyPr lIns="0" tIns="0" rIns="0" bIns="0" rtlCol="0" anchor="t">
            <a:spAutoFit/>
          </a:bodyPr>
          <a:lstStyle/>
          <a:p>
            <a:pPr algn="ctr">
              <a:lnSpc>
                <a:spcPts val="6229"/>
              </a:lnSpc>
            </a:pPr>
            <a:r>
              <a:rPr lang="en-US" sz="4449" b="1">
                <a:solidFill>
                  <a:srgbClr val="FFFFFF"/>
                </a:solidFill>
                <a:latin typeface="DM Sans Bold"/>
                <a:ea typeface="DM Sans Bold"/>
                <a:cs typeface="DM Sans Bold"/>
                <a:sym typeface="DM Sans Bold"/>
              </a:rPr>
              <a:t>Instructions</a:t>
            </a:r>
          </a:p>
        </p:txBody>
      </p:sp>
      <p:sp>
        <p:nvSpPr>
          <p:cNvPr id="6" name="Freeform 6"/>
          <p:cNvSpPr/>
          <p:nvPr/>
        </p:nvSpPr>
        <p:spPr>
          <a:xfrm>
            <a:off x="9677400" y="266700"/>
            <a:ext cx="7848600" cy="9400591"/>
          </a:xfrm>
          <a:custGeom>
            <a:avLst/>
            <a:gdLst/>
            <a:ahLst/>
            <a:cxnLst/>
            <a:rect l="l" t="t" r="r" b="b"/>
            <a:pathLst>
              <a:path w="7848600" h="9400591">
                <a:moveTo>
                  <a:pt x="0" y="0"/>
                </a:moveTo>
                <a:lnTo>
                  <a:pt x="7848600" y="0"/>
                </a:lnTo>
                <a:lnTo>
                  <a:pt x="7848600" y="9400591"/>
                </a:lnTo>
                <a:lnTo>
                  <a:pt x="0" y="9400591"/>
                </a:lnTo>
                <a:lnTo>
                  <a:pt x="0" y="0"/>
                </a:lnTo>
                <a:close/>
              </a:path>
            </a:pathLst>
          </a:custGeom>
          <a:blipFill>
            <a:blip r:embed="rId6">
              <a:extLst>
                <a:ext uri="{96DAC541-7B7A-43D3-8B79-37D633B846F1}">
                  <asvg:svgBlip xmlns:asvg="http://schemas.microsoft.com/office/drawing/2016/SVG/main" r:embed="rId7"/>
                </a:ext>
              </a:extLst>
            </a:blip>
            <a:stretch>
              <a:fillRect t="-2333" b="-2333"/>
            </a:stretch>
          </a:blipFill>
        </p:spPr>
        <p:txBody>
          <a:bodyPr/>
          <a:lstStyle/>
          <a:p>
            <a:endParaRPr lang="en-US"/>
          </a:p>
        </p:txBody>
      </p:sp>
      <p:sp>
        <p:nvSpPr>
          <p:cNvPr id="7" name="TextBox 7"/>
          <p:cNvSpPr txBox="1"/>
          <p:nvPr/>
        </p:nvSpPr>
        <p:spPr>
          <a:xfrm rot="-430879">
            <a:off x="11296665" y="2524840"/>
            <a:ext cx="5046415" cy="5601533"/>
          </a:xfrm>
          <a:prstGeom prst="rect">
            <a:avLst/>
          </a:prstGeom>
        </p:spPr>
        <p:txBody>
          <a:bodyPr lIns="0" tIns="0" rIns="0" bIns="0" rtlCol="0" anchor="t">
            <a:spAutoFit/>
          </a:bodyPr>
          <a:lstStyle/>
          <a:p>
            <a:pPr marL="337820" lvl="1" indent="-168910" algn="l">
              <a:lnSpc>
                <a:spcPts val="3359"/>
              </a:lnSpc>
              <a:buAutoNum type="arabicPeriod"/>
            </a:pPr>
            <a:r>
              <a:rPr lang="en-US" sz="2799" dirty="0">
                <a:solidFill>
                  <a:srgbClr val="000000"/>
                </a:solidFill>
                <a:latin typeface="DM Sans"/>
                <a:ea typeface="DM Sans"/>
                <a:cs typeface="DM Sans"/>
                <a:sym typeface="DM Sans"/>
              </a:rPr>
              <a:t>Work in a small group (3-5 people)</a:t>
            </a:r>
          </a:p>
          <a:p>
            <a:pPr marL="337820" lvl="1" indent="-168910" algn="l">
              <a:lnSpc>
                <a:spcPts val="3359"/>
              </a:lnSpc>
              <a:buAutoNum type="arabicPeriod"/>
            </a:pPr>
            <a:r>
              <a:rPr lang="en-US" sz="2799" dirty="0">
                <a:solidFill>
                  <a:srgbClr val="000000"/>
                </a:solidFill>
                <a:latin typeface="DM Sans"/>
                <a:ea typeface="DM Sans"/>
                <a:cs typeface="DM Sans"/>
                <a:sym typeface="DM Sans"/>
              </a:rPr>
              <a:t>Your group will receive a Business Idea</a:t>
            </a:r>
          </a:p>
          <a:p>
            <a:pPr marL="337820" lvl="1" indent="-168910" algn="l">
              <a:lnSpc>
                <a:spcPts val="3359"/>
              </a:lnSpc>
              <a:buAutoNum type="arabicPeriod"/>
            </a:pPr>
            <a:r>
              <a:rPr lang="en-US" sz="2799" dirty="0">
                <a:solidFill>
                  <a:srgbClr val="000000"/>
                </a:solidFill>
                <a:latin typeface="DM Sans"/>
                <a:ea typeface="DM Sans"/>
                <a:cs typeface="DM Sans"/>
                <a:sym typeface="DM Sans"/>
              </a:rPr>
              <a:t>You have $1,000 to spend starting your business</a:t>
            </a:r>
          </a:p>
          <a:p>
            <a:pPr marL="337820" lvl="1" indent="-168910" algn="l">
              <a:lnSpc>
                <a:spcPts val="3359"/>
              </a:lnSpc>
              <a:buAutoNum type="arabicPeriod"/>
            </a:pPr>
            <a:r>
              <a:rPr lang="en-US" sz="2799" dirty="0">
                <a:solidFill>
                  <a:srgbClr val="000000"/>
                </a:solidFill>
                <a:latin typeface="DM Sans"/>
                <a:ea typeface="DM Sans"/>
                <a:cs typeface="DM Sans"/>
                <a:sym typeface="DM Sans"/>
              </a:rPr>
              <a:t>Decide how to allocate your money in budget categories</a:t>
            </a:r>
          </a:p>
          <a:p>
            <a:pPr marL="337820" lvl="1" indent="-168910" algn="l">
              <a:lnSpc>
                <a:spcPts val="3359"/>
              </a:lnSpc>
              <a:buAutoNum type="arabicPeriod"/>
            </a:pPr>
            <a:r>
              <a:rPr lang="en-US" sz="2799" dirty="0">
                <a:solidFill>
                  <a:srgbClr val="000000"/>
                </a:solidFill>
                <a:latin typeface="DM Sans"/>
                <a:ea typeface="DM Sans"/>
                <a:cs typeface="DM Sans"/>
                <a:sym typeface="DM Sans"/>
              </a:rPr>
              <a:t>Be ready to give a 30-second pitch of your business &amp; spending choices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56736"/>
            <a:ext cx="7171031" cy="919813"/>
            <a:chOff x="0" y="0"/>
            <a:chExt cx="9561375" cy="1226417"/>
          </a:xfrm>
        </p:grpSpPr>
        <p:sp>
          <p:nvSpPr>
            <p:cNvPr id="3" name="Freeform 3"/>
            <p:cNvSpPr/>
            <p:nvPr/>
          </p:nvSpPr>
          <p:spPr>
            <a:xfrm>
              <a:off x="0" y="0"/>
              <a:ext cx="9561322" cy="1226439"/>
            </a:xfrm>
            <a:custGeom>
              <a:avLst/>
              <a:gdLst/>
              <a:ahLst/>
              <a:cxnLst/>
              <a:rect l="l" t="t" r="r" b="b"/>
              <a:pathLst>
                <a:path w="9561322" h="1226439">
                  <a:moveTo>
                    <a:pt x="0" y="0"/>
                  </a:moveTo>
                  <a:lnTo>
                    <a:pt x="9561322" y="0"/>
                  </a:lnTo>
                  <a:lnTo>
                    <a:pt x="9561322" y="1226439"/>
                  </a:lnTo>
                  <a:lnTo>
                    <a:pt x="0" y="1226439"/>
                  </a:lnTo>
                  <a:close/>
                </a:path>
              </a:pathLst>
            </a:custGeom>
            <a:solidFill>
              <a:srgbClr val="FFFFFF"/>
            </a:solidFill>
          </p:spPr>
          <p:txBody>
            <a:bodyPr/>
            <a:lstStyle/>
            <a:p>
              <a:endParaRPr lang="en-US"/>
            </a:p>
          </p:txBody>
        </p:sp>
      </p:grpSp>
      <p:sp>
        <p:nvSpPr>
          <p:cNvPr id="4" name="TextBox 4"/>
          <p:cNvSpPr txBox="1"/>
          <p:nvPr/>
        </p:nvSpPr>
        <p:spPr>
          <a:xfrm>
            <a:off x="1574864" y="6259614"/>
            <a:ext cx="6078704" cy="616762"/>
          </a:xfrm>
          <a:prstGeom prst="rect">
            <a:avLst/>
          </a:prstGeom>
        </p:spPr>
        <p:txBody>
          <a:bodyPr lIns="0" tIns="0" rIns="0" bIns="0" rtlCol="0" anchor="t">
            <a:spAutoFit/>
          </a:bodyPr>
          <a:lstStyle/>
          <a:p>
            <a:pPr algn="l">
              <a:lnSpc>
                <a:spcPts val="4480"/>
              </a:lnSpc>
            </a:pPr>
            <a:r>
              <a:rPr lang="en-US" sz="3200">
                <a:solidFill>
                  <a:srgbClr val="3A5DAE"/>
                </a:solidFill>
                <a:latin typeface="DM Sans"/>
                <a:ea typeface="DM Sans"/>
                <a:cs typeface="DM Sans"/>
                <a:sym typeface="DM Sans"/>
              </a:rPr>
              <a:t>Sneaker Resale Shop</a:t>
            </a:r>
          </a:p>
        </p:txBody>
      </p:sp>
      <p:grpSp>
        <p:nvGrpSpPr>
          <p:cNvPr id="5" name="Group 5"/>
          <p:cNvGrpSpPr/>
          <p:nvPr/>
        </p:nvGrpSpPr>
        <p:grpSpPr>
          <a:xfrm>
            <a:off x="1028700" y="7718331"/>
            <a:ext cx="7171031" cy="919813"/>
            <a:chOff x="0" y="0"/>
            <a:chExt cx="9561375" cy="1226417"/>
          </a:xfrm>
        </p:grpSpPr>
        <p:sp>
          <p:nvSpPr>
            <p:cNvPr id="6" name="Freeform 6"/>
            <p:cNvSpPr/>
            <p:nvPr/>
          </p:nvSpPr>
          <p:spPr>
            <a:xfrm>
              <a:off x="0" y="0"/>
              <a:ext cx="9561322" cy="1226439"/>
            </a:xfrm>
            <a:custGeom>
              <a:avLst/>
              <a:gdLst/>
              <a:ahLst/>
              <a:cxnLst/>
              <a:rect l="l" t="t" r="r" b="b"/>
              <a:pathLst>
                <a:path w="9561322" h="1226439">
                  <a:moveTo>
                    <a:pt x="0" y="0"/>
                  </a:moveTo>
                  <a:lnTo>
                    <a:pt x="9561322" y="0"/>
                  </a:lnTo>
                  <a:lnTo>
                    <a:pt x="9561322" y="1226439"/>
                  </a:lnTo>
                  <a:lnTo>
                    <a:pt x="0" y="1226439"/>
                  </a:lnTo>
                  <a:close/>
                </a:path>
              </a:pathLst>
            </a:custGeom>
            <a:solidFill>
              <a:srgbClr val="FFA300"/>
            </a:solidFill>
          </p:spPr>
          <p:txBody>
            <a:bodyPr/>
            <a:lstStyle/>
            <a:p>
              <a:endParaRPr lang="en-US"/>
            </a:p>
          </p:txBody>
        </p:sp>
      </p:grpSp>
      <p:sp>
        <p:nvSpPr>
          <p:cNvPr id="7" name="TextBox 7"/>
          <p:cNvSpPr txBox="1"/>
          <p:nvPr/>
        </p:nvSpPr>
        <p:spPr>
          <a:xfrm>
            <a:off x="1574864" y="7821209"/>
            <a:ext cx="6078704" cy="616762"/>
          </a:xfrm>
          <a:prstGeom prst="rect">
            <a:avLst/>
          </a:prstGeom>
        </p:spPr>
        <p:txBody>
          <a:bodyPr lIns="0" tIns="0" rIns="0" bIns="0" rtlCol="0" anchor="t">
            <a:spAutoFit/>
          </a:bodyPr>
          <a:lstStyle/>
          <a:p>
            <a:pPr algn="l">
              <a:lnSpc>
                <a:spcPts val="4480"/>
              </a:lnSpc>
            </a:pPr>
            <a:r>
              <a:rPr lang="en-US" sz="3200">
                <a:solidFill>
                  <a:srgbClr val="FFFFFF"/>
                </a:solidFill>
                <a:latin typeface="DM Sans"/>
                <a:ea typeface="DM Sans"/>
                <a:cs typeface="DM Sans"/>
                <a:sym typeface="DM Sans"/>
              </a:rPr>
              <a:t>Video Game Cafe</a:t>
            </a:r>
          </a:p>
        </p:txBody>
      </p:sp>
      <p:grpSp>
        <p:nvGrpSpPr>
          <p:cNvPr id="8" name="Group 8"/>
          <p:cNvGrpSpPr/>
          <p:nvPr/>
        </p:nvGrpSpPr>
        <p:grpSpPr>
          <a:xfrm>
            <a:off x="9836128" y="6156736"/>
            <a:ext cx="7171031" cy="919813"/>
            <a:chOff x="0" y="0"/>
            <a:chExt cx="9561375" cy="1226417"/>
          </a:xfrm>
        </p:grpSpPr>
        <p:sp>
          <p:nvSpPr>
            <p:cNvPr id="9" name="Freeform 9"/>
            <p:cNvSpPr/>
            <p:nvPr/>
          </p:nvSpPr>
          <p:spPr>
            <a:xfrm>
              <a:off x="0" y="0"/>
              <a:ext cx="9561322" cy="1226439"/>
            </a:xfrm>
            <a:custGeom>
              <a:avLst/>
              <a:gdLst/>
              <a:ahLst/>
              <a:cxnLst/>
              <a:rect l="l" t="t" r="r" b="b"/>
              <a:pathLst>
                <a:path w="9561322" h="1226439">
                  <a:moveTo>
                    <a:pt x="0" y="0"/>
                  </a:moveTo>
                  <a:lnTo>
                    <a:pt x="9561322" y="0"/>
                  </a:lnTo>
                  <a:lnTo>
                    <a:pt x="9561322" y="1226439"/>
                  </a:lnTo>
                  <a:lnTo>
                    <a:pt x="0" y="1226439"/>
                  </a:lnTo>
                  <a:close/>
                </a:path>
              </a:pathLst>
            </a:custGeom>
            <a:solidFill>
              <a:srgbClr val="EB04A3"/>
            </a:solidFill>
          </p:spPr>
          <p:txBody>
            <a:bodyPr/>
            <a:lstStyle/>
            <a:p>
              <a:endParaRPr lang="en-US"/>
            </a:p>
          </p:txBody>
        </p:sp>
      </p:grpSp>
      <p:sp>
        <p:nvSpPr>
          <p:cNvPr id="10" name="TextBox 10"/>
          <p:cNvSpPr txBox="1"/>
          <p:nvPr/>
        </p:nvSpPr>
        <p:spPr>
          <a:xfrm>
            <a:off x="10382292" y="6259614"/>
            <a:ext cx="6078704" cy="616762"/>
          </a:xfrm>
          <a:prstGeom prst="rect">
            <a:avLst/>
          </a:prstGeom>
        </p:spPr>
        <p:txBody>
          <a:bodyPr lIns="0" tIns="0" rIns="0" bIns="0" rtlCol="0" anchor="t">
            <a:spAutoFit/>
          </a:bodyPr>
          <a:lstStyle/>
          <a:p>
            <a:pPr algn="l">
              <a:lnSpc>
                <a:spcPts val="4480"/>
              </a:lnSpc>
            </a:pPr>
            <a:r>
              <a:rPr lang="en-US" sz="3200">
                <a:solidFill>
                  <a:srgbClr val="FFFFFF"/>
                </a:solidFill>
                <a:latin typeface="DM Sans"/>
                <a:ea typeface="DM Sans"/>
                <a:cs typeface="DM Sans"/>
                <a:sym typeface="DM Sans"/>
              </a:rPr>
              <a:t>Pet Grooming Service</a:t>
            </a:r>
          </a:p>
        </p:txBody>
      </p:sp>
      <p:grpSp>
        <p:nvGrpSpPr>
          <p:cNvPr id="11" name="Group 11"/>
          <p:cNvGrpSpPr/>
          <p:nvPr/>
        </p:nvGrpSpPr>
        <p:grpSpPr>
          <a:xfrm>
            <a:off x="9836128" y="7718331"/>
            <a:ext cx="7171031" cy="919813"/>
            <a:chOff x="0" y="0"/>
            <a:chExt cx="9561375" cy="1226417"/>
          </a:xfrm>
        </p:grpSpPr>
        <p:sp>
          <p:nvSpPr>
            <p:cNvPr id="12" name="Freeform 12"/>
            <p:cNvSpPr/>
            <p:nvPr/>
          </p:nvSpPr>
          <p:spPr>
            <a:xfrm>
              <a:off x="0" y="0"/>
              <a:ext cx="9561322" cy="1226439"/>
            </a:xfrm>
            <a:custGeom>
              <a:avLst/>
              <a:gdLst/>
              <a:ahLst/>
              <a:cxnLst/>
              <a:rect l="l" t="t" r="r" b="b"/>
              <a:pathLst>
                <a:path w="9561322" h="1226439">
                  <a:moveTo>
                    <a:pt x="0" y="0"/>
                  </a:moveTo>
                  <a:lnTo>
                    <a:pt x="9561322" y="0"/>
                  </a:lnTo>
                  <a:lnTo>
                    <a:pt x="9561322" y="1226439"/>
                  </a:lnTo>
                  <a:lnTo>
                    <a:pt x="0" y="1226439"/>
                  </a:lnTo>
                  <a:close/>
                </a:path>
              </a:pathLst>
            </a:custGeom>
            <a:solidFill>
              <a:srgbClr val="D2FFE5"/>
            </a:solidFill>
          </p:spPr>
          <p:txBody>
            <a:bodyPr/>
            <a:lstStyle/>
            <a:p>
              <a:endParaRPr lang="en-US"/>
            </a:p>
          </p:txBody>
        </p:sp>
      </p:grpSp>
      <p:sp>
        <p:nvSpPr>
          <p:cNvPr id="13" name="TextBox 13"/>
          <p:cNvSpPr txBox="1"/>
          <p:nvPr/>
        </p:nvSpPr>
        <p:spPr>
          <a:xfrm>
            <a:off x="10382292" y="7821209"/>
            <a:ext cx="6078704" cy="616762"/>
          </a:xfrm>
          <a:prstGeom prst="rect">
            <a:avLst/>
          </a:prstGeom>
        </p:spPr>
        <p:txBody>
          <a:bodyPr lIns="0" tIns="0" rIns="0" bIns="0" rtlCol="0" anchor="t">
            <a:spAutoFit/>
          </a:bodyPr>
          <a:lstStyle/>
          <a:p>
            <a:pPr algn="l">
              <a:lnSpc>
                <a:spcPts val="4480"/>
              </a:lnSpc>
            </a:pPr>
            <a:r>
              <a:rPr lang="en-US" sz="3200">
                <a:solidFill>
                  <a:srgbClr val="3A5DAE"/>
                </a:solidFill>
                <a:latin typeface="DM Sans"/>
                <a:ea typeface="DM Sans"/>
                <a:cs typeface="DM Sans"/>
                <a:sym typeface="DM Sans"/>
              </a:rPr>
              <a:t>Social Media Marketing Agency</a:t>
            </a:r>
          </a:p>
        </p:txBody>
      </p:sp>
      <p:sp>
        <p:nvSpPr>
          <p:cNvPr id="14" name="Freeform 14"/>
          <p:cNvSpPr/>
          <p:nvPr/>
        </p:nvSpPr>
        <p:spPr>
          <a:xfrm>
            <a:off x="12990823" y="1140091"/>
            <a:ext cx="7315200" cy="4003409"/>
          </a:xfrm>
          <a:custGeom>
            <a:avLst/>
            <a:gdLst/>
            <a:ahLst/>
            <a:cxnLst/>
            <a:rect l="l" t="t" r="r" b="b"/>
            <a:pathLst>
              <a:path w="7315200" h="4003409">
                <a:moveTo>
                  <a:pt x="0" y="0"/>
                </a:moveTo>
                <a:lnTo>
                  <a:pt x="7315200" y="0"/>
                </a:lnTo>
                <a:lnTo>
                  <a:pt x="7315200" y="4003409"/>
                </a:lnTo>
                <a:lnTo>
                  <a:pt x="0" y="4003409"/>
                </a:lnTo>
                <a:lnTo>
                  <a:pt x="0" y="0"/>
                </a:lnTo>
                <a:close/>
              </a:path>
            </a:pathLst>
          </a:custGeom>
          <a:blipFill>
            <a:blip r:embed="rId3">
              <a:extLst>
                <a:ext uri="{96DAC541-7B7A-43D3-8B79-37D633B846F1}">
                  <asvg:svgBlip xmlns:asvg="http://schemas.microsoft.com/office/drawing/2016/SVG/main" r:embed="rId4"/>
                </a:ext>
              </a:extLst>
            </a:blip>
            <a:stretch>
              <a:fillRect t="-201" b="-201"/>
            </a:stretch>
          </a:blipFill>
        </p:spPr>
        <p:txBody>
          <a:bodyPr/>
          <a:lstStyle/>
          <a:p>
            <a:endParaRPr lang="en-US"/>
          </a:p>
        </p:txBody>
      </p:sp>
      <p:sp>
        <p:nvSpPr>
          <p:cNvPr id="15" name="TextBox 15"/>
          <p:cNvSpPr txBox="1"/>
          <p:nvPr/>
        </p:nvSpPr>
        <p:spPr>
          <a:xfrm>
            <a:off x="1028700" y="1295400"/>
            <a:ext cx="10759348" cy="2057571"/>
          </a:xfrm>
          <a:prstGeom prst="rect">
            <a:avLst/>
          </a:prstGeom>
        </p:spPr>
        <p:txBody>
          <a:bodyPr lIns="0" tIns="0" rIns="0" bIns="0" rtlCol="0" anchor="t">
            <a:spAutoFit/>
          </a:bodyPr>
          <a:lstStyle/>
          <a:p>
            <a:pPr algn="l">
              <a:lnSpc>
                <a:spcPts val="9000"/>
              </a:lnSpc>
            </a:pPr>
            <a:r>
              <a:rPr lang="en-US" sz="9000">
                <a:solidFill>
                  <a:srgbClr val="FFFFFF"/>
                </a:solidFill>
                <a:latin typeface="Permanent Marker"/>
                <a:ea typeface="Permanent Marker"/>
                <a:cs typeface="Permanent Marker"/>
                <a:sym typeface="Permanent Marker"/>
              </a:rPr>
              <a:t>Business Ideas</a:t>
            </a:r>
          </a:p>
          <a:p>
            <a:pPr algn="l">
              <a:lnSpc>
                <a:spcPts val="9000"/>
              </a:lnSpc>
            </a:pPr>
            <a:r>
              <a:rPr lang="en-US" sz="4999">
                <a:solidFill>
                  <a:srgbClr val="FFFFFF"/>
                </a:solidFill>
                <a:latin typeface="Permanent Marker"/>
                <a:ea typeface="Permanent Marker"/>
                <a:cs typeface="Permanent Marker"/>
                <a:sym typeface="Permanent Marker"/>
              </a:rPr>
              <a:t>(or create your own)</a:t>
            </a:r>
          </a:p>
        </p:txBody>
      </p:sp>
      <p:grpSp>
        <p:nvGrpSpPr>
          <p:cNvPr id="16" name="Group 16"/>
          <p:cNvGrpSpPr/>
          <p:nvPr/>
        </p:nvGrpSpPr>
        <p:grpSpPr>
          <a:xfrm>
            <a:off x="1028700" y="4595141"/>
            <a:ext cx="7171031" cy="919813"/>
            <a:chOff x="0" y="0"/>
            <a:chExt cx="9561375" cy="1226417"/>
          </a:xfrm>
        </p:grpSpPr>
        <p:sp>
          <p:nvSpPr>
            <p:cNvPr id="17" name="Freeform 17"/>
            <p:cNvSpPr/>
            <p:nvPr/>
          </p:nvSpPr>
          <p:spPr>
            <a:xfrm>
              <a:off x="0" y="0"/>
              <a:ext cx="9561322" cy="1226439"/>
            </a:xfrm>
            <a:custGeom>
              <a:avLst/>
              <a:gdLst/>
              <a:ahLst/>
              <a:cxnLst/>
              <a:rect l="l" t="t" r="r" b="b"/>
              <a:pathLst>
                <a:path w="9561322" h="1226439">
                  <a:moveTo>
                    <a:pt x="0" y="0"/>
                  </a:moveTo>
                  <a:lnTo>
                    <a:pt x="9561322" y="0"/>
                  </a:lnTo>
                  <a:lnTo>
                    <a:pt x="9561322" y="1226439"/>
                  </a:lnTo>
                  <a:lnTo>
                    <a:pt x="0" y="1226439"/>
                  </a:lnTo>
                  <a:close/>
                </a:path>
              </a:pathLst>
            </a:custGeom>
            <a:solidFill>
              <a:srgbClr val="D2FFE5"/>
            </a:solidFill>
          </p:spPr>
          <p:txBody>
            <a:bodyPr/>
            <a:lstStyle/>
            <a:p>
              <a:endParaRPr lang="en-US"/>
            </a:p>
          </p:txBody>
        </p:sp>
      </p:grpSp>
      <p:sp>
        <p:nvSpPr>
          <p:cNvPr id="18" name="TextBox 18"/>
          <p:cNvSpPr txBox="1"/>
          <p:nvPr/>
        </p:nvSpPr>
        <p:spPr>
          <a:xfrm>
            <a:off x="1574864" y="4698019"/>
            <a:ext cx="6078704" cy="616762"/>
          </a:xfrm>
          <a:prstGeom prst="rect">
            <a:avLst/>
          </a:prstGeom>
        </p:spPr>
        <p:txBody>
          <a:bodyPr lIns="0" tIns="0" rIns="0" bIns="0" rtlCol="0" anchor="t">
            <a:spAutoFit/>
          </a:bodyPr>
          <a:lstStyle/>
          <a:p>
            <a:pPr algn="l">
              <a:lnSpc>
                <a:spcPts val="4480"/>
              </a:lnSpc>
            </a:pPr>
            <a:r>
              <a:rPr lang="en-US" sz="3200">
                <a:solidFill>
                  <a:srgbClr val="3A5DAE"/>
                </a:solidFill>
                <a:latin typeface="DM Sans"/>
                <a:ea typeface="DM Sans"/>
                <a:cs typeface="DM Sans"/>
                <a:sym typeface="DM Sans"/>
              </a:rPr>
              <a:t>Coffee Truck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TextBox 2"/>
          <p:cNvSpPr txBox="1"/>
          <p:nvPr/>
        </p:nvSpPr>
        <p:spPr>
          <a:xfrm>
            <a:off x="1028700" y="1238250"/>
            <a:ext cx="14601538" cy="774700"/>
          </a:xfrm>
          <a:prstGeom prst="rect">
            <a:avLst/>
          </a:prstGeom>
        </p:spPr>
        <p:txBody>
          <a:bodyPr lIns="0" tIns="0" rIns="0" bIns="0" rtlCol="0" anchor="t">
            <a:spAutoFit/>
          </a:bodyPr>
          <a:lstStyle/>
          <a:p>
            <a:pPr algn="l">
              <a:lnSpc>
                <a:spcPts val="6500"/>
              </a:lnSpc>
            </a:pPr>
            <a:r>
              <a:rPr lang="en-US" sz="6500">
                <a:solidFill>
                  <a:srgbClr val="492DA8"/>
                </a:solidFill>
                <a:latin typeface="Permanent Marker"/>
                <a:ea typeface="Permanent Marker"/>
                <a:cs typeface="Permanent Marker"/>
                <a:sym typeface="Permanent Marker"/>
              </a:rPr>
              <a:t>Budget Categories</a:t>
            </a:r>
          </a:p>
        </p:txBody>
      </p:sp>
      <p:graphicFrame>
        <p:nvGraphicFramePr>
          <p:cNvPr id="3" name="Table 3"/>
          <p:cNvGraphicFramePr>
            <a:graphicFrameLocks noGrp="1"/>
          </p:cNvGraphicFramePr>
          <p:nvPr/>
        </p:nvGraphicFramePr>
        <p:xfrm>
          <a:off x="2895600" y="2705100"/>
          <a:ext cx="9525000" cy="5841999"/>
        </p:xfrm>
        <a:graphic>
          <a:graphicData uri="http://schemas.openxmlformats.org/drawingml/2006/table">
            <a:tbl>
              <a:tblPr/>
              <a:tblGrid>
                <a:gridCol w="5250165">
                  <a:extLst>
                    <a:ext uri="{9D8B030D-6E8A-4147-A177-3AD203B41FA5}">
                      <a16:colId xmlns:a16="http://schemas.microsoft.com/office/drawing/2014/main" val="20000"/>
                    </a:ext>
                  </a:extLst>
                </a:gridCol>
                <a:gridCol w="4274835">
                  <a:extLst>
                    <a:ext uri="{9D8B030D-6E8A-4147-A177-3AD203B41FA5}">
                      <a16:colId xmlns:a16="http://schemas.microsoft.com/office/drawing/2014/main" val="20001"/>
                    </a:ext>
                  </a:extLst>
                </a:gridCol>
              </a:tblGrid>
              <a:tr h="987538">
                <a:tc>
                  <a:txBody>
                    <a:bodyPr/>
                    <a:lstStyle/>
                    <a:p>
                      <a:pPr algn="ctr">
                        <a:lnSpc>
                          <a:spcPts val="2800"/>
                        </a:lnSpc>
                        <a:defRPr/>
                      </a:pPr>
                      <a:r>
                        <a:rPr lang="en-US" sz="2000" b="1">
                          <a:solidFill>
                            <a:srgbClr val="000000"/>
                          </a:solidFill>
                          <a:latin typeface="DM Sans Bold"/>
                          <a:ea typeface="DM Sans Bold"/>
                          <a:cs typeface="DM Sans Bold"/>
                          <a:sym typeface="DM Sans Bold"/>
                        </a:rPr>
                        <a:t>Category</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A300"/>
                    </a:solidFill>
                  </a:tcPr>
                </a:tc>
                <a:tc>
                  <a:txBody>
                    <a:bodyPr/>
                    <a:lstStyle/>
                    <a:p>
                      <a:pPr algn="ctr">
                        <a:lnSpc>
                          <a:spcPts val="2800"/>
                        </a:lnSpc>
                        <a:defRPr/>
                      </a:pPr>
                      <a:r>
                        <a:rPr lang="en-US" sz="2000" b="1">
                          <a:solidFill>
                            <a:srgbClr val="000000"/>
                          </a:solidFill>
                          <a:latin typeface="DM Sans Bold"/>
                          <a:ea typeface="DM Sans Bold"/>
                          <a:cs typeface="DM Sans Bold"/>
                          <a:sym typeface="DM Sans Bold"/>
                        </a:rPr>
                        <a:t>Planned Spending</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A300"/>
                    </a:solidFill>
                  </a:tcPr>
                </a:tc>
                <a:extLst>
                  <a:ext uri="{0D108BD9-81ED-4DB2-BD59-A6C34878D82A}">
                    <a16:rowId xmlns:a16="http://schemas.microsoft.com/office/drawing/2014/main" val="10000"/>
                  </a:ext>
                </a:extLst>
              </a:tr>
              <a:tr h="943270">
                <a:tc>
                  <a:txBody>
                    <a:bodyPr/>
                    <a:lstStyle/>
                    <a:p>
                      <a:pPr algn="l">
                        <a:lnSpc>
                          <a:spcPts val="2520"/>
                        </a:lnSpc>
                        <a:defRPr/>
                      </a:pPr>
                      <a:r>
                        <a:rPr lang="en-US" sz="1800">
                          <a:solidFill>
                            <a:srgbClr val="000000"/>
                          </a:solidFill>
                          <a:latin typeface="DM Sans"/>
                          <a:ea typeface="DM Sans"/>
                          <a:cs typeface="DM Sans"/>
                          <a:sym typeface="DM Sans"/>
                        </a:rPr>
                        <a:t>Equipment/Inventory</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 </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25439">
                <a:tc>
                  <a:txBody>
                    <a:bodyPr/>
                    <a:lstStyle/>
                    <a:p>
                      <a:pPr algn="l">
                        <a:lnSpc>
                          <a:spcPts val="2520"/>
                        </a:lnSpc>
                        <a:defRPr/>
                      </a:pPr>
                      <a:r>
                        <a:rPr lang="en-US" sz="1800">
                          <a:solidFill>
                            <a:srgbClr val="000000"/>
                          </a:solidFill>
                          <a:latin typeface="DM Sans"/>
                          <a:ea typeface="DM Sans"/>
                          <a:cs typeface="DM Sans"/>
                          <a:sym typeface="DM Sans"/>
                        </a:rPr>
                        <a:t>Marketing/Advertising</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 </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43270">
                <a:tc>
                  <a:txBody>
                    <a:bodyPr/>
                    <a:lstStyle/>
                    <a:p>
                      <a:pPr algn="l">
                        <a:lnSpc>
                          <a:spcPts val="2520"/>
                        </a:lnSpc>
                        <a:defRPr/>
                      </a:pPr>
                      <a:r>
                        <a:rPr lang="en-US" sz="1800">
                          <a:solidFill>
                            <a:srgbClr val="000000"/>
                          </a:solidFill>
                          <a:latin typeface="DM Sans"/>
                          <a:ea typeface="DM Sans"/>
                          <a:cs typeface="DM Sans"/>
                          <a:sym typeface="DM Sans"/>
                        </a:rPr>
                        <a:t>Rent/Utilities</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 </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57066">
                <a:tc>
                  <a:txBody>
                    <a:bodyPr/>
                    <a:lstStyle/>
                    <a:p>
                      <a:pPr algn="l">
                        <a:lnSpc>
                          <a:spcPts val="2520"/>
                        </a:lnSpc>
                        <a:defRPr/>
                      </a:pPr>
                      <a:r>
                        <a:rPr lang="en-US" sz="1800">
                          <a:solidFill>
                            <a:srgbClr val="000000"/>
                          </a:solidFill>
                          <a:latin typeface="DM Sans"/>
                          <a:ea typeface="DM Sans"/>
                          <a:cs typeface="DM Sans"/>
                          <a:sym typeface="DM Sans"/>
                        </a:rPr>
                        <a:t>Miscellaneous</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 </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85416">
                <a:tc>
                  <a:txBody>
                    <a:bodyPr/>
                    <a:lstStyle/>
                    <a:p>
                      <a:pPr algn="l">
                        <a:lnSpc>
                          <a:spcPts val="2520"/>
                        </a:lnSpc>
                        <a:defRPr/>
                      </a:pPr>
                      <a:r>
                        <a:rPr lang="en-US" sz="1800" b="1">
                          <a:solidFill>
                            <a:srgbClr val="000000"/>
                          </a:solidFill>
                          <a:latin typeface="DM Sans Bold"/>
                          <a:ea typeface="DM Sans Bold"/>
                          <a:cs typeface="DM Sans Bold"/>
                          <a:sym typeface="DM Sans Bold"/>
                        </a:rPr>
                        <a:t>TOTAL</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b="1">
                          <a:solidFill>
                            <a:srgbClr val="000000"/>
                          </a:solidFill>
                          <a:latin typeface="DM Sans Bold"/>
                          <a:ea typeface="DM Sans Bold"/>
                          <a:cs typeface="DM Sans Bold"/>
                          <a:sym typeface="DM Sans Bold"/>
                        </a:rPr>
                        <a:t>$ </a:t>
                      </a:r>
                      <a:endParaRPr lang="en-US" sz="1100"/>
                    </a:p>
                    <a:p>
                      <a:pPr algn="l">
                        <a:lnSpc>
                          <a:spcPts val="2520"/>
                        </a:lnSpc>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Freeform 4"/>
          <p:cNvSpPr/>
          <p:nvPr/>
        </p:nvSpPr>
        <p:spPr>
          <a:xfrm>
            <a:off x="14782800" y="-342900"/>
            <a:ext cx="5287845" cy="2903508"/>
          </a:xfrm>
          <a:custGeom>
            <a:avLst/>
            <a:gdLst/>
            <a:ahLst/>
            <a:cxnLst/>
            <a:rect l="l" t="t" r="r" b="b"/>
            <a:pathLst>
              <a:path w="5287845" h="2903508">
                <a:moveTo>
                  <a:pt x="0" y="0"/>
                </a:moveTo>
                <a:lnTo>
                  <a:pt x="5287845" y="0"/>
                </a:lnTo>
                <a:lnTo>
                  <a:pt x="5287845" y="2903508"/>
                </a:lnTo>
                <a:lnTo>
                  <a:pt x="0" y="2903508"/>
                </a:lnTo>
                <a:lnTo>
                  <a:pt x="0" y="0"/>
                </a:lnTo>
                <a:close/>
              </a:path>
            </a:pathLst>
          </a:custGeom>
          <a:blipFill>
            <a:blip r:embed="rId3">
              <a:extLst>
                <a:ext uri="{96DAC541-7B7A-43D3-8B79-37D633B846F1}">
                  <asvg:svgBlip xmlns:asvg="http://schemas.microsoft.com/office/drawing/2016/SVG/main" r:embed="rId4"/>
                </a:ext>
              </a:extLst>
            </a:blip>
            <a:stretch>
              <a:fillRect t="-115" b="-115"/>
            </a:stretch>
          </a:blipFill>
        </p:spPr>
        <p:txBody>
          <a:bodyPr/>
          <a:lstStyle/>
          <a:p>
            <a:endParaRPr lang="en-US"/>
          </a:p>
        </p:txBody>
      </p:sp>
      <p:sp>
        <p:nvSpPr>
          <p:cNvPr id="5" name="AutoShape 5"/>
          <p:cNvSpPr/>
          <p:nvPr/>
        </p:nvSpPr>
        <p:spPr>
          <a:xfrm rot="15278">
            <a:off x="8605827" y="4305300"/>
            <a:ext cx="2143146" cy="0"/>
          </a:xfrm>
          <a:prstGeom prst="line">
            <a:avLst/>
          </a:prstGeom>
          <a:ln w="9525" cap="rnd">
            <a:solidFill>
              <a:srgbClr val="4F81BD"/>
            </a:solidFill>
            <a:prstDash val="solid"/>
            <a:headEnd type="none" w="sm" len="sm"/>
            <a:tailEnd type="none" w="sm" len="sm"/>
          </a:ln>
        </p:spPr>
        <p:txBody>
          <a:bodyPr/>
          <a:lstStyle/>
          <a:p>
            <a:endParaRPr lang="en-US"/>
          </a:p>
        </p:txBody>
      </p:sp>
      <p:sp>
        <p:nvSpPr>
          <p:cNvPr id="6" name="AutoShape 6"/>
          <p:cNvSpPr/>
          <p:nvPr/>
        </p:nvSpPr>
        <p:spPr>
          <a:xfrm rot="15278">
            <a:off x="8605827" y="5295900"/>
            <a:ext cx="2143146" cy="0"/>
          </a:xfrm>
          <a:prstGeom prst="line">
            <a:avLst/>
          </a:prstGeom>
          <a:ln w="9525" cap="rnd">
            <a:solidFill>
              <a:srgbClr val="4F81BD"/>
            </a:solidFill>
            <a:prstDash val="solid"/>
            <a:headEnd type="none" w="sm" len="sm"/>
            <a:tailEnd type="none" w="sm" len="sm"/>
          </a:ln>
        </p:spPr>
        <p:txBody>
          <a:bodyPr/>
          <a:lstStyle/>
          <a:p>
            <a:endParaRPr lang="en-US"/>
          </a:p>
        </p:txBody>
      </p:sp>
      <p:sp>
        <p:nvSpPr>
          <p:cNvPr id="7" name="AutoShape 7"/>
          <p:cNvSpPr/>
          <p:nvPr/>
        </p:nvSpPr>
        <p:spPr>
          <a:xfrm rot="15278">
            <a:off x="8605827" y="6286500"/>
            <a:ext cx="2143146" cy="0"/>
          </a:xfrm>
          <a:prstGeom prst="line">
            <a:avLst/>
          </a:prstGeom>
          <a:ln w="9525" cap="rnd">
            <a:solidFill>
              <a:srgbClr val="4F81BD"/>
            </a:solidFill>
            <a:prstDash val="solid"/>
            <a:headEnd type="none" w="sm" len="sm"/>
            <a:tailEnd type="none" w="sm" len="sm"/>
          </a:ln>
        </p:spPr>
        <p:txBody>
          <a:bodyPr/>
          <a:lstStyle/>
          <a:p>
            <a:endParaRPr lang="en-US"/>
          </a:p>
        </p:txBody>
      </p:sp>
      <p:sp>
        <p:nvSpPr>
          <p:cNvPr id="8" name="AutoShape 8"/>
          <p:cNvSpPr/>
          <p:nvPr/>
        </p:nvSpPr>
        <p:spPr>
          <a:xfrm rot="15278">
            <a:off x="8605827" y="7277100"/>
            <a:ext cx="2143146" cy="0"/>
          </a:xfrm>
          <a:prstGeom prst="line">
            <a:avLst/>
          </a:prstGeom>
          <a:ln w="9525" cap="rnd">
            <a:solidFill>
              <a:srgbClr val="4F81BD"/>
            </a:solidFill>
            <a:prstDash val="solid"/>
            <a:headEnd type="none" w="sm" len="sm"/>
            <a:tailEnd type="none" w="sm" len="sm"/>
          </a:ln>
        </p:spPr>
        <p:txBody>
          <a:bodyPr/>
          <a:lstStyle/>
          <a:p>
            <a:endParaRPr lang="en-US"/>
          </a:p>
        </p:txBody>
      </p:sp>
      <p:sp>
        <p:nvSpPr>
          <p:cNvPr id="9" name="AutoShape 9"/>
          <p:cNvSpPr/>
          <p:nvPr/>
        </p:nvSpPr>
        <p:spPr>
          <a:xfrm rot="15278">
            <a:off x="8605827" y="8191500"/>
            <a:ext cx="2143146" cy="0"/>
          </a:xfrm>
          <a:prstGeom prst="line">
            <a:avLst/>
          </a:prstGeom>
          <a:ln w="9525" cap="rnd">
            <a:solidFill>
              <a:srgbClr val="4F81BD"/>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12779761" y="6785553"/>
            <a:ext cx="7315200" cy="4003409"/>
          </a:xfrm>
          <a:custGeom>
            <a:avLst/>
            <a:gdLst/>
            <a:ahLst/>
            <a:cxnLst/>
            <a:rect l="l" t="t" r="r" b="b"/>
            <a:pathLst>
              <a:path w="7315200" h="4003409">
                <a:moveTo>
                  <a:pt x="0" y="0"/>
                </a:moveTo>
                <a:lnTo>
                  <a:pt x="7315200" y="0"/>
                </a:lnTo>
                <a:lnTo>
                  <a:pt x="7315200" y="4003409"/>
                </a:lnTo>
                <a:lnTo>
                  <a:pt x="0" y="4003409"/>
                </a:lnTo>
                <a:lnTo>
                  <a:pt x="0" y="0"/>
                </a:lnTo>
                <a:close/>
              </a:path>
            </a:pathLst>
          </a:custGeom>
          <a:blipFill>
            <a:blip r:embed="rId3">
              <a:extLst>
                <a:ext uri="{96DAC541-7B7A-43D3-8B79-37D633B846F1}">
                  <asvg:svgBlip xmlns:asvg="http://schemas.microsoft.com/office/drawing/2016/SVG/main" r:embed="rId4"/>
                </a:ext>
              </a:extLst>
            </a:blip>
            <a:stretch>
              <a:fillRect t="-136" b="-136"/>
            </a:stretch>
          </a:blipFill>
        </p:spPr>
        <p:txBody>
          <a:bodyPr/>
          <a:lstStyle/>
          <a:p>
            <a:endParaRPr lang="en-US"/>
          </a:p>
        </p:txBody>
      </p:sp>
      <p:sp>
        <p:nvSpPr>
          <p:cNvPr id="3" name="Freeform 3"/>
          <p:cNvSpPr/>
          <p:nvPr/>
        </p:nvSpPr>
        <p:spPr>
          <a:xfrm>
            <a:off x="727074" y="558716"/>
            <a:ext cx="4827973" cy="5486333"/>
          </a:xfrm>
          <a:custGeom>
            <a:avLst/>
            <a:gdLst/>
            <a:ahLst/>
            <a:cxnLst/>
            <a:rect l="l" t="t" r="r" b="b"/>
            <a:pathLst>
              <a:path w="4827973" h="5486333">
                <a:moveTo>
                  <a:pt x="0" y="0"/>
                </a:moveTo>
                <a:lnTo>
                  <a:pt x="4827973" y="0"/>
                </a:lnTo>
                <a:lnTo>
                  <a:pt x="4827973" y="5486333"/>
                </a:lnTo>
                <a:lnTo>
                  <a:pt x="0" y="5486333"/>
                </a:lnTo>
                <a:lnTo>
                  <a:pt x="0" y="0"/>
                </a:lnTo>
                <a:close/>
              </a:path>
            </a:pathLst>
          </a:custGeom>
          <a:blipFill>
            <a:blip r:embed="rId5">
              <a:extLst>
                <a:ext uri="{96DAC541-7B7A-43D3-8B79-37D633B846F1}">
                  <asvg:svgBlip xmlns:asvg="http://schemas.microsoft.com/office/drawing/2016/SVG/main" r:embed="rId6"/>
                </a:ext>
              </a:extLst>
            </a:blip>
            <a:stretch>
              <a:fillRect l="-209" r="-209"/>
            </a:stretch>
          </a:blipFill>
        </p:spPr>
        <p:txBody>
          <a:bodyPr/>
          <a:lstStyle/>
          <a:p>
            <a:endParaRPr lang="en-US"/>
          </a:p>
        </p:txBody>
      </p:sp>
      <p:sp>
        <p:nvSpPr>
          <p:cNvPr id="4" name="Freeform 4"/>
          <p:cNvSpPr/>
          <p:nvPr/>
        </p:nvSpPr>
        <p:spPr>
          <a:xfrm>
            <a:off x="2939623" y="2761926"/>
            <a:ext cx="12476935" cy="5762075"/>
          </a:xfrm>
          <a:custGeom>
            <a:avLst/>
            <a:gdLst/>
            <a:ahLst/>
            <a:cxnLst/>
            <a:rect l="l" t="t" r="r" b="b"/>
            <a:pathLst>
              <a:path w="12476935" h="5762075">
                <a:moveTo>
                  <a:pt x="0" y="0"/>
                </a:moveTo>
                <a:lnTo>
                  <a:pt x="12476935" y="0"/>
                </a:lnTo>
                <a:lnTo>
                  <a:pt x="12476935" y="5762075"/>
                </a:lnTo>
                <a:lnTo>
                  <a:pt x="0" y="5762075"/>
                </a:lnTo>
                <a:lnTo>
                  <a:pt x="0" y="0"/>
                </a:lnTo>
                <a:close/>
              </a:path>
            </a:pathLst>
          </a:custGeom>
          <a:blipFill>
            <a:blip r:embed="rId7">
              <a:extLst>
                <a:ext uri="{96DAC541-7B7A-43D3-8B79-37D633B846F1}">
                  <asvg:svgBlip xmlns:asvg="http://schemas.microsoft.com/office/drawing/2016/SVG/main" r:embed="rId8"/>
                </a:ext>
              </a:extLst>
            </a:blip>
            <a:stretch>
              <a:fillRect l="-189" r="-189"/>
            </a:stretch>
          </a:blipFill>
        </p:spPr>
        <p:txBody>
          <a:bodyPr/>
          <a:lstStyle/>
          <a:p>
            <a:endParaRPr lang="en-US"/>
          </a:p>
        </p:txBody>
      </p:sp>
      <p:sp>
        <p:nvSpPr>
          <p:cNvPr id="5" name="TextBox 5"/>
          <p:cNvSpPr txBox="1"/>
          <p:nvPr/>
        </p:nvSpPr>
        <p:spPr>
          <a:xfrm>
            <a:off x="3886200" y="3625891"/>
            <a:ext cx="10668000" cy="4042944"/>
          </a:xfrm>
          <a:prstGeom prst="rect">
            <a:avLst/>
          </a:prstGeom>
        </p:spPr>
        <p:txBody>
          <a:bodyPr lIns="0" tIns="0" rIns="0" bIns="0" rtlCol="0" anchor="t">
            <a:spAutoFit/>
          </a:bodyPr>
          <a:lstStyle/>
          <a:p>
            <a:pPr algn="l">
              <a:lnSpc>
                <a:spcPts val="10530"/>
              </a:lnSpc>
            </a:pPr>
            <a:r>
              <a:rPr lang="en-US" sz="8500">
                <a:solidFill>
                  <a:srgbClr val="FFFFFF"/>
                </a:solidFill>
                <a:latin typeface="DM Sans"/>
                <a:ea typeface="DM Sans"/>
                <a:cs typeface="DM Sans"/>
                <a:sym typeface="DM Sans"/>
              </a:rPr>
              <a:t>What did you learn? Is there anything you would do differently?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grpSp>
        <p:nvGrpSpPr>
          <p:cNvPr id="2" name="Group 2"/>
          <p:cNvGrpSpPr/>
          <p:nvPr/>
        </p:nvGrpSpPr>
        <p:grpSpPr>
          <a:xfrm>
            <a:off x="1057918" y="8288253"/>
            <a:ext cx="5439970" cy="1490472"/>
            <a:chOff x="0" y="0"/>
            <a:chExt cx="7253293" cy="1987296"/>
          </a:xfrm>
        </p:grpSpPr>
        <p:sp>
          <p:nvSpPr>
            <p:cNvPr id="3" name="Freeform 3"/>
            <p:cNvSpPr/>
            <p:nvPr/>
          </p:nvSpPr>
          <p:spPr>
            <a:xfrm>
              <a:off x="0" y="0"/>
              <a:ext cx="7253351" cy="1987296"/>
            </a:xfrm>
            <a:custGeom>
              <a:avLst/>
              <a:gdLst/>
              <a:ahLst/>
              <a:cxnLst/>
              <a:rect l="l" t="t" r="r" b="b"/>
              <a:pathLst>
                <a:path w="7253351" h="1987296">
                  <a:moveTo>
                    <a:pt x="0" y="0"/>
                  </a:moveTo>
                  <a:lnTo>
                    <a:pt x="7253351" y="0"/>
                  </a:lnTo>
                  <a:lnTo>
                    <a:pt x="7253351" y="1987296"/>
                  </a:lnTo>
                  <a:lnTo>
                    <a:pt x="0" y="1987296"/>
                  </a:lnTo>
                  <a:close/>
                </a:path>
              </a:pathLst>
            </a:custGeom>
            <a:solidFill>
              <a:srgbClr val="FFFFFF"/>
            </a:solidFill>
          </p:spPr>
          <p:txBody>
            <a:bodyPr/>
            <a:lstStyle/>
            <a:p>
              <a:endParaRPr lang="en-US"/>
            </a:p>
          </p:txBody>
        </p:sp>
      </p:grpSp>
      <p:sp>
        <p:nvSpPr>
          <p:cNvPr id="4" name="TextBox 4"/>
          <p:cNvSpPr txBox="1"/>
          <p:nvPr/>
        </p:nvSpPr>
        <p:spPr>
          <a:xfrm>
            <a:off x="1468957" y="8315304"/>
            <a:ext cx="4611326" cy="1412486"/>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Ask the adults in your life if they know an accountant </a:t>
            </a:r>
          </a:p>
          <a:p>
            <a:pPr algn="l">
              <a:lnSpc>
                <a:spcPts val="3640"/>
              </a:lnSpc>
            </a:pPr>
            <a:r>
              <a:rPr lang="en-US" sz="2600">
                <a:solidFill>
                  <a:srgbClr val="3A5DAE"/>
                </a:solidFill>
                <a:latin typeface="DM Sans"/>
                <a:ea typeface="DM Sans"/>
                <a:cs typeface="DM Sans"/>
                <a:sym typeface="DM Sans"/>
              </a:rPr>
              <a:t>you can shadow for a day</a:t>
            </a:r>
          </a:p>
        </p:txBody>
      </p:sp>
      <p:sp>
        <p:nvSpPr>
          <p:cNvPr id="5" name="Freeform 5"/>
          <p:cNvSpPr/>
          <p:nvPr/>
        </p:nvSpPr>
        <p:spPr>
          <a:xfrm>
            <a:off x="5875916" y="8345474"/>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grpSp>
        <p:nvGrpSpPr>
          <p:cNvPr id="6" name="Group 6"/>
          <p:cNvGrpSpPr/>
          <p:nvPr/>
        </p:nvGrpSpPr>
        <p:grpSpPr>
          <a:xfrm>
            <a:off x="1027438" y="4950985"/>
            <a:ext cx="5439970" cy="1315298"/>
            <a:chOff x="0" y="0"/>
            <a:chExt cx="7253293" cy="1753731"/>
          </a:xfrm>
        </p:grpSpPr>
        <p:sp>
          <p:nvSpPr>
            <p:cNvPr id="7" name="Freeform 7"/>
            <p:cNvSpPr/>
            <p:nvPr/>
          </p:nvSpPr>
          <p:spPr>
            <a:xfrm>
              <a:off x="0" y="0"/>
              <a:ext cx="7253351" cy="1753743"/>
            </a:xfrm>
            <a:custGeom>
              <a:avLst/>
              <a:gdLst/>
              <a:ahLst/>
              <a:cxnLst/>
              <a:rect l="l" t="t" r="r" b="b"/>
              <a:pathLst>
                <a:path w="7253351" h="1753743">
                  <a:moveTo>
                    <a:pt x="0" y="0"/>
                  </a:moveTo>
                  <a:lnTo>
                    <a:pt x="7253351" y="0"/>
                  </a:lnTo>
                  <a:lnTo>
                    <a:pt x="7253351" y="1753743"/>
                  </a:lnTo>
                  <a:lnTo>
                    <a:pt x="0" y="1753743"/>
                  </a:lnTo>
                  <a:close/>
                </a:path>
              </a:pathLst>
            </a:custGeom>
            <a:solidFill>
              <a:srgbClr val="FFFFFF"/>
            </a:solidFill>
          </p:spPr>
          <p:txBody>
            <a:bodyPr/>
            <a:lstStyle/>
            <a:p>
              <a:endParaRPr lang="en-US"/>
            </a:p>
          </p:txBody>
        </p:sp>
      </p:grpSp>
      <p:sp>
        <p:nvSpPr>
          <p:cNvPr id="8" name="TextBox 8"/>
          <p:cNvSpPr txBox="1"/>
          <p:nvPr/>
        </p:nvSpPr>
        <p:spPr>
          <a:xfrm>
            <a:off x="1418948" y="4898608"/>
            <a:ext cx="4611326" cy="1435309"/>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Join a business club or organization (i.e., DECA, BPA, FBLA)</a:t>
            </a:r>
          </a:p>
        </p:txBody>
      </p:sp>
      <p:sp>
        <p:nvSpPr>
          <p:cNvPr id="9" name="Freeform 9"/>
          <p:cNvSpPr/>
          <p:nvPr/>
        </p:nvSpPr>
        <p:spPr>
          <a:xfrm>
            <a:off x="5868296" y="4956543"/>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grpSp>
        <p:nvGrpSpPr>
          <p:cNvPr id="10" name="Group 10"/>
          <p:cNvGrpSpPr/>
          <p:nvPr/>
        </p:nvGrpSpPr>
        <p:grpSpPr>
          <a:xfrm>
            <a:off x="1050298" y="6693865"/>
            <a:ext cx="5439970" cy="1234440"/>
            <a:chOff x="0" y="0"/>
            <a:chExt cx="7253293" cy="1645920"/>
          </a:xfrm>
        </p:grpSpPr>
        <p:sp>
          <p:nvSpPr>
            <p:cNvPr id="11" name="Freeform 11"/>
            <p:cNvSpPr/>
            <p:nvPr/>
          </p:nvSpPr>
          <p:spPr>
            <a:xfrm>
              <a:off x="0" y="0"/>
              <a:ext cx="7253351" cy="1645920"/>
            </a:xfrm>
            <a:custGeom>
              <a:avLst/>
              <a:gdLst/>
              <a:ahLst/>
              <a:cxnLst/>
              <a:rect l="l" t="t" r="r" b="b"/>
              <a:pathLst>
                <a:path w="7253351" h="1645920">
                  <a:moveTo>
                    <a:pt x="0" y="0"/>
                  </a:moveTo>
                  <a:lnTo>
                    <a:pt x="7253351" y="0"/>
                  </a:lnTo>
                  <a:lnTo>
                    <a:pt x="7253351" y="1645920"/>
                  </a:lnTo>
                  <a:lnTo>
                    <a:pt x="0" y="1645920"/>
                  </a:lnTo>
                  <a:close/>
                </a:path>
              </a:pathLst>
            </a:custGeom>
            <a:solidFill>
              <a:srgbClr val="FFA300"/>
            </a:solidFill>
          </p:spPr>
          <p:txBody>
            <a:bodyPr/>
            <a:lstStyle/>
            <a:p>
              <a:endParaRPr lang="en-US"/>
            </a:p>
          </p:txBody>
        </p:sp>
      </p:grpSp>
      <p:sp>
        <p:nvSpPr>
          <p:cNvPr id="12" name="TextBox 12"/>
          <p:cNvSpPr txBox="1"/>
          <p:nvPr/>
        </p:nvSpPr>
        <p:spPr>
          <a:xfrm>
            <a:off x="1464620" y="6869239"/>
            <a:ext cx="4611326" cy="795670"/>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Discuss accounting with a career counselor</a:t>
            </a:r>
          </a:p>
        </p:txBody>
      </p:sp>
      <p:sp>
        <p:nvSpPr>
          <p:cNvPr id="13" name="Freeform 13"/>
          <p:cNvSpPr/>
          <p:nvPr/>
        </p:nvSpPr>
        <p:spPr>
          <a:xfrm>
            <a:off x="5868296" y="6773929"/>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sp>
        <p:nvSpPr>
          <p:cNvPr id="14" name="Freeform 14"/>
          <p:cNvSpPr/>
          <p:nvPr/>
        </p:nvSpPr>
        <p:spPr>
          <a:xfrm>
            <a:off x="15121187" y="275641"/>
            <a:ext cx="9746512" cy="5334000"/>
          </a:xfrm>
          <a:custGeom>
            <a:avLst/>
            <a:gdLst/>
            <a:ahLst/>
            <a:cxnLst/>
            <a:rect l="l" t="t" r="r" b="b"/>
            <a:pathLst>
              <a:path w="9746512" h="5334000">
                <a:moveTo>
                  <a:pt x="0" y="0"/>
                </a:moveTo>
                <a:lnTo>
                  <a:pt x="9746512" y="0"/>
                </a:lnTo>
                <a:lnTo>
                  <a:pt x="9746512" y="5334000"/>
                </a:lnTo>
                <a:lnTo>
                  <a:pt x="0" y="5334000"/>
                </a:lnTo>
                <a:lnTo>
                  <a:pt x="0" y="0"/>
                </a:lnTo>
                <a:close/>
              </a:path>
            </a:pathLst>
          </a:custGeom>
          <a:blipFill>
            <a:blip r:embed="rId5">
              <a:extLst>
                <a:ext uri="{96DAC541-7B7A-43D3-8B79-37D633B846F1}">
                  <asvg:svgBlip xmlns:asvg="http://schemas.microsoft.com/office/drawing/2016/SVG/main" r:embed="rId6"/>
                </a:ext>
              </a:extLst>
            </a:blip>
            <a:stretch>
              <a:fillRect t="-142" b="-142"/>
            </a:stretch>
          </a:blipFill>
        </p:spPr>
        <p:txBody>
          <a:bodyPr/>
          <a:lstStyle/>
          <a:p>
            <a:endParaRPr lang="en-US"/>
          </a:p>
        </p:txBody>
      </p:sp>
      <p:grpSp>
        <p:nvGrpSpPr>
          <p:cNvPr id="15" name="Group 15"/>
          <p:cNvGrpSpPr/>
          <p:nvPr/>
        </p:nvGrpSpPr>
        <p:grpSpPr>
          <a:xfrm>
            <a:off x="1050298" y="3314700"/>
            <a:ext cx="5439970" cy="1237552"/>
            <a:chOff x="0" y="0"/>
            <a:chExt cx="7253293" cy="1650069"/>
          </a:xfrm>
        </p:grpSpPr>
        <p:sp>
          <p:nvSpPr>
            <p:cNvPr id="16" name="Freeform 16"/>
            <p:cNvSpPr/>
            <p:nvPr/>
          </p:nvSpPr>
          <p:spPr>
            <a:xfrm>
              <a:off x="0" y="0"/>
              <a:ext cx="7253351" cy="1650111"/>
            </a:xfrm>
            <a:custGeom>
              <a:avLst/>
              <a:gdLst/>
              <a:ahLst/>
              <a:cxnLst/>
              <a:rect l="l" t="t" r="r" b="b"/>
              <a:pathLst>
                <a:path w="7253351" h="1650111">
                  <a:moveTo>
                    <a:pt x="0" y="0"/>
                  </a:moveTo>
                  <a:lnTo>
                    <a:pt x="7253351" y="0"/>
                  </a:lnTo>
                  <a:lnTo>
                    <a:pt x="7253351" y="1650111"/>
                  </a:lnTo>
                  <a:lnTo>
                    <a:pt x="0" y="1650111"/>
                  </a:lnTo>
                  <a:close/>
                </a:path>
              </a:pathLst>
            </a:custGeom>
            <a:solidFill>
              <a:srgbClr val="FFA300"/>
            </a:solidFill>
          </p:spPr>
          <p:txBody>
            <a:bodyPr/>
            <a:lstStyle/>
            <a:p>
              <a:endParaRPr lang="en-US"/>
            </a:p>
          </p:txBody>
        </p:sp>
      </p:grpSp>
      <p:sp>
        <p:nvSpPr>
          <p:cNvPr id="17" name="TextBox 17"/>
          <p:cNvSpPr txBox="1"/>
          <p:nvPr/>
        </p:nvSpPr>
        <p:spPr>
          <a:xfrm>
            <a:off x="1461337" y="3630329"/>
            <a:ext cx="4611326" cy="956242"/>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Take an accounting class</a:t>
            </a:r>
          </a:p>
        </p:txBody>
      </p:sp>
      <p:sp>
        <p:nvSpPr>
          <p:cNvPr id="18" name="Freeform 18"/>
          <p:cNvSpPr/>
          <p:nvPr/>
        </p:nvSpPr>
        <p:spPr>
          <a:xfrm>
            <a:off x="5868296" y="3322223"/>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grpSp>
        <p:nvGrpSpPr>
          <p:cNvPr id="19" name="Group 19"/>
          <p:cNvGrpSpPr/>
          <p:nvPr/>
        </p:nvGrpSpPr>
        <p:grpSpPr>
          <a:xfrm>
            <a:off x="7886574" y="8288253"/>
            <a:ext cx="5439970" cy="1490472"/>
            <a:chOff x="0" y="0"/>
            <a:chExt cx="7253293" cy="1987296"/>
          </a:xfrm>
        </p:grpSpPr>
        <p:sp>
          <p:nvSpPr>
            <p:cNvPr id="20" name="Freeform 20"/>
            <p:cNvSpPr/>
            <p:nvPr/>
          </p:nvSpPr>
          <p:spPr>
            <a:xfrm>
              <a:off x="0" y="0"/>
              <a:ext cx="7253351" cy="1987296"/>
            </a:xfrm>
            <a:custGeom>
              <a:avLst/>
              <a:gdLst/>
              <a:ahLst/>
              <a:cxnLst/>
              <a:rect l="l" t="t" r="r" b="b"/>
              <a:pathLst>
                <a:path w="7253351" h="1987296">
                  <a:moveTo>
                    <a:pt x="0" y="0"/>
                  </a:moveTo>
                  <a:lnTo>
                    <a:pt x="7253351" y="0"/>
                  </a:lnTo>
                  <a:lnTo>
                    <a:pt x="7253351" y="1987296"/>
                  </a:lnTo>
                  <a:lnTo>
                    <a:pt x="0" y="1987296"/>
                  </a:lnTo>
                  <a:close/>
                </a:path>
              </a:pathLst>
            </a:custGeom>
            <a:solidFill>
              <a:srgbClr val="EB04A9"/>
            </a:solidFill>
          </p:spPr>
          <p:txBody>
            <a:bodyPr/>
            <a:lstStyle/>
            <a:p>
              <a:endParaRPr lang="en-US"/>
            </a:p>
          </p:txBody>
        </p:sp>
      </p:grpSp>
      <p:sp>
        <p:nvSpPr>
          <p:cNvPr id="21" name="TextBox 21"/>
          <p:cNvSpPr txBox="1"/>
          <p:nvPr/>
        </p:nvSpPr>
        <p:spPr>
          <a:xfrm>
            <a:off x="8297613" y="8315304"/>
            <a:ext cx="4611326" cy="1412486"/>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Find an accounting internship or a CPA  you can shadow </a:t>
            </a:r>
          </a:p>
          <a:p>
            <a:pPr algn="l">
              <a:lnSpc>
                <a:spcPts val="3640"/>
              </a:lnSpc>
            </a:pPr>
            <a:r>
              <a:rPr lang="en-US" sz="2600">
                <a:solidFill>
                  <a:srgbClr val="FFFFFF"/>
                </a:solidFill>
                <a:latin typeface="DM Sans"/>
                <a:ea typeface="DM Sans"/>
                <a:cs typeface="DM Sans"/>
                <a:sym typeface="DM Sans"/>
              </a:rPr>
              <a:t>for a day</a:t>
            </a:r>
          </a:p>
        </p:txBody>
      </p:sp>
      <p:sp>
        <p:nvSpPr>
          <p:cNvPr id="22" name="Freeform 22"/>
          <p:cNvSpPr/>
          <p:nvPr/>
        </p:nvSpPr>
        <p:spPr>
          <a:xfrm>
            <a:off x="12704572" y="8345474"/>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grpSp>
        <p:nvGrpSpPr>
          <p:cNvPr id="23" name="Group 23"/>
          <p:cNvGrpSpPr/>
          <p:nvPr/>
        </p:nvGrpSpPr>
        <p:grpSpPr>
          <a:xfrm>
            <a:off x="7856094" y="4950985"/>
            <a:ext cx="5439970" cy="1315298"/>
            <a:chOff x="0" y="0"/>
            <a:chExt cx="7253293" cy="1753731"/>
          </a:xfrm>
        </p:grpSpPr>
        <p:sp>
          <p:nvSpPr>
            <p:cNvPr id="24" name="Freeform 24"/>
            <p:cNvSpPr/>
            <p:nvPr/>
          </p:nvSpPr>
          <p:spPr>
            <a:xfrm>
              <a:off x="0" y="0"/>
              <a:ext cx="7253351" cy="1753743"/>
            </a:xfrm>
            <a:custGeom>
              <a:avLst/>
              <a:gdLst/>
              <a:ahLst/>
              <a:cxnLst/>
              <a:rect l="l" t="t" r="r" b="b"/>
              <a:pathLst>
                <a:path w="7253351" h="1753743">
                  <a:moveTo>
                    <a:pt x="0" y="0"/>
                  </a:moveTo>
                  <a:lnTo>
                    <a:pt x="7253351" y="0"/>
                  </a:lnTo>
                  <a:lnTo>
                    <a:pt x="7253351" y="1753743"/>
                  </a:lnTo>
                  <a:lnTo>
                    <a:pt x="0" y="1753743"/>
                  </a:lnTo>
                  <a:close/>
                </a:path>
              </a:pathLst>
            </a:custGeom>
            <a:solidFill>
              <a:srgbClr val="EB04A9"/>
            </a:solidFill>
          </p:spPr>
          <p:txBody>
            <a:bodyPr/>
            <a:lstStyle/>
            <a:p>
              <a:endParaRPr lang="en-US"/>
            </a:p>
          </p:txBody>
        </p:sp>
      </p:grpSp>
      <p:sp>
        <p:nvSpPr>
          <p:cNvPr id="25" name="Freeform 25"/>
          <p:cNvSpPr/>
          <p:nvPr/>
        </p:nvSpPr>
        <p:spPr>
          <a:xfrm>
            <a:off x="12696952" y="4956543"/>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grpSp>
        <p:nvGrpSpPr>
          <p:cNvPr id="26" name="Group 26"/>
          <p:cNvGrpSpPr/>
          <p:nvPr/>
        </p:nvGrpSpPr>
        <p:grpSpPr>
          <a:xfrm>
            <a:off x="7886574" y="6693865"/>
            <a:ext cx="5439970" cy="1234440"/>
            <a:chOff x="0" y="0"/>
            <a:chExt cx="7253293" cy="1645920"/>
          </a:xfrm>
        </p:grpSpPr>
        <p:sp>
          <p:nvSpPr>
            <p:cNvPr id="27" name="Freeform 27"/>
            <p:cNvSpPr/>
            <p:nvPr/>
          </p:nvSpPr>
          <p:spPr>
            <a:xfrm>
              <a:off x="0" y="0"/>
              <a:ext cx="7253351" cy="1645920"/>
            </a:xfrm>
            <a:custGeom>
              <a:avLst/>
              <a:gdLst/>
              <a:ahLst/>
              <a:cxnLst/>
              <a:rect l="l" t="t" r="r" b="b"/>
              <a:pathLst>
                <a:path w="7253351" h="1645920">
                  <a:moveTo>
                    <a:pt x="0" y="0"/>
                  </a:moveTo>
                  <a:lnTo>
                    <a:pt x="7253351" y="0"/>
                  </a:lnTo>
                  <a:lnTo>
                    <a:pt x="7253351" y="1645920"/>
                  </a:lnTo>
                  <a:lnTo>
                    <a:pt x="0" y="1645920"/>
                  </a:lnTo>
                  <a:close/>
                </a:path>
              </a:pathLst>
            </a:custGeom>
            <a:solidFill>
              <a:srgbClr val="D2FFE5"/>
            </a:solidFill>
          </p:spPr>
          <p:txBody>
            <a:bodyPr/>
            <a:lstStyle/>
            <a:p>
              <a:endParaRPr lang="en-US"/>
            </a:p>
          </p:txBody>
        </p:sp>
      </p:grpSp>
      <p:sp>
        <p:nvSpPr>
          <p:cNvPr id="28" name="TextBox 28"/>
          <p:cNvSpPr txBox="1"/>
          <p:nvPr/>
        </p:nvSpPr>
        <p:spPr>
          <a:xfrm>
            <a:off x="8289993" y="6828997"/>
            <a:ext cx="4611326" cy="950821"/>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Join an accounting club like Beta Alpha Psi</a:t>
            </a:r>
          </a:p>
        </p:txBody>
      </p:sp>
      <p:sp>
        <p:nvSpPr>
          <p:cNvPr id="29" name="Freeform 29"/>
          <p:cNvSpPr/>
          <p:nvPr/>
        </p:nvSpPr>
        <p:spPr>
          <a:xfrm>
            <a:off x="12696952" y="6773929"/>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grpSp>
        <p:nvGrpSpPr>
          <p:cNvPr id="30" name="Group 30"/>
          <p:cNvGrpSpPr/>
          <p:nvPr/>
        </p:nvGrpSpPr>
        <p:grpSpPr>
          <a:xfrm>
            <a:off x="7878954" y="3314700"/>
            <a:ext cx="5439970" cy="1237552"/>
            <a:chOff x="0" y="0"/>
            <a:chExt cx="7253293" cy="1650069"/>
          </a:xfrm>
        </p:grpSpPr>
        <p:sp>
          <p:nvSpPr>
            <p:cNvPr id="31" name="Freeform 31"/>
            <p:cNvSpPr/>
            <p:nvPr/>
          </p:nvSpPr>
          <p:spPr>
            <a:xfrm>
              <a:off x="0" y="0"/>
              <a:ext cx="7253351" cy="1650111"/>
            </a:xfrm>
            <a:custGeom>
              <a:avLst/>
              <a:gdLst/>
              <a:ahLst/>
              <a:cxnLst/>
              <a:rect l="l" t="t" r="r" b="b"/>
              <a:pathLst>
                <a:path w="7253351" h="1650111">
                  <a:moveTo>
                    <a:pt x="0" y="0"/>
                  </a:moveTo>
                  <a:lnTo>
                    <a:pt x="7253351" y="0"/>
                  </a:lnTo>
                  <a:lnTo>
                    <a:pt x="7253351" y="1650111"/>
                  </a:lnTo>
                  <a:lnTo>
                    <a:pt x="0" y="1650111"/>
                  </a:lnTo>
                  <a:close/>
                </a:path>
              </a:pathLst>
            </a:custGeom>
            <a:solidFill>
              <a:srgbClr val="D2FFE5"/>
            </a:solidFill>
          </p:spPr>
          <p:txBody>
            <a:bodyPr/>
            <a:lstStyle/>
            <a:p>
              <a:endParaRPr lang="en-US"/>
            </a:p>
          </p:txBody>
        </p:sp>
      </p:grpSp>
      <p:sp>
        <p:nvSpPr>
          <p:cNvPr id="32" name="TextBox 32"/>
          <p:cNvSpPr txBox="1"/>
          <p:nvPr/>
        </p:nvSpPr>
        <p:spPr>
          <a:xfrm>
            <a:off x="8289993" y="3630329"/>
            <a:ext cx="4611326" cy="489156"/>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Take an accounting class</a:t>
            </a:r>
          </a:p>
        </p:txBody>
      </p:sp>
      <p:sp>
        <p:nvSpPr>
          <p:cNvPr id="33" name="Freeform 33"/>
          <p:cNvSpPr/>
          <p:nvPr/>
        </p:nvSpPr>
        <p:spPr>
          <a:xfrm>
            <a:off x="12696952" y="3322223"/>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l="-28" r="-28"/>
            </a:stretch>
          </a:blipFill>
        </p:spPr>
        <p:txBody>
          <a:bodyPr/>
          <a:lstStyle/>
          <a:p>
            <a:endParaRPr lang="en-US"/>
          </a:p>
        </p:txBody>
      </p:sp>
      <p:sp>
        <p:nvSpPr>
          <p:cNvPr id="34" name="Freeform 34"/>
          <p:cNvSpPr/>
          <p:nvPr/>
        </p:nvSpPr>
        <p:spPr>
          <a:xfrm>
            <a:off x="13768062" y="6007006"/>
            <a:ext cx="4249245" cy="1387684"/>
          </a:xfrm>
          <a:custGeom>
            <a:avLst/>
            <a:gdLst/>
            <a:ahLst/>
            <a:cxnLst/>
            <a:rect l="l" t="t" r="r" b="b"/>
            <a:pathLst>
              <a:path w="4249245" h="1387684">
                <a:moveTo>
                  <a:pt x="0" y="0"/>
                </a:moveTo>
                <a:lnTo>
                  <a:pt x="4249245" y="0"/>
                </a:lnTo>
                <a:lnTo>
                  <a:pt x="4249245" y="1387684"/>
                </a:lnTo>
                <a:lnTo>
                  <a:pt x="0" y="1387684"/>
                </a:lnTo>
                <a:lnTo>
                  <a:pt x="0" y="0"/>
                </a:lnTo>
                <a:close/>
              </a:path>
            </a:pathLst>
          </a:custGeom>
          <a:blipFill>
            <a:blip r:embed="rId7">
              <a:extLst>
                <a:ext uri="{96DAC541-7B7A-43D3-8B79-37D633B846F1}">
                  <asvg:svgBlip xmlns:asvg="http://schemas.microsoft.com/office/drawing/2016/SVG/main" r:embed="rId8"/>
                </a:ext>
              </a:extLst>
            </a:blip>
            <a:stretch>
              <a:fillRect t="-14050" b="-14050"/>
            </a:stretch>
          </a:blipFill>
        </p:spPr>
        <p:txBody>
          <a:bodyPr/>
          <a:lstStyle/>
          <a:p>
            <a:endParaRPr lang="en-US"/>
          </a:p>
        </p:txBody>
      </p:sp>
      <p:grpSp>
        <p:nvGrpSpPr>
          <p:cNvPr id="35" name="Group 35"/>
          <p:cNvGrpSpPr>
            <a:grpSpLocks noChangeAspect="1"/>
          </p:cNvGrpSpPr>
          <p:nvPr/>
        </p:nvGrpSpPr>
        <p:grpSpPr>
          <a:xfrm>
            <a:off x="14861963" y="7565510"/>
            <a:ext cx="2213215" cy="2213215"/>
            <a:chOff x="0" y="0"/>
            <a:chExt cx="2950953" cy="2950953"/>
          </a:xfrm>
        </p:grpSpPr>
        <p:sp>
          <p:nvSpPr>
            <p:cNvPr id="36" name="Freeform 36"/>
            <p:cNvSpPr/>
            <p:nvPr/>
          </p:nvSpPr>
          <p:spPr>
            <a:xfrm>
              <a:off x="0" y="0"/>
              <a:ext cx="2950972" cy="2950972"/>
            </a:xfrm>
            <a:custGeom>
              <a:avLst/>
              <a:gdLst/>
              <a:ahLst/>
              <a:cxnLst/>
              <a:rect l="l" t="t" r="r" b="b"/>
              <a:pathLst>
                <a:path w="2950972" h="2950972">
                  <a:moveTo>
                    <a:pt x="0" y="0"/>
                  </a:moveTo>
                  <a:lnTo>
                    <a:pt x="2950972" y="0"/>
                  </a:lnTo>
                  <a:lnTo>
                    <a:pt x="2950972" y="2950972"/>
                  </a:lnTo>
                  <a:lnTo>
                    <a:pt x="0" y="2950972"/>
                  </a:lnTo>
                  <a:lnTo>
                    <a:pt x="0" y="0"/>
                  </a:lnTo>
                  <a:close/>
                </a:path>
              </a:pathLst>
            </a:custGeom>
            <a:blipFill>
              <a:blip r:embed="rId9"/>
              <a:stretch>
                <a:fillRect/>
              </a:stretch>
            </a:blipFill>
          </p:spPr>
          <p:txBody>
            <a:bodyPr/>
            <a:lstStyle/>
            <a:p>
              <a:endParaRPr lang="en-US"/>
            </a:p>
          </p:txBody>
        </p:sp>
      </p:grpSp>
      <p:sp>
        <p:nvSpPr>
          <p:cNvPr id="37" name="TextBox 37"/>
          <p:cNvSpPr txBox="1"/>
          <p:nvPr/>
        </p:nvSpPr>
        <p:spPr>
          <a:xfrm>
            <a:off x="1028700" y="1085850"/>
            <a:ext cx="13833263" cy="2194531"/>
          </a:xfrm>
          <a:prstGeom prst="rect">
            <a:avLst/>
          </a:prstGeom>
        </p:spPr>
        <p:txBody>
          <a:bodyPr lIns="0" tIns="0" rIns="0" bIns="0" rtlCol="0" anchor="t">
            <a:spAutoFit/>
          </a:bodyPr>
          <a:lstStyle/>
          <a:p>
            <a:pPr algn="l">
              <a:lnSpc>
                <a:spcPts val="9000"/>
              </a:lnSpc>
            </a:pPr>
            <a:r>
              <a:rPr lang="en-US" sz="9000">
                <a:solidFill>
                  <a:srgbClr val="FFFFFF"/>
                </a:solidFill>
                <a:latin typeface="Permanent Marker"/>
                <a:ea typeface="Permanent Marker"/>
                <a:cs typeface="Permanent Marker"/>
                <a:sym typeface="Permanent Marker"/>
              </a:rPr>
              <a:t>Want to learn more?</a:t>
            </a:r>
          </a:p>
          <a:p>
            <a:pPr algn="l">
              <a:lnSpc>
                <a:spcPts val="9000"/>
              </a:lnSpc>
            </a:pPr>
            <a:endParaRPr lang="en-US" sz="9000">
              <a:solidFill>
                <a:srgbClr val="FFFFFF"/>
              </a:solidFill>
              <a:latin typeface="Permanent Marker"/>
              <a:ea typeface="Permanent Marker"/>
              <a:cs typeface="Permanent Marker"/>
              <a:sym typeface="Permanent Marker"/>
            </a:endParaRPr>
          </a:p>
        </p:txBody>
      </p:sp>
      <p:sp>
        <p:nvSpPr>
          <p:cNvPr id="38" name="TextBox 38"/>
          <p:cNvSpPr txBox="1"/>
          <p:nvPr/>
        </p:nvSpPr>
        <p:spPr>
          <a:xfrm>
            <a:off x="1028700" y="2610026"/>
            <a:ext cx="4910665" cy="590550"/>
          </a:xfrm>
          <a:prstGeom prst="rect">
            <a:avLst/>
          </a:prstGeom>
        </p:spPr>
        <p:txBody>
          <a:bodyPr lIns="0" tIns="0" rIns="0" bIns="0" rtlCol="0" anchor="t">
            <a:spAutoFit/>
          </a:bodyPr>
          <a:lstStyle/>
          <a:p>
            <a:pPr algn="l">
              <a:lnSpc>
                <a:spcPts val="4200"/>
              </a:lnSpc>
            </a:pPr>
            <a:r>
              <a:rPr lang="en-US" sz="3000" b="1">
                <a:solidFill>
                  <a:srgbClr val="FFFFFF"/>
                </a:solidFill>
                <a:latin typeface="DM Sans Bold"/>
                <a:ea typeface="DM Sans Bold"/>
                <a:cs typeface="DM Sans Bold"/>
                <a:sym typeface="DM Sans Bold"/>
              </a:rPr>
              <a:t>High School</a:t>
            </a:r>
          </a:p>
        </p:txBody>
      </p:sp>
      <p:sp>
        <p:nvSpPr>
          <p:cNvPr id="39" name="TextBox 39"/>
          <p:cNvSpPr txBox="1"/>
          <p:nvPr/>
        </p:nvSpPr>
        <p:spPr>
          <a:xfrm>
            <a:off x="8297613" y="4950214"/>
            <a:ext cx="4611326" cy="1412486"/>
          </a:xfrm>
          <a:prstGeom prst="rect">
            <a:avLst/>
          </a:prstGeom>
        </p:spPr>
        <p:txBody>
          <a:bodyPr lIns="0" tIns="0" rIns="0" bIns="0" rtlCol="0" anchor="t">
            <a:spAutoFit/>
          </a:bodyPr>
          <a:lstStyle/>
          <a:p>
            <a:pPr algn="l">
              <a:lnSpc>
                <a:spcPts val="3640"/>
              </a:lnSpc>
            </a:pPr>
            <a:r>
              <a:rPr lang="en-US" sz="2600" dirty="0">
                <a:solidFill>
                  <a:srgbClr val="FFFFFF"/>
                </a:solidFill>
                <a:latin typeface="DM Sans"/>
                <a:ea typeface="DM Sans"/>
                <a:cs typeface="DM Sans"/>
                <a:sym typeface="DM Sans"/>
              </a:rPr>
              <a:t>Discuss accounting with a career counselor or </a:t>
            </a:r>
          </a:p>
          <a:p>
            <a:pPr algn="l">
              <a:lnSpc>
                <a:spcPts val="3640"/>
              </a:lnSpc>
            </a:pPr>
            <a:r>
              <a:rPr lang="en-US" sz="2600" dirty="0">
                <a:solidFill>
                  <a:srgbClr val="FFFFFF"/>
                </a:solidFill>
                <a:latin typeface="DM Sans"/>
                <a:ea typeface="DM Sans"/>
                <a:cs typeface="DM Sans"/>
                <a:sym typeface="DM Sans"/>
              </a:rPr>
              <a:t>academic advisor</a:t>
            </a:r>
          </a:p>
        </p:txBody>
      </p:sp>
      <p:sp>
        <p:nvSpPr>
          <p:cNvPr id="40" name="TextBox 40"/>
          <p:cNvSpPr txBox="1"/>
          <p:nvPr/>
        </p:nvSpPr>
        <p:spPr>
          <a:xfrm>
            <a:off x="7857356" y="2610026"/>
            <a:ext cx="4910665" cy="590550"/>
          </a:xfrm>
          <a:prstGeom prst="rect">
            <a:avLst/>
          </a:prstGeom>
        </p:spPr>
        <p:txBody>
          <a:bodyPr lIns="0" tIns="0" rIns="0" bIns="0" rtlCol="0" anchor="t">
            <a:spAutoFit/>
          </a:bodyPr>
          <a:lstStyle/>
          <a:p>
            <a:pPr algn="l">
              <a:lnSpc>
                <a:spcPts val="4200"/>
              </a:lnSpc>
            </a:pPr>
            <a:r>
              <a:rPr lang="en-US" sz="3000" b="1">
                <a:solidFill>
                  <a:srgbClr val="FFFFFF"/>
                </a:solidFill>
                <a:latin typeface="DM Sans Bold"/>
                <a:ea typeface="DM Sans Bold"/>
                <a:cs typeface="DM Sans Bold"/>
                <a:sym typeface="DM Sans Bold"/>
              </a:rPr>
              <a:t>College</a:t>
            </a:r>
          </a:p>
        </p:txBody>
      </p:sp>
      <p:sp>
        <p:nvSpPr>
          <p:cNvPr id="41" name="TextBox 41"/>
          <p:cNvSpPr txBox="1"/>
          <p:nvPr/>
        </p:nvSpPr>
        <p:spPr>
          <a:xfrm>
            <a:off x="14280179" y="6228665"/>
            <a:ext cx="3855421" cy="950821"/>
          </a:xfrm>
          <a:prstGeom prst="rect">
            <a:avLst/>
          </a:prstGeom>
        </p:spPr>
        <p:txBody>
          <a:bodyPr lIns="0" tIns="0" rIns="0" bIns="0" rtlCol="0" anchor="t">
            <a:spAutoFit/>
          </a:bodyPr>
          <a:lstStyle/>
          <a:p>
            <a:pPr algn="l">
              <a:lnSpc>
                <a:spcPts val="3640"/>
              </a:lnSpc>
            </a:pPr>
            <a:r>
              <a:rPr lang="en-US" sz="2600" b="1">
                <a:solidFill>
                  <a:srgbClr val="FFFFFF"/>
                </a:solidFill>
                <a:latin typeface="DM Sans Bold"/>
                <a:ea typeface="DM Sans Bold"/>
                <a:cs typeface="DM Sans Bold"/>
                <a:sym typeface="DM Sans Bold"/>
              </a:rPr>
              <a:t>Get involved </a:t>
            </a:r>
            <a:r>
              <a:rPr lang="en-US" sz="2600">
                <a:solidFill>
                  <a:srgbClr val="FFFFFF"/>
                </a:solidFill>
                <a:latin typeface="DM Sans"/>
                <a:ea typeface="DM Sans"/>
                <a:cs typeface="DM Sans"/>
                <a:sym typeface="DM Sans"/>
              </a:rPr>
              <a:t>with your state CPA society!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Freeform 2"/>
          <p:cNvSpPr/>
          <p:nvPr/>
        </p:nvSpPr>
        <p:spPr>
          <a:xfrm flipV="1">
            <a:off x="12651965" y="6875895"/>
            <a:ext cx="6860329" cy="4764810"/>
          </a:xfrm>
          <a:custGeom>
            <a:avLst/>
            <a:gdLst/>
            <a:ahLst/>
            <a:cxnLst/>
            <a:rect l="l" t="t" r="r" b="b"/>
            <a:pathLst>
              <a:path w="6860329" h="4764810">
                <a:moveTo>
                  <a:pt x="0" y="4764810"/>
                </a:moveTo>
                <a:lnTo>
                  <a:pt x="6860329" y="4764810"/>
                </a:lnTo>
                <a:lnTo>
                  <a:pt x="6860329" y="0"/>
                </a:lnTo>
                <a:lnTo>
                  <a:pt x="0" y="0"/>
                </a:lnTo>
                <a:lnTo>
                  <a:pt x="0" y="4764810"/>
                </a:lnTo>
                <a:close/>
              </a:path>
            </a:pathLst>
          </a:custGeom>
          <a:blipFill>
            <a:blip r:embed="rId3">
              <a:extLst>
                <a:ext uri="{96DAC541-7B7A-43D3-8B79-37D633B846F1}">
                  <asvg:svgBlip xmlns:asvg="http://schemas.microsoft.com/office/drawing/2016/SVG/main" r:embed="rId4"/>
                </a:ext>
              </a:extLst>
            </a:blip>
            <a:stretch>
              <a:fillRect t="-222" b="-222"/>
            </a:stretch>
          </a:blipFill>
        </p:spPr>
        <p:txBody>
          <a:bodyPr/>
          <a:lstStyle/>
          <a:p>
            <a:endParaRPr lang="en-US"/>
          </a:p>
        </p:txBody>
      </p:sp>
      <p:grpSp>
        <p:nvGrpSpPr>
          <p:cNvPr id="3" name="Group 3"/>
          <p:cNvGrpSpPr/>
          <p:nvPr/>
        </p:nvGrpSpPr>
        <p:grpSpPr>
          <a:xfrm>
            <a:off x="7321728" y="1036764"/>
            <a:ext cx="8221536" cy="8221536"/>
            <a:chOff x="0" y="0"/>
            <a:chExt cx="10962048" cy="10962048"/>
          </a:xfrm>
        </p:grpSpPr>
        <p:sp>
          <p:nvSpPr>
            <p:cNvPr id="4" name="Freeform 4"/>
            <p:cNvSpPr/>
            <p:nvPr/>
          </p:nvSpPr>
          <p:spPr>
            <a:xfrm>
              <a:off x="0" y="0"/>
              <a:ext cx="10962005" cy="10962005"/>
            </a:xfrm>
            <a:custGeom>
              <a:avLst/>
              <a:gdLst/>
              <a:ahLst/>
              <a:cxnLst/>
              <a:rect l="l" t="t" r="r" b="b"/>
              <a:pathLst>
                <a:path w="10962005" h="10962005">
                  <a:moveTo>
                    <a:pt x="292100" y="0"/>
                  </a:moveTo>
                  <a:lnTo>
                    <a:pt x="10669905" y="0"/>
                  </a:lnTo>
                  <a:cubicBezTo>
                    <a:pt x="10831195" y="0"/>
                    <a:pt x="10962005" y="130810"/>
                    <a:pt x="10962005" y="292100"/>
                  </a:cubicBezTo>
                  <a:lnTo>
                    <a:pt x="10962005" y="10669905"/>
                  </a:lnTo>
                  <a:cubicBezTo>
                    <a:pt x="10962005" y="10831195"/>
                    <a:pt x="10831195" y="10962005"/>
                    <a:pt x="10669905" y="10962005"/>
                  </a:cubicBezTo>
                  <a:lnTo>
                    <a:pt x="292100" y="10962005"/>
                  </a:lnTo>
                  <a:cubicBezTo>
                    <a:pt x="130810" y="10962005"/>
                    <a:pt x="0" y="10831195"/>
                    <a:pt x="0" y="10669905"/>
                  </a:cubicBezTo>
                  <a:lnTo>
                    <a:pt x="0" y="292100"/>
                  </a:lnTo>
                  <a:cubicBezTo>
                    <a:pt x="0" y="130810"/>
                    <a:pt x="130810" y="0"/>
                    <a:pt x="292100" y="0"/>
                  </a:cubicBezTo>
                  <a:close/>
                </a:path>
              </a:pathLst>
            </a:custGeom>
            <a:blipFill>
              <a:blip r:embed="rId5"/>
              <a:stretch>
                <a:fillRect/>
              </a:stretch>
            </a:blipFill>
          </p:spPr>
          <p:txBody>
            <a:bodyPr/>
            <a:lstStyle/>
            <a:p>
              <a:endParaRPr lang="en-US"/>
            </a:p>
          </p:txBody>
        </p:sp>
      </p:grpSp>
      <p:sp>
        <p:nvSpPr>
          <p:cNvPr id="5" name="Freeform 5"/>
          <p:cNvSpPr/>
          <p:nvPr/>
        </p:nvSpPr>
        <p:spPr>
          <a:xfrm>
            <a:off x="-535238" y="-753059"/>
            <a:ext cx="7599188" cy="6410951"/>
          </a:xfrm>
          <a:custGeom>
            <a:avLst/>
            <a:gdLst/>
            <a:ahLst/>
            <a:cxnLst/>
            <a:rect l="l" t="t" r="r" b="b"/>
            <a:pathLst>
              <a:path w="7599188" h="6410951">
                <a:moveTo>
                  <a:pt x="0" y="0"/>
                </a:moveTo>
                <a:lnTo>
                  <a:pt x="7599188" y="0"/>
                </a:lnTo>
                <a:lnTo>
                  <a:pt x="7599188" y="6410951"/>
                </a:lnTo>
                <a:lnTo>
                  <a:pt x="0" y="6410951"/>
                </a:lnTo>
                <a:lnTo>
                  <a:pt x="0" y="0"/>
                </a:lnTo>
                <a:close/>
              </a:path>
            </a:pathLst>
          </a:custGeom>
          <a:blipFill>
            <a:blip r:embed="rId6">
              <a:extLst>
                <a:ext uri="{96DAC541-7B7A-43D3-8B79-37D633B846F1}">
                  <asvg:svgBlip xmlns:asvg="http://schemas.microsoft.com/office/drawing/2016/SVG/main" r:embed="rId7"/>
                </a:ext>
              </a:extLst>
            </a:blip>
            <a:stretch>
              <a:fillRect t="-57" b="-57"/>
            </a:stretch>
          </a:blipFill>
        </p:spPr>
        <p:txBody>
          <a:bodyPr/>
          <a:lstStyle/>
          <a:p>
            <a:endParaRPr lang="en-US"/>
          </a:p>
        </p:txBody>
      </p:sp>
      <p:sp>
        <p:nvSpPr>
          <p:cNvPr id="6" name="Freeform 6"/>
          <p:cNvSpPr/>
          <p:nvPr/>
        </p:nvSpPr>
        <p:spPr>
          <a:xfrm>
            <a:off x="-2183391" y="6875895"/>
            <a:ext cx="7315200" cy="4003409"/>
          </a:xfrm>
          <a:custGeom>
            <a:avLst/>
            <a:gdLst/>
            <a:ahLst/>
            <a:cxnLst/>
            <a:rect l="l" t="t" r="r" b="b"/>
            <a:pathLst>
              <a:path w="7315200" h="4003409">
                <a:moveTo>
                  <a:pt x="0" y="0"/>
                </a:moveTo>
                <a:lnTo>
                  <a:pt x="7315200" y="0"/>
                </a:lnTo>
                <a:lnTo>
                  <a:pt x="7315200" y="4003409"/>
                </a:lnTo>
                <a:lnTo>
                  <a:pt x="0" y="4003409"/>
                </a:lnTo>
                <a:lnTo>
                  <a:pt x="0" y="0"/>
                </a:lnTo>
                <a:close/>
              </a:path>
            </a:pathLst>
          </a:custGeom>
          <a:blipFill>
            <a:blip r:embed="rId8">
              <a:extLst>
                <a:ext uri="{96DAC541-7B7A-43D3-8B79-37D633B846F1}">
                  <asvg:svgBlip xmlns:asvg="http://schemas.microsoft.com/office/drawing/2016/SVG/main" r:embed="rId9"/>
                </a:ext>
              </a:extLst>
            </a:blip>
            <a:stretch>
              <a:fillRect t="-201" b="-201"/>
            </a:stretch>
          </a:blipFill>
        </p:spPr>
        <p:txBody>
          <a:bodyPr/>
          <a:lstStyle/>
          <a:p>
            <a:endParaRPr lang="en-US"/>
          </a:p>
        </p:txBody>
      </p:sp>
      <p:sp>
        <p:nvSpPr>
          <p:cNvPr id="7" name="TextBox 7"/>
          <p:cNvSpPr txBox="1"/>
          <p:nvPr/>
        </p:nvSpPr>
        <p:spPr>
          <a:xfrm>
            <a:off x="395187" y="1152287"/>
            <a:ext cx="4992886" cy="1996440"/>
          </a:xfrm>
          <a:prstGeom prst="rect">
            <a:avLst/>
          </a:prstGeom>
        </p:spPr>
        <p:txBody>
          <a:bodyPr lIns="0" tIns="0" rIns="0" bIns="0" rtlCol="0" anchor="t">
            <a:spAutoFit/>
          </a:bodyPr>
          <a:lstStyle/>
          <a:p>
            <a:pPr algn="ctr">
              <a:lnSpc>
                <a:spcPts val="7559"/>
              </a:lnSpc>
            </a:pPr>
            <a:r>
              <a:rPr lang="en-US" sz="5400">
                <a:solidFill>
                  <a:srgbClr val="FFFFFF"/>
                </a:solidFill>
                <a:latin typeface="Permanent Marker"/>
                <a:ea typeface="Permanent Marker"/>
                <a:cs typeface="Permanent Marker"/>
                <a:sym typeface="Permanent Marker"/>
              </a:rPr>
              <a:t>We want to </a:t>
            </a:r>
          </a:p>
          <a:p>
            <a:pPr algn="ctr">
              <a:lnSpc>
                <a:spcPts val="7559"/>
              </a:lnSpc>
            </a:pPr>
            <a:r>
              <a:rPr lang="en-US" sz="5400">
                <a:solidFill>
                  <a:srgbClr val="FFFFFF"/>
                </a:solidFill>
                <a:latin typeface="Permanent Marker"/>
                <a:ea typeface="Permanent Marker"/>
                <a:cs typeface="Permanent Marker"/>
                <a:sym typeface="Permanent Marker"/>
              </a:rPr>
              <a:t>hear from you!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Freeform 2"/>
          <p:cNvSpPr/>
          <p:nvPr/>
        </p:nvSpPr>
        <p:spPr>
          <a:xfrm flipV="1">
            <a:off x="12651965" y="6875895"/>
            <a:ext cx="6860329" cy="4764810"/>
          </a:xfrm>
          <a:custGeom>
            <a:avLst/>
            <a:gdLst/>
            <a:ahLst/>
            <a:cxnLst/>
            <a:rect l="l" t="t" r="r" b="b"/>
            <a:pathLst>
              <a:path w="6860329" h="4764810">
                <a:moveTo>
                  <a:pt x="0" y="4764810"/>
                </a:moveTo>
                <a:lnTo>
                  <a:pt x="6860329" y="4764810"/>
                </a:lnTo>
                <a:lnTo>
                  <a:pt x="6860329" y="0"/>
                </a:lnTo>
                <a:lnTo>
                  <a:pt x="0" y="0"/>
                </a:lnTo>
                <a:lnTo>
                  <a:pt x="0" y="4764810"/>
                </a:lnTo>
                <a:close/>
              </a:path>
            </a:pathLst>
          </a:custGeom>
          <a:blipFill>
            <a:blip r:embed="rId3">
              <a:extLst>
                <a:ext uri="{96DAC541-7B7A-43D3-8B79-37D633B846F1}">
                  <asvg:svgBlip xmlns:asvg="http://schemas.microsoft.com/office/drawing/2016/SVG/main" r:embed="rId4"/>
                </a:ext>
              </a:extLst>
            </a:blip>
            <a:stretch>
              <a:fillRect t="-222" b="-222"/>
            </a:stretch>
          </a:blipFill>
        </p:spPr>
        <p:txBody>
          <a:bodyPr/>
          <a:lstStyle/>
          <a:p>
            <a:endParaRPr lang="en-US"/>
          </a:p>
        </p:txBody>
      </p:sp>
      <p:sp>
        <p:nvSpPr>
          <p:cNvPr id="3" name="Freeform 3"/>
          <p:cNvSpPr/>
          <p:nvPr/>
        </p:nvSpPr>
        <p:spPr>
          <a:xfrm>
            <a:off x="-941572" y="8330426"/>
            <a:ext cx="5957100" cy="2761928"/>
          </a:xfrm>
          <a:custGeom>
            <a:avLst/>
            <a:gdLst/>
            <a:ahLst/>
            <a:cxnLst/>
            <a:rect l="l" t="t" r="r" b="b"/>
            <a:pathLst>
              <a:path w="5957100" h="2761928">
                <a:moveTo>
                  <a:pt x="0" y="0"/>
                </a:moveTo>
                <a:lnTo>
                  <a:pt x="5957100" y="0"/>
                </a:lnTo>
                <a:lnTo>
                  <a:pt x="5957100" y="2761928"/>
                </a:lnTo>
                <a:lnTo>
                  <a:pt x="0" y="2761928"/>
                </a:lnTo>
                <a:lnTo>
                  <a:pt x="0" y="0"/>
                </a:lnTo>
                <a:close/>
              </a:path>
            </a:pathLst>
          </a:custGeom>
          <a:blipFill>
            <a:blip r:embed="rId5">
              <a:extLst>
                <a:ext uri="{96DAC541-7B7A-43D3-8B79-37D633B846F1}">
                  <asvg:svgBlip xmlns:asvg="http://schemas.microsoft.com/office/drawing/2016/SVG/main" r:embed="rId6"/>
                </a:ext>
              </a:extLst>
            </a:blip>
            <a:stretch>
              <a:fillRect t="-131" b="-131"/>
            </a:stretch>
          </a:blipFill>
        </p:spPr>
        <p:txBody>
          <a:bodyPr/>
          <a:lstStyle/>
          <a:p>
            <a:endParaRPr lang="en-US"/>
          </a:p>
        </p:txBody>
      </p:sp>
      <p:sp>
        <p:nvSpPr>
          <p:cNvPr id="4" name="Freeform 4"/>
          <p:cNvSpPr/>
          <p:nvPr/>
        </p:nvSpPr>
        <p:spPr>
          <a:xfrm>
            <a:off x="2655161" y="1028700"/>
            <a:ext cx="12977678" cy="7527053"/>
          </a:xfrm>
          <a:custGeom>
            <a:avLst/>
            <a:gdLst/>
            <a:ahLst/>
            <a:cxnLst/>
            <a:rect l="l" t="t" r="r" b="b"/>
            <a:pathLst>
              <a:path w="12977678" h="7527053">
                <a:moveTo>
                  <a:pt x="0" y="0"/>
                </a:moveTo>
                <a:lnTo>
                  <a:pt x="12977678" y="0"/>
                </a:lnTo>
                <a:lnTo>
                  <a:pt x="12977678" y="7527053"/>
                </a:lnTo>
                <a:lnTo>
                  <a:pt x="0" y="7527053"/>
                </a:lnTo>
                <a:lnTo>
                  <a:pt x="0" y="0"/>
                </a:lnTo>
                <a:close/>
              </a:path>
            </a:pathLst>
          </a:custGeom>
          <a:blipFill>
            <a:blip r:embed="rId7">
              <a:extLst>
                <a:ext uri="{96DAC541-7B7A-43D3-8B79-37D633B846F1}">
                  <asvg:svgBlip xmlns:asvg="http://schemas.microsoft.com/office/drawing/2016/SVG/main" r:embed="rId8"/>
                </a:ext>
              </a:extLst>
            </a:blip>
            <a:stretch>
              <a:fillRect l="-44" r="-44"/>
            </a:stretch>
          </a:blipFill>
        </p:spPr>
        <p:txBody>
          <a:bodyPr/>
          <a:lstStyle/>
          <a:p>
            <a:endParaRPr lang="en-US"/>
          </a:p>
        </p:txBody>
      </p:sp>
      <p:sp>
        <p:nvSpPr>
          <p:cNvPr id="5" name="Freeform 5"/>
          <p:cNvSpPr/>
          <p:nvPr/>
        </p:nvSpPr>
        <p:spPr>
          <a:xfrm>
            <a:off x="5743864" y="3352317"/>
            <a:ext cx="6800272" cy="2064810"/>
          </a:xfrm>
          <a:custGeom>
            <a:avLst/>
            <a:gdLst/>
            <a:ahLst/>
            <a:cxnLst/>
            <a:rect l="l" t="t" r="r" b="b"/>
            <a:pathLst>
              <a:path w="6800272" h="2064810">
                <a:moveTo>
                  <a:pt x="0" y="0"/>
                </a:moveTo>
                <a:lnTo>
                  <a:pt x="6800272" y="0"/>
                </a:lnTo>
                <a:lnTo>
                  <a:pt x="6800272" y="2064810"/>
                </a:lnTo>
                <a:lnTo>
                  <a:pt x="0" y="2064810"/>
                </a:lnTo>
                <a:lnTo>
                  <a:pt x="0" y="0"/>
                </a:lnTo>
                <a:close/>
              </a:path>
            </a:pathLst>
          </a:custGeom>
          <a:blipFill>
            <a:blip r:embed="rId9">
              <a:extLst>
                <a:ext uri="{96DAC541-7B7A-43D3-8B79-37D633B846F1}">
                  <asvg:svgBlip xmlns:asvg="http://schemas.microsoft.com/office/drawing/2016/SVG/main" r:embed="rId10"/>
                </a:ext>
              </a:extLst>
            </a:blip>
            <a:stretch>
              <a:fillRect t="-277" b="-277"/>
            </a:stretch>
          </a:blipFill>
        </p:spPr>
        <p:txBody>
          <a:bodyPr/>
          <a:lstStyle/>
          <a:p>
            <a:endParaRPr lang="en-US"/>
          </a:p>
        </p:txBody>
      </p:sp>
      <p:sp>
        <p:nvSpPr>
          <p:cNvPr id="6" name="TextBox 6"/>
          <p:cNvSpPr txBox="1"/>
          <p:nvPr/>
        </p:nvSpPr>
        <p:spPr>
          <a:xfrm>
            <a:off x="6691247" y="3541541"/>
            <a:ext cx="4905506" cy="1402992"/>
          </a:xfrm>
          <a:prstGeom prst="rect">
            <a:avLst/>
          </a:prstGeom>
        </p:spPr>
        <p:txBody>
          <a:bodyPr lIns="0" tIns="0" rIns="0" bIns="0" rtlCol="0" anchor="t">
            <a:spAutoFit/>
          </a:bodyPr>
          <a:lstStyle/>
          <a:p>
            <a:pPr algn="ctr">
              <a:lnSpc>
                <a:spcPts val="10380"/>
              </a:lnSpc>
            </a:pPr>
            <a:r>
              <a:rPr lang="en-US" sz="7415">
                <a:solidFill>
                  <a:srgbClr val="FFFFFF"/>
                </a:solidFill>
                <a:latin typeface="Permanent Marker"/>
                <a:ea typeface="Permanent Marker"/>
                <a:cs typeface="Permanent Marker"/>
                <a:sym typeface="Permanent Marker"/>
              </a:rPr>
              <a:t>questions?</a:t>
            </a:r>
          </a:p>
        </p:txBody>
      </p:sp>
      <p:sp>
        <p:nvSpPr>
          <p:cNvPr id="7" name="Freeform 7"/>
          <p:cNvSpPr/>
          <p:nvPr/>
        </p:nvSpPr>
        <p:spPr>
          <a:xfrm>
            <a:off x="14193464" y="-3860579"/>
            <a:ext cx="5318829" cy="6373325"/>
          </a:xfrm>
          <a:custGeom>
            <a:avLst/>
            <a:gdLst/>
            <a:ahLst/>
            <a:cxnLst/>
            <a:rect l="l" t="t" r="r" b="b"/>
            <a:pathLst>
              <a:path w="5318829" h="6373325">
                <a:moveTo>
                  <a:pt x="0" y="0"/>
                </a:moveTo>
                <a:lnTo>
                  <a:pt x="5318829" y="0"/>
                </a:lnTo>
                <a:lnTo>
                  <a:pt x="5318829" y="6373325"/>
                </a:lnTo>
                <a:lnTo>
                  <a:pt x="0" y="6373325"/>
                </a:lnTo>
                <a:lnTo>
                  <a:pt x="0" y="0"/>
                </a:lnTo>
                <a:close/>
              </a:path>
            </a:pathLst>
          </a:custGeom>
          <a:blipFill>
            <a:blip r:embed="rId11">
              <a:extLst>
                <a:ext uri="{96DAC541-7B7A-43D3-8B79-37D633B846F1}">
                  <asvg:svgBlip xmlns:asvg="http://schemas.microsoft.com/office/drawing/2016/SVG/main" r:embed="rId12"/>
                </a:ext>
              </a:extLst>
            </a:blip>
            <a:stretch>
              <a:fillRect l="-76" r="-76"/>
            </a:stretch>
          </a:blipFill>
        </p:spPr>
        <p:txBody>
          <a:bodyPr/>
          <a:lstStyle/>
          <a:p>
            <a:endParaRPr lang="en-US"/>
          </a:p>
        </p:txBody>
      </p:sp>
      <p:sp>
        <p:nvSpPr>
          <p:cNvPr id="8" name="Freeform 8"/>
          <p:cNvSpPr/>
          <p:nvPr/>
        </p:nvSpPr>
        <p:spPr>
          <a:xfrm>
            <a:off x="-1508800" y="-1236683"/>
            <a:ext cx="4384545" cy="4145388"/>
          </a:xfrm>
          <a:custGeom>
            <a:avLst/>
            <a:gdLst/>
            <a:ahLst/>
            <a:cxnLst/>
            <a:rect l="l" t="t" r="r" b="b"/>
            <a:pathLst>
              <a:path w="4384545" h="4145388">
                <a:moveTo>
                  <a:pt x="0" y="0"/>
                </a:moveTo>
                <a:lnTo>
                  <a:pt x="4384545" y="0"/>
                </a:lnTo>
                <a:lnTo>
                  <a:pt x="4384545" y="4145388"/>
                </a:lnTo>
                <a:lnTo>
                  <a:pt x="0" y="4145388"/>
                </a:lnTo>
                <a:lnTo>
                  <a:pt x="0" y="0"/>
                </a:lnTo>
                <a:close/>
              </a:path>
            </a:pathLst>
          </a:custGeom>
          <a:blipFill>
            <a:blip r:embed="rId13">
              <a:extLst>
                <a:ext uri="{96DAC541-7B7A-43D3-8B79-37D633B846F1}">
                  <asvg:svgBlip xmlns:asvg="http://schemas.microsoft.com/office/drawing/2016/SVG/main" r:embed="rId14"/>
                </a:ext>
              </a:extLst>
            </a:blip>
            <a:stretch>
              <a:fillRect t="-16" b="-16"/>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641560" y="-5508760"/>
            <a:ext cx="17004881" cy="21304520"/>
          </a:xfrm>
          <a:custGeom>
            <a:avLst/>
            <a:gdLst/>
            <a:ahLst/>
            <a:cxnLst/>
            <a:rect l="l" t="t" r="r" b="b"/>
            <a:pathLst>
              <a:path w="17004881" h="21304520">
                <a:moveTo>
                  <a:pt x="0" y="0"/>
                </a:moveTo>
                <a:lnTo>
                  <a:pt x="17004881" y="0"/>
                </a:lnTo>
                <a:lnTo>
                  <a:pt x="17004881" y="21304520"/>
                </a:lnTo>
                <a:lnTo>
                  <a:pt x="0" y="21304520"/>
                </a:lnTo>
                <a:lnTo>
                  <a:pt x="0" y="0"/>
                </a:lnTo>
                <a:close/>
              </a:path>
            </a:pathLst>
          </a:custGeom>
          <a:blipFill>
            <a:blip r:embed="rId3">
              <a:extLst>
                <a:ext uri="{96DAC541-7B7A-43D3-8B79-37D633B846F1}">
                  <asvg:svgBlip xmlns:asvg="http://schemas.microsoft.com/office/drawing/2016/SVG/main" r:embed="rId4"/>
                </a:ext>
              </a:extLst>
            </a:blip>
            <a:stretch>
              <a:fillRect t="-9" b="-9"/>
            </a:stretch>
          </a:blipFill>
        </p:spPr>
        <p:txBody>
          <a:bodyPr/>
          <a:lstStyle/>
          <a:p>
            <a:endParaRPr lang="en-US"/>
          </a:p>
        </p:txBody>
      </p:sp>
      <p:sp>
        <p:nvSpPr>
          <p:cNvPr id="3" name="Freeform 3"/>
          <p:cNvSpPr/>
          <p:nvPr/>
        </p:nvSpPr>
        <p:spPr>
          <a:xfrm rot="-579470">
            <a:off x="1023365" y="4332477"/>
            <a:ext cx="2237027" cy="2265865"/>
          </a:xfrm>
          <a:custGeom>
            <a:avLst/>
            <a:gdLst/>
            <a:ahLst/>
            <a:cxnLst/>
            <a:rect l="l" t="t" r="r" b="b"/>
            <a:pathLst>
              <a:path w="2237027" h="2265865">
                <a:moveTo>
                  <a:pt x="0" y="0"/>
                </a:moveTo>
                <a:lnTo>
                  <a:pt x="2237027" y="0"/>
                </a:lnTo>
                <a:lnTo>
                  <a:pt x="2237027" y="2265865"/>
                </a:lnTo>
                <a:lnTo>
                  <a:pt x="0" y="2265865"/>
                </a:lnTo>
                <a:lnTo>
                  <a:pt x="0" y="0"/>
                </a:lnTo>
                <a:close/>
              </a:path>
            </a:pathLst>
          </a:custGeom>
          <a:blipFill>
            <a:blip r:embed="rId5">
              <a:extLst>
                <a:ext uri="{96DAC541-7B7A-43D3-8B79-37D633B846F1}">
                  <asvg:svgBlip xmlns:asvg="http://schemas.microsoft.com/office/drawing/2016/SVG/main" r:embed="rId6"/>
                </a:ext>
              </a:extLst>
            </a:blip>
            <a:stretch>
              <a:fillRect l="-6" r="-6"/>
            </a:stretch>
          </a:blipFill>
        </p:spPr>
        <p:txBody>
          <a:bodyPr/>
          <a:lstStyle/>
          <a:p>
            <a:endParaRPr lang="en-US"/>
          </a:p>
        </p:txBody>
      </p:sp>
      <p:sp>
        <p:nvSpPr>
          <p:cNvPr id="4" name="Freeform 4"/>
          <p:cNvSpPr/>
          <p:nvPr/>
        </p:nvSpPr>
        <p:spPr>
          <a:xfrm>
            <a:off x="13187122" y="-3133588"/>
            <a:ext cx="5318829" cy="6373325"/>
          </a:xfrm>
          <a:custGeom>
            <a:avLst/>
            <a:gdLst/>
            <a:ahLst/>
            <a:cxnLst/>
            <a:rect l="l" t="t" r="r" b="b"/>
            <a:pathLst>
              <a:path w="5318829" h="6373325">
                <a:moveTo>
                  <a:pt x="0" y="0"/>
                </a:moveTo>
                <a:lnTo>
                  <a:pt x="5318829" y="0"/>
                </a:lnTo>
                <a:lnTo>
                  <a:pt x="5318829" y="6373325"/>
                </a:lnTo>
                <a:lnTo>
                  <a:pt x="0" y="6373325"/>
                </a:lnTo>
                <a:lnTo>
                  <a:pt x="0" y="0"/>
                </a:lnTo>
                <a:close/>
              </a:path>
            </a:pathLst>
          </a:custGeom>
          <a:blipFill>
            <a:blip r:embed="rId7">
              <a:extLst>
                <a:ext uri="{96DAC541-7B7A-43D3-8B79-37D633B846F1}">
                  <asvg:svgBlip xmlns:asvg="http://schemas.microsoft.com/office/drawing/2016/SVG/main" r:embed="rId8"/>
                </a:ext>
              </a:extLst>
            </a:blip>
            <a:stretch>
              <a:fillRect l="-76" r="-76"/>
            </a:stretch>
          </a:blipFill>
        </p:spPr>
        <p:txBody>
          <a:bodyPr/>
          <a:lstStyle/>
          <a:p>
            <a:endParaRPr lang="en-US"/>
          </a:p>
        </p:txBody>
      </p:sp>
      <p:sp>
        <p:nvSpPr>
          <p:cNvPr id="5" name="Freeform 5"/>
          <p:cNvSpPr/>
          <p:nvPr/>
        </p:nvSpPr>
        <p:spPr>
          <a:xfrm>
            <a:off x="-941572" y="8330426"/>
            <a:ext cx="5957100" cy="2761928"/>
          </a:xfrm>
          <a:custGeom>
            <a:avLst/>
            <a:gdLst/>
            <a:ahLst/>
            <a:cxnLst/>
            <a:rect l="l" t="t" r="r" b="b"/>
            <a:pathLst>
              <a:path w="5957100" h="2761928">
                <a:moveTo>
                  <a:pt x="0" y="0"/>
                </a:moveTo>
                <a:lnTo>
                  <a:pt x="5957100" y="0"/>
                </a:lnTo>
                <a:lnTo>
                  <a:pt x="5957100" y="2761928"/>
                </a:lnTo>
                <a:lnTo>
                  <a:pt x="0" y="2761928"/>
                </a:lnTo>
                <a:lnTo>
                  <a:pt x="0" y="0"/>
                </a:lnTo>
                <a:close/>
              </a:path>
            </a:pathLst>
          </a:custGeom>
          <a:blipFill>
            <a:blip r:embed="rId9">
              <a:extLst>
                <a:ext uri="{96DAC541-7B7A-43D3-8B79-37D633B846F1}">
                  <asvg:svgBlip xmlns:asvg="http://schemas.microsoft.com/office/drawing/2016/SVG/main" r:embed="rId10"/>
                </a:ext>
              </a:extLst>
            </a:blip>
            <a:stretch>
              <a:fillRect t="-131" b="-131"/>
            </a:stretch>
          </a:blipFill>
        </p:spPr>
        <p:txBody>
          <a:bodyPr/>
          <a:lstStyle/>
          <a:p>
            <a:endParaRPr lang="en-US"/>
          </a:p>
        </p:txBody>
      </p:sp>
      <p:sp>
        <p:nvSpPr>
          <p:cNvPr id="6" name="Freeform 6"/>
          <p:cNvSpPr/>
          <p:nvPr/>
        </p:nvSpPr>
        <p:spPr>
          <a:xfrm>
            <a:off x="14452297" y="6545756"/>
            <a:ext cx="3513280" cy="4546598"/>
          </a:xfrm>
          <a:custGeom>
            <a:avLst/>
            <a:gdLst/>
            <a:ahLst/>
            <a:cxnLst/>
            <a:rect l="l" t="t" r="r" b="b"/>
            <a:pathLst>
              <a:path w="3513280" h="4546598">
                <a:moveTo>
                  <a:pt x="0" y="0"/>
                </a:moveTo>
                <a:lnTo>
                  <a:pt x="3513280" y="0"/>
                </a:lnTo>
                <a:lnTo>
                  <a:pt x="3513280" y="4546598"/>
                </a:lnTo>
                <a:lnTo>
                  <a:pt x="0" y="4546598"/>
                </a:lnTo>
                <a:lnTo>
                  <a:pt x="0" y="0"/>
                </a:lnTo>
                <a:close/>
              </a:path>
            </a:pathLst>
          </a:custGeom>
          <a:blipFill>
            <a:blip r:embed="rId11">
              <a:extLst>
                <a:ext uri="{96DAC541-7B7A-43D3-8B79-37D633B846F1}">
                  <asvg:svgBlip xmlns:asvg="http://schemas.microsoft.com/office/drawing/2016/SVG/main" r:embed="rId12"/>
                </a:ext>
              </a:extLst>
            </a:blip>
            <a:stretch>
              <a:fillRect l="-86" r="-86"/>
            </a:stretch>
          </a:blipFill>
        </p:spPr>
        <p:txBody>
          <a:bodyPr/>
          <a:lstStyle/>
          <a:p>
            <a:endParaRPr lang="en-US"/>
          </a:p>
        </p:txBody>
      </p:sp>
      <p:sp>
        <p:nvSpPr>
          <p:cNvPr id="7" name="TextBox 7"/>
          <p:cNvSpPr txBox="1"/>
          <p:nvPr/>
        </p:nvSpPr>
        <p:spPr>
          <a:xfrm>
            <a:off x="3434604" y="3788823"/>
            <a:ext cx="11765158" cy="3333758"/>
          </a:xfrm>
          <a:prstGeom prst="rect">
            <a:avLst/>
          </a:prstGeom>
        </p:spPr>
        <p:txBody>
          <a:bodyPr lIns="0" tIns="0" rIns="0" bIns="0" rtlCol="0" anchor="t">
            <a:spAutoFit/>
          </a:bodyPr>
          <a:lstStyle/>
          <a:p>
            <a:pPr algn="ctr">
              <a:lnSpc>
                <a:spcPts val="13500"/>
              </a:lnSpc>
            </a:pPr>
            <a:r>
              <a:rPr lang="en-US" sz="15000">
                <a:solidFill>
                  <a:srgbClr val="672D89"/>
                </a:solidFill>
                <a:latin typeface="Permanent Marker"/>
                <a:ea typeface="Permanent Marker"/>
                <a:cs typeface="Permanent Marker"/>
                <a:sym typeface="Permanent Marker"/>
              </a:rPr>
              <a:t>discover your future</a:t>
            </a:r>
          </a:p>
        </p:txBody>
      </p:sp>
      <p:sp>
        <p:nvSpPr>
          <p:cNvPr id="8" name="TextBox 8"/>
          <p:cNvSpPr txBox="1"/>
          <p:nvPr/>
        </p:nvSpPr>
        <p:spPr>
          <a:xfrm>
            <a:off x="3434604" y="7234864"/>
            <a:ext cx="11765158" cy="573881"/>
          </a:xfrm>
          <a:prstGeom prst="rect">
            <a:avLst/>
          </a:prstGeom>
        </p:spPr>
        <p:txBody>
          <a:bodyPr lIns="0" tIns="0" rIns="0" bIns="0" rtlCol="0" anchor="t">
            <a:spAutoFit/>
          </a:bodyPr>
          <a:lstStyle/>
          <a:p>
            <a:pPr algn="ctr">
              <a:lnSpc>
                <a:spcPts val="4200"/>
              </a:lnSpc>
            </a:pPr>
            <a:r>
              <a:rPr lang="en-US" sz="3000" b="1">
                <a:solidFill>
                  <a:srgbClr val="000000"/>
                </a:solidFill>
                <a:latin typeface="DM Sans Bold"/>
                <a:ea typeface="DM Sans Bold"/>
                <a:cs typeface="DM Sans Bold"/>
                <a:sym typeface="DM Sans Bold"/>
              </a:rPr>
              <a:t>Discover a Career with Endless Possibilities</a:t>
            </a:r>
          </a:p>
        </p:txBody>
      </p:sp>
      <p:sp>
        <p:nvSpPr>
          <p:cNvPr id="9" name="Freeform 9"/>
          <p:cNvSpPr/>
          <p:nvPr/>
        </p:nvSpPr>
        <p:spPr>
          <a:xfrm rot="-1647203">
            <a:off x="-941035" y="-1634269"/>
            <a:ext cx="7454424" cy="3889854"/>
          </a:xfrm>
          <a:custGeom>
            <a:avLst/>
            <a:gdLst/>
            <a:ahLst/>
            <a:cxnLst/>
            <a:rect l="l" t="t" r="r" b="b"/>
            <a:pathLst>
              <a:path w="7454424" h="3889854">
                <a:moveTo>
                  <a:pt x="0" y="0"/>
                </a:moveTo>
                <a:lnTo>
                  <a:pt x="7454424" y="0"/>
                </a:lnTo>
                <a:lnTo>
                  <a:pt x="7454424" y="3889854"/>
                </a:lnTo>
                <a:lnTo>
                  <a:pt x="0" y="3889854"/>
                </a:lnTo>
                <a:lnTo>
                  <a:pt x="0" y="0"/>
                </a:lnTo>
                <a:close/>
              </a:path>
            </a:pathLst>
          </a:custGeom>
          <a:blipFill>
            <a:blip r:embed="rId13">
              <a:extLst>
                <a:ext uri="{96DAC541-7B7A-43D3-8B79-37D633B846F1}">
                  <asvg:svgBlip xmlns:asvg="http://schemas.microsoft.com/office/drawing/2016/SVG/main" r:embed="rId14"/>
                </a:ext>
              </a:extLst>
            </a:blip>
            <a:stretch>
              <a:fillRect t="-50" b="-50"/>
            </a:stretch>
          </a:blipFill>
        </p:spPr>
        <p:txBody>
          <a:bodyPr/>
          <a:lstStyle/>
          <a:p>
            <a:endParaRPr lang="en-US"/>
          </a:p>
        </p:txBody>
      </p:sp>
      <p:grpSp>
        <p:nvGrpSpPr>
          <p:cNvPr id="10" name="Group 10"/>
          <p:cNvGrpSpPr>
            <a:grpSpLocks noChangeAspect="1"/>
          </p:cNvGrpSpPr>
          <p:nvPr/>
        </p:nvGrpSpPr>
        <p:grpSpPr>
          <a:xfrm>
            <a:off x="7236977" y="8191500"/>
            <a:ext cx="3814046" cy="1766074"/>
            <a:chOff x="0" y="0"/>
            <a:chExt cx="5085395" cy="2354765"/>
          </a:xfrm>
        </p:grpSpPr>
        <p:sp>
          <p:nvSpPr>
            <p:cNvPr id="11" name="Freeform 11"/>
            <p:cNvSpPr/>
            <p:nvPr/>
          </p:nvSpPr>
          <p:spPr>
            <a:xfrm>
              <a:off x="0" y="0"/>
              <a:ext cx="5085334" cy="2354707"/>
            </a:xfrm>
            <a:custGeom>
              <a:avLst/>
              <a:gdLst/>
              <a:ahLst/>
              <a:cxnLst/>
              <a:rect l="l" t="t" r="r" b="b"/>
              <a:pathLst>
                <a:path w="5085334" h="2354707">
                  <a:moveTo>
                    <a:pt x="0" y="0"/>
                  </a:moveTo>
                  <a:lnTo>
                    <a:pt x="5085334" y="0"/>
                  </a:lnTo>
                  <a:lnTo>
                    <a:pt x="5085334" y="2354707"/>
                  </a:lnTo>
                  <a:lnTo>
                    <a:pt x="0" y="2354707"/>
                  </a:lnTo>
                  <a:lnTo>
                    <a:pt x="0" y="0"/>
                  </a:lnTo>
                  <a:close/>
                </a:path>
              </a:pathLst>
            </a:custGeom>
            <a:blipFill>
              <a:blip r:embed="rId15"/>
              <a:stretch>
                <a:fillRect t="-20810" r="-1" b="-16350"/>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TextBox 2"/>
          <p:cNvSpPr txBox="1"/>
          <p:nvPr/>
        </p:nvSpPr>
        <p:spPr>
          <a:xfrm>
            <a:off x="1144402" y="2818053"/>
            <a:ext cx="5765750" cy="1141732"/>
          </a:xfrm>
          <a:prstGeom prst="rect">
            <a:avLst/>
          </a:prstGeom>
        </p:spPr>
        <p:txBody>
          <a:bodyPr lIns="0" tIns="0" rIns="0" bIns="0" rtlCol="0" anchor="t">
            <a:spAutoFit/>
          </a:bodyPr>
          <a:lstStyle/>
          <a:p>
            <a:pPr algn="ctr">
              <a:lnSpc>
                <a:spcPts val="8469"/>
              </a:lnSpc>
            </a:pPr>
            <a:r>
              <a:rPr lang="en-US" sz="6049" dirty="0">
                <a:solidFill>
                  <a:srgbClr val="000000"/>
                </a:solidFill>
                <a:latin typeface="DM Sans"/>
                <a:ea typeface="DM Sans"/>
                <a:cs typeface="DM Sans"/>
                <a:sym typeface="DM Sans"/>
              </a:rPr>
              <a:t>ac  count  ant  </a:t>
            </a:r>
          </a:p>
        </p:txBody>
      </p:sp>
      <p:sp>
        <p:nvSpPr>
          <p:cNvPr id="3" name="Freeform 3"/>
          <p:cNvSpPr/>
          <p:nvPr/>
        </p:nvSpPr>
        <p:spPr>
          <a:xfrm>
            <a:off x="2547348" y="3314700"/>
            <a:ext cx="195852" cy="195852"/>
          </a:xfrm>
          <a:custGeom>
            <a:avLst/>
            <a:gdLst/>
            <a:ahLst/>
            <a:cxnLst/>
            <a:rect l="l" t="t" r="r" b="b"/>
            <a:pathLst>
              <a:path w="195852" h="195852">
                <a:moveTo>
                  <a:pt x="0" y="0"/>
                </a:moveTo>
                <a:lnTo>
                  <a:pt x="195852" y="0"/>
                </a:lnTo>
                <a:lnTo>
                  <a:pt x="195852" y="195852"/>
                </a:lnTo>
                <a:lnTo>
                  <a:pt x="0" y="1958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985748" y="3314700"/>
            <a:ext cx="195852" cy="195852"/>
          </a:xfrm>
          <a:custGeom>
            <a:avLst/>
            <a:gdLst/>
            <a:ahLst/>
            <a:cxnLst/>
            <a:rect l="l" t="t" r="r" b="b"/>
            <a:pathLst>
              <a:path w="195852" h="195852">
                <a:moveTo>
                  <a:pt x="0" y="0"/>
                </a:moveTo>
                <a:lnTo>
                  <a:pt x="195852" y="0"/>
                </a:lnTo>
                <a:lnTo>
                  <a:pt x="195852" y="195852"/>
                </a:lnTo>
                <a:lnTo>
                  <a:pt x="0" y="1958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381271" y="4443433"/>
            <a:ext cx="924967" cy="605790"/>
          </a:xfrm>
          <a:prstGeom prst="rect">
            <a:avLst/>
          </a:prstGeom>
        </p:spPr>
        <p:txBody>
          <a:bodyPr lIns="0" tIns="0" rIns="0" bIns="0" rtlCol="0" anchor="t">
            <a:spAutoFit/>
          </a:bodyPr>
          <a:lstStyle/>
          <a:p>
            <a:pPr algn="ctr">
              <a:lnSpc>
                <a:spcPts val="4408"/>
              </a:lnSpc>
            </a:pPr>
            <a:r>
              <a:rPr lang="en-US" sz="3150" i="1">
                <a:solidFill>
                  <a:srgbClr val="000000"/>
                </a:solidFill>
                <a:latin typeface="DM Sans Italics"/>
                <a:ea typeface="DM Sans Italics"/>
                <a:cs typeface="DM Sans Italics"/>
                <a:sym typeface="DM Sans Italics"/>
              </a:rPr>
              <a:t>noun</a:t>
            </a:r>
          </a:p>
        </p:txBody>
      </p:sp>
      <p:sp>
        <p:nvSpPr>
          <p:cNvPr id="6" name="TextBox 6"/>
          <p:cNvSpPr txBox="1"/>
          <p:nvPr/>
        </p:nvSpPr>
        <p:spPr>
          <a:xfrm>
            <a:off x="2015642" y="5661404"/>
            <a:ext cx="13526542" cy="605790"/>
          </a:xfrm>
          <a:prstGeom prst="rect">
            <a:avLst/>
          </a:prstGeom>
        </p:spPr>
        <p:txBody>
          <a:bodyPr lIns="0" tIns="0" rIns="0" bIns="0" rtlCol="0" anchor="t">
            <a:spAutoFit/>
          </a:bodyPr>
          <a:lstStyle/>
          <a:p>
            <a:pPr algn="ctr">
              <a:lnSpc>
                <a:spcPts val="4408"/>
              </a:lnSpc>
            </a:pPr>
            <a:r>
              <a:rPr lang="en-US" sz="3150" b="1">
                <a:solidFill>
                  <a:srgbClr val="000000"/>
                </a:solidFill>
                <a:latin typeface="DM Sans Bold"/>
                <a:ea typeface="DM Sans Bold"/>
                <a:cs typeface="DM Sans Bold"/>
                <a:sym typeface="DM Sans Bold"/>
              </a:rPr>
              <a:t>a person whose job is to keep, inspect, and analyze financial accounts</a:t>
            </a:r>
          </a:p>
        </p:txBody>
      </p:sp>
      <p:sp>
        <p:nvSpPr>
          <p:cNvPr id="7" name="TextBox 7"/>
          <p:cNvSpPr txBox="1"/>
          <p:nvPr/>
        </p:nvSpPr>
        <p:spPr>
          <a:xfrm>
            <a:off x="2015642" y="6879376"/>
            <a:ext cx="15968884" cy="605790"/>
          </a:xfrm>
          <a:prstGeom prst="rect">
            <a:avLst/>
          </a:prstGeom>
        </p:spPr>
        <p:txBody>
          <a:bodyPr lIns="0" tIns="0" rIns="0" bIns="0" rtlCol="0" anchor="t">
            <a:spAutoFit/>
          </a:bodyPr>
          <a:lstStyle/>
          <a:p>
            <a:pPr algn="l">
              <a:lnSpc>
                <a:spcPts val="4408"/>
              </a:lnSpc>
            </a:pPr>
            <a:r>
              <a:rPr lang="en-US" sz="3150">
                <a:solidFill>
                  <a:srgbClr val="000000"/>
                </a:solidFill>
                <a:latin typeface="DM Sans"/>
                <a:ea typeface="DM Sans"/>
                <a:cs typeface="DM Sans"/>
                <a:sym typeface="DM Sans"/>
              </a:rPr>
              <a:t>“accountants are responsible for their client’s personal and professional information”</a:t>
            </a:r>
          </a:p>
        </p:txBody>
      </p:sp>
      <p:sp>
        <p:nvSpPr>
          <p:cNvPr id="8" name="TextBox 8"/>
          <p:cNvSpPr txBox="1"/>
          <p:nvPr/>
        </p:nvSpPr>
        <p:spPr>
          <a:xfrm>
            <a:off x="15109911" y="9633528"/>
            <a:ext cx="2953792" cy="344805"/>
          </a:xfrm>
          <a:prstGeom prst="rect">
            <a:avLst/>
          </a:prstGeom>
        </p:spPr>
        <p:txBody>
          <a:bodyPr lIns="0" tIns="0" rIns="0" bIns="0" rtlCol="0" anchor="t">
            <a:spAutoFit/>
          </a:bodyPr>
          <a:lstStyle/>
          <a:p>
            <a:pPr algn="ctr">
              <a:lnSpc>
                <a:spcPts val="2520"/>
              </a:lnSpc>
            </a:pPr>
            <a:r>
              <a:rPr lang="en-US" sz="1800">
                <a:solidFill>
                  <a:srgbClr val="000000"/>
                </a:solidFill>
                <a:latin typeface="DM Sans"/>
                <a:ea typeface="DM Sans"/>
                <a:cs typeface="DM Sans"/>
                <a:sym typeface="DM Sans"/>
              </a:rPr>
              <a:t>Oxford Dictionary Definition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8422187" y="2057400"/>
            <a:ext cx="9569302" cy="8229600"/>
          </a:xfrm>
          <a:custGeom>
            <a:avLst/>
            <a:gdLst/>
            <a:ahLst/>
            <a:cxnLst/>
            <a:rect l="l" t="t" r="r" b="b"/>
            <a:pathLst>
              <a:path w="9569302" h="8229600">
                <a:moveTo>
                  <a:pt x="0" y="0"/>
                </a:moveTo>
                <a:lnTo>
                  <a:pt x="9569302" y="0"/>
                </a:lnTo>
                <a:lnTo>
                  <a:pt x="9569302"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t="-98" b="-98"/>
            </a:stretch>
          </a:blipFill>
        </p:spPr>
        <p:txBody>
          <a:bodyPr/>
          <a:lstStyle/>
          <a:p>
            <a:endParaRPr lang="en-US"/>
          </a:p>
        </p:txBody>
      </p:sp>
      <p:sp>
        <p:nvSpPr>
          <p:cNvPr id="3" name="Freeform 3"/>
          <p:cNvSpPr/>
          <p:nvPr/>
        </p:nvSpPr>
        <p:spPr>
          <a:xfrm>
            <a:off x="755253" y="2190049"/>
            <a:ext cx="5686344" cy="3856375"/>
          </a:xfrm>
          <a:custGeom>
            <a:avLst/>
            <a:gdLst/>
            <a:ahLst/>
            <a:cxnLst/>
            <a:rect l="l" t="t" r="r" b="b"/>
            <a:pathLst>
              <a:path w="5686344" h="3856375">
                <a:moveTo>
                  <a:pt x="0" y="0"/>
                </a:moveTo>
                <a:lnTo>
                  <a:pt x="5686345" y="0"/>
                </a:lnTo>
                <a:lnTo>
                  <a:pt x="5686345" y="3856375"/>
                </a:lnTo>
                <a:lnTo>
                  <a:pt x="0" y="3856375"/>
                </a:lnTo>
                <a:lnTo>
                  <a:pt x="0" y="0"/>
                </a:lnTo>
                <a:close/>
              </a:path>
            </a:pathLst>
          </a:custGeom>
          <a:blipFill>
            <a:blip r:embed="rId5">
              <a:extLst>
                <a:ext uri="{96DAC541-7B7A-43D3-8B79-37D633B846F1}">
                  <asvg:svgBlip xmlns:asvg="http://schemas.microsoft.com/office/drawing/2016/SVG/main" r:embed="rId6"/>
                </a:ext>
              </a:extLst>
            </a:blip>
            <a:stretch>
              <a:fillRect t="-138" b="-138"/>
            </a:stretch>
          </a:blipFill>
        </p:spPr>
        <p:txBody>
          <a:bodyPr/>
          <a:lstStyle/>
          <a:p>
            <a:endParaRPr lang="en-US"/>
          </a:p>
        </p:txBody>
      </p:sp>
      <p:grpSp>
        <p:nvGrpSpPr>
          <p:cNvPr id="4" name="Group 4"/>
          <p:cNvGrpSpPr>
            <a:grpSpLocks noChangeAspect="1"/>
          </p:cNvGrpSpPr>
          <p:nvPr/>
        </p:nvGrpSpPr>
        <p:grpSpPr>
          <a:xfrm rot="987406">
            <a:off x="11885515" y="713424"/>
            <a:ext cx="5140152" cy="5971366"/>
            <a:chOff x="0" y="0"/>
            <a:chExt cx="5466080" cy="6350000"/>
          </a:xfrm>
        </p:grpSpPr>
        <p:sp>
          <p:nvSpPr>
            <p:cNvPr id="5" name="Freeform 5"/>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6" name="Freeform 6"/>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solidFill>
              <a:srgbClr val="000000">
                <a:alpha val="0"/>
              </a:srgbClr>
            </a:solidFill>
            <a:ln w="12700">
              <a:solidFill>
                <a:srgbClr val="000000"/>
              </a:solidFill>
            </a:ln>
          </p:spPr>
          <p:txBody>
            <a:bodyPr/>
            <a:lstStyle/>
            <a:p>
              <a:endParaRPr lang="en-US"/>
            </a:p>
          </p:txBody>
        </p:sp>
        <p:sp>
          <p:nvSpPr>
            <p:cNvPr id="7" name="Freeform 7"/>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8" name="Freeform 8"/>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9" name="Group 9"/>
          <p:cNvGrpSpPr>
            <a:grpSpLocks noChangeAspect="1"/>
          </p:cNvGrpSpPr>
          <p:nvPr/>
        </p:nvGrpSpPr>
        <p:grpSpPr>
          <a:xfrm>
            <a:off x="8208894" y="496478"/>
            <a:ext cx="1870212" cy="9417266"/>
            <a:chOff x="0" y="0"/>
            <a:chExt cx="6350000" cy="31974790"/>
          </a:xfrm>
        </p:grpSpPr>
        <p:sp>
          <p:nvSpPr>
            <p:cNvPr id="10" name="Freeform 10"/>
            <p:cNvSpPr/>
            <p:nvPr/>
          </p:nvSpPr>
          <p:spPr>
            <a:xfrm>
              <a:off x="0" y="0"/>
              <a:ext cx="6350000" cy="31974789"/>
            </a:xfrm>
            <a:custGeom>
              <a:avLst/>
              <a:gdLst/>
              <a:ahLst/>
              <a:cxnLst/>
              <a:rect l="l" t="t" r="r" b="b"/>
              <a:pathLst>
                <a:path w="6350000" h="31974789">
                  <a:moveTo>
                    <a:pt x="6350000" y="31918911"/>
                  </a:moveTo>
                  <a:cubicBezTo>
                    <a:pt x="6350000" y="31949389"/>
                    <a:pt x="6324600" y="31974789"/>
                    <a:pt x="6294120" y="31974789"/>
                  </a:cubicBezTo>
                  <a:lnTo>
                    <a:pt x="55880" y="31974789"/>
                  </a:lnTo>
                  <a:cubicBezTo>
                    <a:pt x="25400" y="31974789"/>
                    <a:pt x="0" y="31949389"/>
                    <a:pt x="0" y="31918911"/>
                  </a:cubicBezTo>
                  <a:lnTo>
                    <a:pt x="0" y="55880"/>
                  </a:lnTo>
                  <a:cubicBezTo>
                    <a:pt x="0" y="25400"/>
                    <a:pt x="25400" y="0"/>
                    <a:pt x="55880" y="0"/>
                  </a:cubicBezTo>
                  <a:lnTo>
                    <a:pt x="6292850" y="0"/>
                  </a:lnTo>
                  <a:cubicBezTo>
                    <a:pt x="6323330" y="0"/>
                    <a:pt x="6348730" y="25400"/>
                    <a:pt x="6348730" y="55880"/>
                  </a:cubicBezTo>
                  <a:lnTo>
                    <a:pt x="6350000" y="31918908"/>
                  </a:lnTo>
                  <a:close/>
                </a:path>
              </a:pathLst>
            </a:custGeom>
            <a:solidFill>
              <a:srgbClr val="FF52A2"/>
            </a:solidFill>
          </p:spPr>
          <p:txBody>
            <a:bodyPr/>
            <a:lstStyle/>
            <a:p>
              <a:endParaRPr lang="en-US"/>
            </a:p>
          </p:txBody>
        </p:sp>
        <p:sp>
          <p:nvSpPr>
            <p:cNvPr id="11" name="Freeform 11"/>
            <p:cNvSpPr/>
            <p:nvPr/>
          </p:nvSpPr>
          <p:spPr>
            <a:xfrm>
              <a:off x="477520" y="24051261"/>
              <a:ext cx="5394960" cy="7305039"/>
            </a:xfrm>
            <a:custGeom>
              <a:avLst/>
              <a:gdLst/>
              <a:ahLst/>
              <a:cxnLst/>
              <a:rect l="l" t="t" r="r" b="b"/>
              <a:pathLst>
                <a:path w="5394960" h="7305039">
                  <a:moveTo>
                    <a:pt x="5394960" y="7249160"/>
                  </a:moveTo>
                  <a:cubicBezTo>
                    <a:pt x="5394960" y="7279639"/>
                    <a:pt x="5369560" y="7305039"/>
                    <a:pt x="5339080" y="7305039"/>
                  </a:cubicBezTo>
                  <a:lnTo>
                    <a:pt x="55880" y="7305039"/>
                  </a:lnTo>
                  <a:cubicBezTo>
                    <a:pt x="25400" y="7305039"/>
                    <a:pt x="0" y="7279639"/>
                    <a:pt x="0" y="7249160"/>
                  </a:cubicBezTo>
                  <a:lnTo>
                    <a:pt x="0" y="55880"/>
                  </a:lnTo>
                  <a:cubicBezTo>
                    <a:pt x="0" y="25400"/>
                    <a:pt x="25400" y="0"/>
                    <a:pt x="55880" y="0"/>
                  </a:cubicBezTo>
                  <a:lnTo>
                    <a:pt x="5339080" y="0"/>
                  </a:lnTo>
                  <a:cubicBezTo>
                    <a:pt x="5369560" y="0"/>
                    <a:pt x="5394960" y="25400"/>
                    <a:pt x="5394960" y="55880"/>
                  </a:cubicBezTo>
                  <a:lnTo>
                    <a:pt x="5394960" y="7249160"/>
                  </a:lnTo>
                  <a:close/>
                </a:path>
              </a:pathLst>
            </a:custGeom>
            <a:solidFill>
              <a:srgbClr val="000000">
                <a:alpha val="0"/>
              </a:srgbClr>
            </a:solidFill>
            <a:ln w="12700">
              <a:solidFill>
                <a:srgbClr val="000000"/>
              </a:solidFill>
            </a:ln>
          </p:spPr>
          <p:txBody>
            <a:bodyPr/>
            <a:lstStyle/>
            <a:p>
              <a:endParaRPr lang="en-US"/>
            </a:p>
          </p:txBody>
        </p:sp>
        <p:sp>
          <p:nvSpPr>
            <p:cNvPr id="12" name="Freeform 12"/>
            <p:cNvSpPr/>
            <p:nvPr/>
          </p:nvSpPr>
          <p:spPr>
            <a:xfrm>
              <a:off x="477520" y="16240759"/>
              <a:ext cx="5394960" cy="7305041"/>
            </a:xfrm>
            <a:custGeom>
              <a:avLst/>
              <a:gdLst/>
              <a:ahLst/>
              <a:cxnLst/>
              <a:rect l="l" t="t" r="r" b="b"/>
              <a:pathLst>
                <a:path w="5394960" h="7305041">
                  <a:moveTo>
                    <a:pt x="5394960" y="7249161"/>
                  </a:moveTo>
                  <a:cubicBezTo>
                    <a:pt x="5394960" y="7279641"/>
                    <a:pt x="5369560" y="7305041"/>
                    <a:pt x="5339080" y="7305041"/>
                  </a:cubicBezTo>
                  <a:lnTo>
                    <a:pt x="55880" y="7305041"/>
                  </a:lnTo>
                  <a:cubicBezTo>
                    <a:pt x="25400" y="7305041"/>
                    <a:pt x="0" y="7279641"/>
                    <a:pt x="0" y="7249161"/>
                  </a:cubicBezTo>
                  <a:lnTo>
                    <a:pt x="0" y="55880"/>
                  </a:lnTo>
                  <a:cubicBezTo>
                    <a:pt x="0" y="25400"/>
                    <a:pt x="25400" y="0"/>
                    <a:pt x="55880" y="0"/>
                  </a:cubicBezTo>
                  <a:lnTo>
                    <a:pt x="5339080" y="0"/>
                  </a:lnTo>
                  <a:cubicBezTo>
                    <a:pt x="5369560" y="0"/>
                    <a:pt x="5394960" y="25400"/>
                    <a:pt x="5394960" y="55880"/>
                  </a:cubicBezTo>
                  <a:lnTo>
                    <a:pt x="5394960" y="7249161"/>
                  </a:lnTo>
                  <a:close/>
                </a:path>
              </a:pathLst>
            </a:custGeom>
            <a:solidFill>
              <a:srgbClr val="000000">
                <a:alpha val="0"/>
              </a:srgbClr>
            </a:solidFill>
            <a:ln w="12700">
              <a:solidFill>
                <a:srgbClr val="000000"/>
              </a:solidFill>
            </a:ln>
          </p:spPr>
          <p:txBody>
            <a:bodyPr/>
            <a:lstStyle/>
            <a:p>
              <a:endParaRPr lang="en-US"/>
            </a:p>
          </p:txBody>
        </p:sp>
        <p:sp>
          <p:nvSpPr>
            <p:cNvPr id="13" name="Freeform 13"/>
            <p:cNvSpPr/>
            <p:nvPr/>
          </p:nvSpPr>
          <p:spPr>
            <a:xfrm>
              <a:off x="477520" y="618490"/>
              <a:ext cx="5394960" cy="7305040"/>
            </a:xfrm>
            <a:custGeom>
              <a:avLst/>
              <a:gdLst/>
              <a:ahLst/>
              <a:cxnLst/>
              <a:rect l="l" t="t" r="r" b="b"/>
              <a:pathLst>
                <a:path w="5394960" h="7305040">
                  <a:moveTo>
                    <a:pt x="5394960" y="7249160"/>
                  </a:moveTo>
                  <a:cubicBezTo>
                    <a:pt x="5394960" y="7279640"/>
                    <a:pt x="5369560" y="7305040"/>
                    <a:pt x="5339080" y="7305040"/>
                  </a:cubicBezTo>
                  <a:lnTo>
                    <a:pt x="55880" y="7305040"/>
                  </a:lnTo>
                  <a:cubicBezTo>
                    <a:pt x="25400" y="7305040"/>
                    <a:pt x="0" y="7279640"/>
                    <a:pt x="0" y="7249160"/>
                  </a:cubicBezTo>
                  <a:lnTo>
                    <a:pt x="0" y="55880"/>
                  </a:lnTo>
                  <a:cubicBezTo>
                    <a:pt x="0" y="25400"/>
                    <a:pt x="25400" y="0"/>
                    <a:pt x="55880" y="0"/>
                  </a:cubicBezTo>
                  <a:lnTo>
                    <a:pt x="5339080" y="0"/>
                  </a:lnTo>
                  <a:cubicBezTo>
                    <a:pt x="5369560" y="0"/>
                    <a:pt x="5394960" y="25400"/>
                    <a:pt x="5394960" y="55880"/>
                  </a:cubicBezTo>
                  <a:lnTo>
                    <a:pt x="5394960" y="7249160"/>
                  </a:lnTo>
                  <a:close/>
                </a:path>
              </a:pathLst>
            </a:custGeom>
            <a:solidFill>
              <a:srgbClr val="000000">
                <a:alpha val="0"/>
              </a:srgbClr>
            </a:solidFill>
            <a:ln w="12700">
              <a:solidFill>
                <a:srgbClr val="000000"/>
              </a:solidFill>
            </a:ln>
          </p:spPr>
          <p:txBody>
            <a:bodyPr/>
            <a:lstStyle/>
            <a:p>
              <a:endParaRPr lang="en-US"/>
            </a:p>
          </p:txBody>
        </p:sp>
        <p:sp>
          <p:nvSpPr>
            <p:cNvPr id="14" name="Freeform 14"/>
            <p:cNvSpPr/>
            <p:nvPr/>
          </p:nvSpPr>
          <p:spPr>
            <a:xfrm>
              <a:off x="477520" y="8428989"/>
              <a:ext cx="5394960" cy="7305041"/>
            </a:xfrm>
            <a:custGeom>
              <a:avLst/>
              <a:gdLst/>
              <a:ahLst/>
              <a:cxnLst/>
              <a:rect l="l" t="t" r="r" b="b"/>
              <a:pathLst>
                <a:path w="5394960" h="7305041">
                  <a:moveTo>
                    <a:pt x="5394960" y="7249161"/>
                  </a:moveTo>
                  <a:cubicBezTo>
                    <a:pt x="5394960" y="7279641"/>
                    <a:pt x="5369560" y="7305041"/>
                    <a:pt x="5339080" y="7305041"/>
                  </a:cubicBezTo>
                  <a:lnTo>
                    <a:pt x="55880" y="7305041"/>
                  </a:lnTo>
                  <a:cubicBezTo>
                    <a:pt x="25400" y="7305041"/>
                    <a:pt x="0" y="7279641"/>
                    <a:pt x="0" y="7249161"/>
                  </a:cubicBezTo>
                  <a:lnTo>
                    <a:pt x="0" y="55881"/>
                  </a:lnTo>
                  <a:cubicBezTo>
                    <a:pt x="0" y="25400"/>
                    <a:pt x="25400" y="0"/>
                    <a:pt x="55880" y="0"/>
                  </a:cubicBezTo>
                  <a:lnTo>
                    <a:pt x="5339080" y="0"/>
                  </a:lnTo>
                  <a:cubicBezTo>
                    <a:pt x="5369560" y="0"/>
                    <a:pt x="5394960" y="25400"/>
                    <a:pt x="5394960" y="55881"/>
                  </a:cubicBezTo>
                  <a:lnTo>
                    <a:pt x="5394960" y="7249161"/>
                  </a:lnTo>
                  <a:close/>
                </a:path>
              </a:pathLst>
            </a:custGeom>
            <a:solidFill>
              <a:srgbClr val="000000">
                <a:alpha val="0"/>
              </a:srgbClr>
            </a:solidFill>
            <a:ln w="12700">
              <a:solidFill>
                <a:srgbClr val="000000"/>
              </a:solidFill>
            </a:ln>
          </p:spPr>
          <p:txBody>
            <a:bodyPr/>
            <a:lstStyle/>
            <a:p>
              <a:endParaRPr lang="en-US"/>
            </a:p>
          </p:txBody>
        </p:sp>
      </p:grpSp>
      <p:grpSp>
        <p:nvGrpSpPr>
          <p:cNvPr id="15" name="Group 15"/>
          <p:cNvGrpSpPr>
            <a:grpSpLocks noChangeAspect="1"/>
          </p:cNvGrpSpPr>
          <p:nvPr/>
        </p:nvGrpSpPr>
        <p:grpSpPr>
          <a:xfrm>
            <a:off x="10469256" y="6387635"/>
            <a:ext cx="6268585" cy="3526109"/>
            <a:chOff x="0" y="0"/>
            <a:chExt cx="6650228" cy="3740785"/>
          </a:xfrm>
        </p:grpSpPr>
        <p:sp>
          <p:nvSpPr>
            <p:cNvPr id="16" name="Freeform 16"/>
            <p:cNvSpPr/>
            <p:nvPr/>
          </p:nvSpPr>
          <p:spPr>
            <a:xfrm>
              <a:off x="0" y="628904"/>
              <a:ext cx="6650228" cy="3111881"/>
            </a:xfrm>
            <a:custGeom>
              <a:avLst/>
              <a:gdLst/>
              <a:ahLst/>
              <a:cxnLst/>
              <a:rect l="l" t="t" r="r" b="b"/>
              <a:pathLst>
                <a:path w="6650228" h="3111881">
                  <a:moveTo>
                    <a:pt x="0" y="0"/>
                  </a:moveTo>
                  <a:lnTo>
                    <a:pt x="6650228" y="0"/>
                  </a:lnTo>
                  <a:lnTo>
                    <a:pt x="6650228" y="3111881"/>
                  </a:lnTo>
                  <a:lnTo>
                    <a:pt x="0" y="3111881"/>
                  </a:lnTo>
                  <a:lnTo>
                    <a:pt x="0" y="0"/>
                  </a:lnTo>
                  <a:close/>
                </a:path>
              </a:pathLst>
            </a:custGeom>
            <a:solidFill>
              <a:srgbClr val="000000">
                <a:alpha val="0"/>
              </a:srgbClr>
            </a:solidFill>
            <a:ln w="12700">
              <a:solidFill>
                <a:srgbClr val="000000"/>
              </a:solidFill>
            </a:ln>
          </p:spPr>
          <p:txBody>
            <a:bodyPr/>
            <a:lstStyle/>
            <a:p>
              <a:endParaRPr lang="en-US"/>
            </a:p>
          </p:txBody>
        </p:sp>
        <p:sp>
          <p:nvSpPr>
            <p:cNvPr id="17" name="Freeform 17"/>
            <p:cNvSpPr/>
            <p:nvPr/>
          </p:nvSpPr>
          <p:spPr>
            <a:xfrm>
              <a:off x="0" y="0"/>
              <a:ext cx="6650228" cy="3740785"/>
            </a:xfrm>
            <a:custGeom>
              <a:avLst/>
              <a:gdLst/>
              <a:ahLst/>
              <a:cxnLst/>
              <a:rect l="l" t="t" r="r" b="b"/>
              <a:pathLst>
                <a:path w="6650228" h="3740785">
                  <a:moveTo>
                    <a:pt x="6650228" y="3740785"/>
                  </a:moveTo>
                  <a:lnTo>
                    <a:pt x="0" y="3740785"/>
                  </a:lnTo>
                  <a:lnTo>
                    <a:pt x="0" y="0"/>
                  </a:lnTo>
                  <a:lnTo>
                    <a:pt x="6650228" y="0"/>
                  </a:lnTo>
                  <a:lnTo>
                    <a:pt x="6650228" y="3740785"/>
                  </a:lnTo>
                  <a:close/>
                </a:path>
              </a:pathLst>
            </a:custGeom>
            <a:blipFill>
              <a:blip r:embed="rId7"/>
              <a:stretch>
                <a:fillRect/>
              </a:stretch>
            </a:blipFill>
          </p:spPr>
          <p:txBody>
            <a:bodyPr/>
            <a:lstStyle/>
            <a:p>
              <a:endParaRPr lang="en-US"/>
            </a:p>
          </p:txBody>
        </p:sp>
      </p:grpSp>
      <p:grpSp>
        <p:nvGrpSpPr>
          <p:cNvPr id="18" name="Group 18"/>
          <p:cNvGrpSpPr>
            <a:grpSpLocks noChangeAspect="1"/>
          </p:cNvGrpSpPr>
          <p:nvPr/>
        </p:nvGrpSpPr>
        <p:grpSpPr>
          <a:xfrm>
            <a:off x="507363" y="4667374"/>
            <a:ext cx="2716496" cy="5246370"/>
            <a:chOff x="0" y="0"/>
            <a:chExt cx="3290570" cy="6355080"/>
          </a:xfrm>
        </p:grpSpPr>
        <p:sp>
          <p:nvSpPr>
            <p:cNvPr id="19" name="Freeform 19"/>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52A2"/>
            </a:solidFill>
          </p:spPr>
          <p:txBody>
            <a:bodyPr/>
            <a:lstStyle/>
            <a:p>
              <a:endParaRPr lang="en-US"/>
            </a:p>
          </p:txBody>
        </p:sp>
        <p:sp>
          <p:nvSpPr>
            <p:cNvPr id="20" name="Freeform 20"/>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000000">
                <a:alpha val="0"/>
              </a:srgbClr>
            </a:solidFill>
            <a:ln w="12700">
              <a:solidFill>
                <a:srgbClr val="000000"/>
              </a:solidFill>
            </a:ln>
          </p:spPr>
          <p:txBody>
            <a:bodyPr/>
            <a:lstStyle/>
            <a:p>
              <a:endParaRPr lang="en-US"/>
            </a:p>
          </p:txBody>
        </p:sp>
        <p:sp>
          <p:nvSpPr>
            <p:cNvPr id="21" name="Freeform 21"/>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000000">
                <a:alpha val="0"/>
              </a:srgbClr>
            </a:solidFill>
            <a:ln w="12700">
              <a:solidFill>
                <a:srgbClr val="000000"/>
              </a:solidFill>
            </a:ln>
          </p:spPr>
          <p:txBody>
            <a:bodyPr/>
            <a:lstStyle/>
            <a:p>
              <a:endParaRPr lang="en-US"/>
            </a:p>
          </p:txBody>
        </p:sp>
        <p:sp>
          <p:nvSpPr>
            <p:cNvPr id="22" name="Freeform 22"/>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BBBCBC"/>
            </a:solidFill>
          </p:spPr>
          <p:txBody>
            <a:bodyPr/>
            <a:lstStyle/>
            <a:p>
              <a:endParaRPr lang="en-US"/>
            </a:p>
          </p:txBody>
        </p:sp>
      </p:grpSp>
      <p:grpSp>
        <p:nvGrpSpPr>
          <p:cNvPr id="23" name="Group 23"/>
          <p:cNvGrpSpPr/>
          <p:nvPr/>
        </p:nvGrpSpPr>
        <p:grpSpPr>
          <a:xfrm>
            <a:off x="2288027" y="1676061"/>
            <a:ext cx="5665709" cy="6474629"/>
            <a:chOff x="0" y="0"/>
            <a:chExt cx="7554279" cy="8632838"/>
          </a:xfrm>
        </p:grpSpPr>
        <p:sp>
          <p:nvSpPr>
            <p:cNvPr id="24" name="Freeform 24"/>
            <p:cNvSpPr/>
            <p:nvPr/>
          </p:nvSpPr>
          <p:spPr>
            <a:xfrm rot="-697861">
              <a:off x="697430" y="543421"/>
              <a:ext cx="6159419" cy="7545996"/>
            </a:xfrm>
            <a:custGeom>
              <a:avLst/>
              <a:gdLst/>
              <a:ahLst/>
              <a:cxnLst/>
              <a:rect l="l" t="t" r="r" b="b"/>
              <a:pathLst>
                <a:path w="6159419" h="7545996">
                  <a:moveTo>
                    <a:pt x="0" y="0"/>
                  </a:moveTo>
                  <a:lnTo>
                    <a:pt x="6159419" y="0"/>
                  </a:lnTo>
                  <a:lnTo>
                    <a:pt x="6159419" y="7545996"/>
                  </a:lnTo>
                  <a:lnTo>
                    <a:pt x="0" y="7545996"/>
                  </a:lnTo>
                  <a:lnTo>
                    <a:pt x="0" y="0"/>
                  </a:lnTo>
                  <a:close/>
                </a:path>
              </a:pathLst>
            </a:custGeom>
            <a:blipFill>
              <a:blip r:embed="rId8"/>
              <a:stretch>
                <a:fillRect/>
              </a:stretch>
            </a:blipFill>
          </p:spPr>
          <p:txBody>
            <a:bodyPr/>
            <a:lstStyle/>
            <a:p>
              <a:endParaRPr lang="en-US"/>
            </a:p>
          </p:txBody>
        </p:sp>
        <p:sp>
          <p:nvSpPr>
            <p:cNvPr id="25" name="Freeform 25" descr="User with solid fill"/>
            <p:cNvSpPr/>
            <p:nvPr/>
          </p:nvSpPr>
          <p:spPr>
            <a:xfrm rot="-697861">
              <a:off x="613342" y="826735"/>
              <a:ext cx="6162056" cy="6162056"/>
            </a:xfrm>
            <a:custGeom>
              <a:avLst/>
              <a:gdLst/>
              <a:ahLst/>
              <a:cxnLst/>
              <a:rect l="l" t="t" r="r" b="b"/>
              <a:pathLst>
                <a:path w="6162056" h="6162056">
                  <a:moveTo>
                    <a:pt x="0" y="0"/>
                  </a:moveTo>
                  <a:lnTo>
                    <a:pt x="6162055" y="0"/>
                  </a:lnTo>
                  <a:lnTo>
                    <a:pt x="6162055" y="6162056"/>
                  </a:lnTo>
                  <a:lnTo>
                    <a:pt x="0" y="61620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26" name="TextBox 26"/>
          <p:cNvSpPr txBox="1"/>
          <p:nvPr/>
        </p:nvSpPr>
        <p:spPr>
          <a:xfrm>
            <a:off x="936540" y="651574"/>
            <a:ext cx="5323771" cy="744726"/>
          </a:xfrm>
          <a:prstGeom prst="rect">
            <a:avLst/>
          </a:prstGeom>
        </p:spPr>
        <p:txBody>
          <a:bodyPr lIns="0" tIns="0" rIns="0" bIns="0" rtlCol="0" anchor="t">
            <a:spAutoFit/>
          </a:bodyPr>
          <a:lstStyle/>
          <a:p>
            <a:pPr algn="l">
              <a:lnSpc>
                <a:spcPts val="5880"/>
              </a:lnSpc>
            </a:pPr>
            <a:r>
              <a:rPr lang="en-US" sz="4900">
                <a:solidFill>
                  <a:srgbClr val="492DA8"/>
                </a:solidFill>
                <a:latin typeface="Permanent Marker"/>
                <a:ea typeface="Permanent Marker"/>
                <a:cs typeface="Permanent Marker"/>
                <a:sym typeface="Permanent Marker"/>
              </a:rPr>
              <a:t>Get to know me</a:t>
            </a:r>
          </a:p>
        </p:txBody>
      </p:sp>
      <p:sp>
        <p:nvSpPr>
          <p:cNvPr id="27" name="TextBox 27"/>
          <p:cNvSpPr txBox="1"/>
          <p:nvPr/>
        </p:nvSpPr>
        <p:spPr>
          <a:xfrm>
            <a:off x="3827583" y="8472502"/>
            <a:ext cx="3485586" cy="452881"/>
          </a:xfrm>
          <a:prstGeom prst="rect">
            <a:avLst/>
          </a:prstGeom>
        </p:spPr>
        <p:txBody>
          <a:bodyPr lIns="0" tIns="0" rIns="0" bIns="0" rtlCol="0" anchor="t">
            <a:spAutoFit/>
          </a:bodyPr>
          <a:lstStyle/>
          <a:p>
            <a:pPr algn="l">
              <a:lnSpc>
                <a:spcPts val="3499"/>
              </a:lnSpc>
              <a:spcBef>
                <a:spcPct val="0"/>
              </a:spcBef>
            </a:pPr>
            <a:r>
              <a:rPr lang="en-US" sz="3200">
                <a:solidFill>
                  <a:srgbClr val="492DA8"/>
                </a:solidFill>
                <a:latin typeface="DM Sans"/>
                <a:ea typeface="DM Sans"/>
                <a:cs typeface="DM Sans"/>
                <a:sym typeface="DM Sans"/>
              </a:rPr>
              <a:t>Name: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sp>
        <p:nvSpPr>
          <p:cNvPr id="2" name="Freeform 2"/>
          <p:cNvSpPr/>
          <p:nvPr/>
        </p:nvSpPr>
        <p:spPr>
          <a:xfrm rot="466097">
            <a:off x="6158130" y="431523"/>
            <a:ext cx="4660574" cy="4711977"/>
          </a:xfrm>
          <a:custGeom>
            <a:avLst/>
            <a:gdLst/>
            <a:ahLst/>
            <a:cxnLst/>
            <a:rect l="l" t="t" r="r" b="b"/>
            <a:pathLst>
              <a:path w="4660574" h="4711977">
                <a:moveTo>
                  <a:pt x="0" y="0"/>
                </a:moveTo>
                <a:lnTo>
                  <a:pt x="4660574" y="0"/>
                </a:lnTo>
                <a:lnTo>
                  <a:pt x="4660574" y="4711977"/>
                </a:lnTo>
                <a:lnTo>
                  <a:pt x="0" y="4711977"/>
                </a:lnTo>
                <a:lnTo>
                  <a:pt x="0" y="0"/>
                </a:lnTo>
                <a:close/>
              </a:path>
            </a:pathLst>
          </a:custGeom>
          <a:blipFill>
            <a:blip r:embed="rId3">
              <a:extLst>
                <a:ext uri="{96DAC541-7B7A-43D3-8B79-37D633B846F1}">
                  <asvg:svgBlip xmlns:asvg="http://schemas.microsoft.com/office/drawing/2016/SVG/main" r:embed="rId4"/>
                </a:ext>
              </a:extLst>
            </a:blip>
            <a:stretch>
              <a:fillRect t="-60" b="-60"/>
            </a:stretch>
          </a:blipFill>
        </p:spPr>
        <p:txBody>
          <a:bodyPr/>
          <a:lstStyle/>
          <a:p>
            <a:endParaRPr lang="en-US"/>
          </a:p>
        </p:txBody>
      </p:sp>
      <p:sp>
        <p:nvSpPr>
          <p:cNvPr id="3" name="Freeform 3"/>
          <p:cNvSpPr/>
          <p:nvPr/>
        </p:nvSpPr>
        <p:spPr>
          <a:xfrm>
            <a:off x="-702858" y="4792513"/>
            <a:ext cx="4457668" cy="4465787"/>
          </a:xfrm>
          <a:custGeom>
            <a:avLst/>
            <a:gdLst/>
            <a:ahLst/>
            <a:cxnLst/>
            <a:rect l="l" t="t" r="r" b="b"/>
            <a:pathLst>
              <a:path w="4457668" h="4465787">
                <a:moveTo>
                  <a:pt x="0" y="0"/>
                </a:moveTo>
                <a:lnTo>
                  <a:pt x="4457668" y="0"/>
                </a:lnTo>
                <a:lnTo>
                  <a:pt x="4457668" y="4465787"/>
                </a:lnTo>
                <a:lnTo>
                  <a:pt x="0" y="4465787"/>
                </a:lnTo>
                <a:lnTo>
                  <a:pt x="0" y="0"/>
                </a:lnTo>
                <a:close/>
              </a:path>
            </a:pathLst>
          </a:custGeom>
          <a:blipFill>
            <a:blip r:embed="rId5">
              <a:extLst>
                <a:ext uri="{96DAC541-7B7A-43D3-8B79-37D633B846F1}">
                  <asvg:svgBlip xmlns:asvg="http://schemas.microsoft.com/office/drawing/2016/SVG/main" r:embed="rId6"/>
                </a:ext>
              </a:extLst>
            </a:blip>
            <a:stretch>
              <a:fillRect l="-91" r="-91"/>
            </a:stretch>
          </a:blipFill>
        </p:spPr>
        <p:txBody>
          <a:bodyPr/>
          <a:lstStyle/>
          <a:p>
            <a:endParaRPr lang="en-US"/>
          </a:p>
        </p:txBody>
      </p:sp>
      <p:sp>
        <p:nvSpPr>
          <p:cNvPr id="4" name="TextBox 4"/>
          <p:cNvSpPr txBox="1"/>
          <p:nvPr/>
        </p:nvSpPr>
        <p:spPr>
          <a:xfrm>
            <a:off x="11394666" y="1939786"/>
            <a:ext cx="5270165" cy="1676400"/>
          </a:xfrm>
          <a:prstGeom prst="rect">
            <a:avLst/>
          </a:prstGeom>
        </p:spPr>
        <p:txBody>
          <a:bodyPr lIns="0" tIns="0" rIns="0" bIns="0" rtlCol="0" anchor="t">
            <a:spAutoFit/>
          </a:bodyPr>
          <a:lstStyle/>
          <a:p>
            <a:pPr algn="l">
              <a:lnSpc>
                <a:spcPts val="6599"/>
              </a:lnSpc>
            </a:pPr>
            <a:r>
              <a:rPr lang="en-US" sz="5499">
                <a:solidFill>
                  <a:srgbClr val="FFFFFF"/>
                </a:solidFill>
                <a:latin typeface="Permanent Marker"/>
                <a:ea typeface="Permanent Marker"/>
                <a:cs typeface="Permanent Marker"/>
                <a:sym typeface="Permanent Marker"/>
              </a:rPr>
              <a:t>My Role in Accounting</a:t>
            </a:r>
          </a:p>
        </p:txBody>
      </p:sp>
      <p:sp>
        <p:nvSpPr>
          <p:cNvPr id="5" name="Freeform 5"/>
          <p:cNvSpPr/>
          <p:nvPr/>
        </p:nvSpPr>
        <p:spPr>
          <a:xfrm rot="-422677">
            <a:off x="2282014" y="1644787"/>
            <a:ext cx="5939650" cy="7276753"/>
          </a:xfrm>
          <a:custGeom>
            <a:avLst/>
            <a:gdLst/>
            <a:ahLst/>
            <a:cxnLst/>
            <a:rect l="l" t="t" r="r" b="b"/>
            <a:pathLst>
              <a:path w="5939650" h="7276753">
                <a:moveTo>
                  <a:pt x="0" y="0"/>
                </a:moveTo>
                <a:lnTo>
                  <a:pt x="5939650" y="0"/>
                </a:lnTo>
                <a:lnTo>
                  <a:pt x="5939650" y="7276753"/>
                </a:lnTo>
                <a:lnTo>
                  <a:pt x="0" y="7276753"/>
                </a:lnTo>
                <a:lnTo>
                  <a:pt x="0" y="0"/>
                </a:lnTo>
                <a:close/>
              </a:path>
            </a:pathLst>
          </a:custGeom>
          <a:blipFill>
            <a:blip r:embed="rId7"/>
            <a:stretch>
              <a:fillRect/>
            </a:stretch>
          </a:blipFill>
        </p:spPr>
        <p:txBody>
          <a:bodyPr/>
          <a:lstStyle/>
          <a:p>
            <a:endParaRPr lang="en-US"/>
          </a:p>
        </p:txBody>
      </p:sp>
      <p:sp>
        <p:nvSpPr>
          <p:cNvPr id="6" name="Freeform 6" descr="Person with idea with solid fill"/>
          <p:cNvSpPr/>
          <p:nvPr/>
        </p:nvSpPr>
        <p:spPr>
          <a:xfrm rot="-419144">
            <a:off x="2381302" y="1921975"/>
            <a:ext cx="5741076" cy="5741076"/>
          </a:xfrm>
          <a:custGeom>
            <a:avLst/>
            <a:gdLst/>
            <a:ahLst/>
            <a:cxnLst/>
            <a:rect l="l" t="t" r="r" b="b"/>
            <a:pathLst>
              <a:path w="5741076" h="5741076">
                <a:moveTo>
                  <a:pt x="0" y="0"/>
                </a:moveTo>
                <a:lnTo>
                  <a:pt x="5741076" y="0"/>
                </a:lnTo>
                <a:lnTo>
                  <a:pt x="5741076" y="5741076"/>
                </a:lnTo>
                <a:lnTo>
                  <a:pt x="0" y="57410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11115771" y="4445115"/>
            <a:ext cx="5323771" cy="3545749"/>
          </a:xfrm>
          <a:prstGeom prst="rect">
            <a:avLst/>
          </a:prstGeom>
        </p:spPr>
        <p:txBody>
          <a:bodyPr lIns="0" tIns="0" rIns="0" bIns="0" rtlCol="0" anchor="t">
            <a:spAutoFit/>
          </a:bodyPr>
          <a:lstStyle/>
          <a:p>
            <a:pPr algn="l">
              <a:lnSpc>
                <a:spcPts val="4045"/>
              </a:lnSpc>
            </a:pPr>
            <a:endParaRPr/>
          </a:p>
          <a:p>
            <a:pPr marL="798828" lvl="1" indent="-399414" algn="l">
              <a:lnSpc>
                <a:spcPts val="4045"/>
              </a:lnSpc>
              <a:buFont typeface="Arial"/>
              <a:buChar char="•"/>
            </a:pPr>
            <a:r>
              <a:rPr lang="en-US" sz="3699">
                <a:solidFill>
                  <a:srgbClr val="FFFFFF"/>
                </a:solidFill>
                <a:latin typeface="DM Sans"/>
                <a:ea typeface="DM Sans"/>
                <a:cs typeface="DM Sans"/>
                <a:sym typeface="DM Sans"/>
              </a:rPr>
              <a:t>Company name</a:t>
            </a:r>
          </a:p>
          <a:p>
            <a:pPr algn="l">
              <a:lnSpc>
                <a:spcPts val="4045"/>
              </a:lnSpc>
            </a:pPr>
            <a:endParaRPr lang="en-US" sz="3699">
              <a:solidFill>
                <a:srgbClr val="FFFFFF"/>
              </a:solidFill>
              <a:latin typeface="DM Sans"/>
              <a:ea typeface="DM Sans"/>
              <a:cs typeface="DM Sans"/>
              <a:sym typeface="DM Sans"/>
            </a:endParaRPr>
          </a:p>
          <a:p>
            <a:pPr marL="798828" lvl="1" indent="-399414" algn="l">
              <a:lnSpc>
                <a:spcPts val="4044"/>
              </a:lnSpc>
              <a:buFont typeface="Arial"/>
              <a:buChar char="•"/>
            </a:pPr>
            <a:r>
              <a:rPr lang="en-US" sz="3699">
                <a:solidFill>
                  <a:srgbClr val="FFFFFF"/>
                </a:solidFill>
                <a:latin typeface="DM Sans"/>
                <a:ea typeface="DM Sans"/>
                <a:cs typeface="DM Sans"/>
                <a:sym typeface="DM Sans"/>
              </a:rPr>
              <a:t>Job title</a:t>
            </a:r>
          </a:p>
          <a:p>
            <a:pPr algn="l">
              <a:lnSpc>
                <a:spcPts val="4044"/>
              </a:lnSpc>
            </a:pPr>
            <a:endParaRPr lang="en-US" sz="3699">
              <a:solidFill>
                <a:srgbClr val="FFFFFF"/>
              </a:solidFill>
              <a:latin typeface="DM Sans"/>
              <a:ea typeface="DM Sans"/>
              <a:cs typeface="DM Sans"/>
              <a:sym typeface="DM Sans"/>
            </a:endParaRPr>
          </a:p>
          <a:p>
            <a:pPr marL="798828" lvl="1" indent="-399414" algn="l">
              <a:lnSpc>
                <a:spcPts val="4045"/>
              </a:lnSpc>
              <a:buFont typeface="Arial"/>
              <a:buChar char="•"/>
            </a:pPr>
            <a:r>
              <a:rPr lang="en-US" sz="3699">
                <a:solidFill>
                  <a:srgbClr val="FFFFFF"/>
                </a:solidFill>
                <a:latin typeface="DM Sans"/>
                <a:ea typeface="DM Sans"/>
                <a:cs typeface="DM Sans"/>
                <a:sym typeface="DM Sans"/>
              </a:rPr>
              <a:t>What that means</a:t>
            </a:r>
          </a:p>
          <a:p>
            <a:pPr algn="l">
              <a:lnSpc>
                <a:spcPts val="4045"/>
              </a:lnSpc>
            </a:pPr>
            <a:endParaRPr lang="en-US" sz="3699">
              <a:solidFill>
                <a:srgbClr val="FFFFFF"/>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Freeform 2"/>
          <p:cNvSpPr/>
          <p:nvPr/>
        </p:nvSpPr>
        <p:spPr>
          <a:xfrm>
            <a:off x="251960" y="55563"/>
            <a:ext cx="7963465" cy="9977006"/>
          </a:xfrm>
          <a:custGeom>
            <a:avLst/>
            <a:gdLst/>
            <a:ahLst/>
            <a:cxnLst/>
            <a:rect l="l" t="t" r="r" b="b"/>
            <a:pathLst>
              <a:path w="7963465" h="9977006">
                <a:moveTo>
                  <a:pt x="0" y="0"/>
                </a:moveTo>
                <a:lnTo>
                  <a:pt x="7963465" y="0"/>
                </a:lnTo>
                <a:lnTo>
                  <a:pt x="7963465" y="9977006"/>
                </a:lnTo>
                <a:lnTo>
                  <a:pt x="0" y="9977006"/>
                </a:lnTo>
                <a:lnTo>
                  <a:pt x="0" y="0"/>
                </a:lnTo>
                <a:close/>
              </a:path>
            </a:pathLst>
          </a:custGeom>
          <a:blipFill>
            <a:blip r:embed="rId3">
              <a:extLst>
                <a:ext uri="{96DAC541-7B7A-43D3-8B79-37D633B846F1}">
                  <asvg:svgBlip xmlns:asvg="http://schemas.microsoft.com/office/drawing/2016/SVG/main" r:embed="rId4"/>
                </a:ext>
              </a:extLst>
            </a:blip>
            <a:stretch>
              <a:fillRect l="-30" r="-30"/>
            </a:stretch>
          </a:blipFill>
        </p:spPr>
        <p:txBody>
          <a:bodyPr/>
          <a:lstStyle/>
          <a:p>
            <a:endParaRPr lang="en-US"/>
          </a:p>
        </p:txBody>
      </p:sp>
      <p:sp>
        <p:nvSpPr>
          <p:cNvPr id="3" name="TextBox 3"/>
          <p:cNvSpPr txBox="1"/>
          <p:nvPr/>
        </p:nvSpPr>
        <p:spPr>
          <a:xfrm>
            <a:off x="7639639" y="799724"/>
            <a:ext cx="9619661" cy="2425001"/>
          </a:xfrm>
          <a:prstGeom prst="rect">
            <a:avLst/>
          </a:prstGeom>
        </p:spPr>
        <p:txBody>
          <a:bodyPr lIns="0" tIns="0" rIns="0" bIns="0" rtlCol="0" anchor="t">
            <a:spAutoFit/>
          </a:bodyPr>
          <a:lstStyle/>
          <a:p>
            <a:pPr algn="l">
              <a:lnSpc>
                <a:spcPts val="9138"/>
              </a:lnSpc>
            </a:pPr>
            <a:r>
              <a:rPr lang="en-US" sz="6527">
                <a:solidFill>
                  <a:srgbClr val="3A5DAE"/>
                </a:solidFill>
                <a:latin typeface="Permanent Marker"/>
                <a:ea typeface="Permanent Marker"/>
                <a:cs typeface="Permanent Marker"/>
                <a:sym typeface="Permanent Marker"/>
              </a:rPr>
              <a:t>But before this I was in your shoes.</a:t>
            </a:r>
          </a:p>
        </p:txBody>
      </p:sp>
      <p:sp>
        <p:nvSpPr>
          <p:cNvPr id="4" name="TextBox 4"/>
          <p:cNvSpPr txBox="1"/>
          <p:nvPr/>
        </p:nvSpPr>
        <p:spPr>
          <a:xfrm>
            <a:off x="9144000" y="3547271"/>
            <a:ext cx="5232202" cy="960121"/>
          </a:xfrm>
          <a:prstGeom prst="rect">
            <a:avLst/>
          </a:prstGeom>
        </p:spPr>
        <p:txBody>
          <a:bodyPr lIns="0" tIns="0" rIns="0" bIns="0" rtlCol="0" anchor="t">
            <a:spAutoFit/>
          </a:bodyPr>
          <a:lstStyle/>
          <a:p>
            <a:pPr algn="ctr">
              <a:lnSpc>
                <a:spcPts val="6928"/>
              </a:lnSpc>
            </a:pPr>
            <a:r>
              <a:rPr lang="en-US" sz="4948">
                <a:solidFill>
                  <a:srgbClr val="3A5DAE"/>
                </a:solidFill>
                <a:latin typeface="Canva Student Font"/>
                <a:ea typeface="Canva Student Font"/>
                <a:cs typeface="Canva Student Font"/>
                <a:sym typeface="Canva Student Font"/>
              </a:rPr>
              <a:t>Want to know what I did?</a:t>
            </a:r>
          </a:p>
        </p:txBody>
      </p:sp>
      <p:sp>
        <p:nvSpPr>
          <p:cNvPr id="5" name="Freeform 5"/>
          <p:cNvSpPr/>
          <p:nvPr/>
        </p:nvSpPr>
        <p:spPr>
          <a:xfrm rot="-422677">
            <a:off x="1656172" y="2304264"/>
            <a:ext cx="5425162" cy="6646446"/>
          </a:xfrm>
          <a:custGeom>
            <a:avLst/>
            <a:gdLst/>
            <a:ahLst/>
            <a:cxnLst/>
            <a:rect l="l" t="t" r="r" b="b"/>
            <a:pathLst>
              <a:path w="5425162" h="6646446">
                <a:moveTo>
                  <a:pt x="0" y="0"/>
                </a:moveTo>
                <a:lnTo>
                  <a:pt x="5425162" y="0"/>
                </a:lnTo>
                <a:lnTo>
                  <a:pt x="5425162" y="6646446"/>
                </a:lnTo>
                <a:lnTo>
                  <a:pt x="0" y="6646446"/>
                </a:lnTo>
                <a:lnTo>
                  <a:pt x="0" y="0"/>
                </a:lnTo>
                <a:close/>
              </a:path>
            </a:pathLst>
          </a:custGeom>
          <a:blipFill>
            <a:blip r:embed="rId5"/>
            <a:stretch>
              <a:fillRect/>
            </a:stretch>
          </a:blipFill>
        </p:spPr>
        <p:txBody>
          <a:bodyPr/>
          <a:lstStyle/>
          <a:p>
            <a:endParaRPr lang="en-US"/>
          </a:p>
        </p:txBody>
      </p:sp>
      <p:sp>
        <p:nvSpPr>
          <p:cNvPr id="6" name="Freeform 6"/>
          <p:cNvSpPr/>
          <p:nvPr/>
        </p:nvSpPr>
        <p:spPr>
          <a:xfrm rot="1017966">
            <a:off x="14098334" y="4644722"/>
            <a:ext cx="4197006" cy="5141815"/>
          </a:xfrm>
          <a:custGeom>
            <a:avLst/>
            <a:gdLst/>
            <a:ahLst/>
            <a:cxnLst/>
            <a:rect l="l" t="t" r="r" b="b"/>
            <a:pathLst>
              <a:path w="4197006" h="5141815">
                <a:moveTo>
                  <a:pt x="0" y="0"/>
                </a:moveTo>
                <a:lnTo>
                  <a:pt x="4197006" y="0"/>
                </a:lnTo>
                <a:lnTo>
                  <a:pt x="4197006" y="5141814"/>
                </a:lnTo>
                <a:lnTo>
                  <a:pt x="0" y="5141814"/>
                </a:lnTo>
                <a:lnTo>
                  <a:pt x="0" y="0"/>
                </a:lnTo>
                <a:close/>
              </a:path>
            </a:pathLst>
          </a:custGeom>
          <a:blipFill>
            <a:blip r:embed="rId5"/>
            <a:stretch>
              <a:fillRect/>
            </a:stretch>
          </a:blipFill>
        </p:spPr>
        <p:txBody>
          <a:bodyPr/>
          <a:lstStyle/>
          <a:p>
            <a:endParaRPr lang="en-US"/>
          </a:p>
        </p:txBody>
      </p:sp>
      <p:sp>
        <p:nvSpPr>
          <p:cNvPr id="7" name="Freeform 7"/>
          <p:cNvSpPr/>
          <p:nvPr/>
        </p:nvSpPr>
        <p:spPr>
          <a:xfrm rot="-422677">
            <a:off x="8832538" y="5142723"/>
            <a:ext cx="3645804" cy="4466528"/>
          </a:xfrm>
          <a:custGeom>
            <a:avLst/>
            <a:gdLst/>
            <a:ahLst/>
            <a:cxnLst/>
            <a:rect l="l" t="t" r="r" b="b"/>
            <a:pathLst>
              <a:path w="3645804" h="4466528">
                <a:moveTo>
                  <a:pt x="0" y="0"/>
                </a:moveTo>
                <a:lnTo>
                  <a:pt x="3645804" y="0"/>
                </a:lnTo>
                <a:lnTo>
                  <a:pt x="3645804" y="4466528"/>
                </a:lnTo>
                <a:lnTo>
                  <a:pt x="0" y="446652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5268346" y="108753"/>
            <a:ext cx="10944351" cy="10178247"/>
          </a:xfrm>
          <a:custGeom>
            <a:avLst/>
            <a:gdLst/>
            <a:ahLst/>
            <a:cxnLst/>
            <a:rect l="l" t="t" r="r" b="b"/>
            <a:pathLst>
              <a:path w="10944351" h="10178247">
                <a:moveTo>
                  <a:pt x="0" y="0"/>
                </a:moveTo>
                <a:lnTo>
                  <a:pt x="10944351" y="0"/>
                </a:lnTo>
                <a:lnTo>
                  <a:pt x="10944351" y="10178247"/>
                </a:lnTo>
                <a:lnTo>
                  <a:pt x="0" y="10178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712601" y="3814544"/>
            <a:ext cx="3734120" cy="4114800"/>
          </a:xfrm>
          <a:custGeom>
            <a:avLst/>
            <a:gdLst/>
            <a:ahLst/>
            <a:cxnLst/>
            <a:rect l="l" t="t" r="r" b="b"/>
            <a:pathLst>
              <a:path w="3734120" h="4114800">
                <a:moveTo>
                  <a:pt x="0" y="0"/>
                </a:moveTo>
                <a:lnTo>
                  <a:pt x="3734121" y="0"/>
                </a:lnTo>
                <a:lnTo>
                  <a:pt x="373412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712601" y="285595"/>
            <a:ext cx="7802374" cy="2873969"/>
          </a:xfrm>
          <a:prstGeom prst="rect">
            <a:avLst/>
          </a:prstGeom>
        </p:spPr>
        <p:txBody>
          <a:bodyPr lIns="0" tIns="0" rIns="0" bIns="0" rtlCol="0" anchor="t">
            <a:spAutoFit/>
          </a:bodyPr>
          <a:lstStyle/>
          <a:p>
            <a:pPr algn="l">
              <a:lnSpc>
                <a:spcPts val="7749"/>
              </a:lnSpc>
            </a:pPr>
            <a:r>
              <a:rPr lang="en-US" sz="4744">
                <a:solidFill>
                  <a:srgbClr val="492DA8"/>
                </a:solidFill>
                <a:latin typeface="Permanent Marker"/>
                <a:ea typeface="Permanent Marker"/>
                <a:cs typeface="Permanent Marker"/>
                <a:sym typeface="Permanent Marker"/>
              </a:rPr>
              <a:t>My Journey to Where I am Today Looks Something Like This...</a:t>
            </a:r>
          </a:p>
        </p:txBody>
      </p:sp>
      <p:sp>
        <p:nvSpPr>
          <p:cNvPr id="5" name="TextBox 5"/>
          <p:cNvSpPr txBox="1"/>
          <p:nvPr/>
        </p:nvSpPr>
        <p:spPr>
          <a:xfrm>
            <a:off x="6159989" y="5545749"/>
            <a:ext cx="1468934" cy="1021726"/>
          </a:xfrm>
          <a:prstGeom prst="rect">
            <a:avLst/>
          </a:prstGeom>
        </p:spPr>
        <p:txBody>
          <a:bodyPr lIns="0" tIns="0" rIns="0" bIns="0" rtlCol="0" anchor="t">
            <a:spAutoFit/>
          </a:bodyPr>
          <a:lstStyle/>
          <a:p>
            <a:pPr algn="ctr">
              <a:lnSpc>
                <a:spcPts val="4044"/>
              </a:lnSpc>
            </a:pPr>
            <a:r>
              <a:rPr lang="en-US" sz="3699">
                <a:solidFill>
                  <a:srgbClr val="492DA8"/>
                </a:solidFill>
                <a:latin typeface="DM Sans"/>
                <a:ea typeface="DM Sans"/>
                <a:cs typeface="DM Sans"/>
                <a:sym typeface="DM Sans"/>
              </a:rPr>
              <a:t>High </a:t>
            </a:r>
          </a:p>
          <a:p>
            <a:pPr algn="ctr">
              <a:lnSpc>
                <a:spcPts val="4045"/>
              </a:lnSpc>
              <a:spcBef>
                <a:spcPct val="0"/>
              </a:spcBef>
            </a:pPr>
            <a:r>
              <a:rPr lang="en-US" sz="3699">
                <a:solidFill>
                  <a:srgbClr val="492DA8"/>
                </a:solidFill>
                <a:latin typeface="DM Sans"/>
                <a:ea typeface="DM Sans"/>
                <a:cs typeface="DM Sans"/>
                <a:sym typeface="DM Sans"/>
              </a:rPr>
              <a:t>School</a:t>
            </a:r>
          </a:p>
        </p:txBody>
      </p:sp>
      <p:sp>
        <p:nvSpPr>
          <p:cNvPr id="6" name="TextBox 6"/>
          <p:cNvSpPr txBox="1"/>
          <p:nvPr/>
        </p:nvSpPr>
        <p:spPr>
          <a:xfrm>
            <a:off x="8715408" y="4102983"/>
            <a:ext cx="1619250" cy="516797"/>
          </a:xfrm>
          <a:prstGeom prst="rect">
            <a:avLst/>
          </a:prstGeom>
        </p:spPr>
        <p:txBody>
          <a:bodyPr lIns="0" tIns="0" rIns="0" bIns="0" rtlCol="0" anchor="t">
            <a:spAutoFit/>
          </a:bodyPr>
          <a:lstStyle/>
          <a:p>
            <a:pPr algn="ctr">
              <a:lnSpc>
                <a:spcPts val="4045"/>
              </a:lnSpc>
              <a:spcBef>
                <a:spcPct val="0"/>
              </a:spcBef>
            </a:pPr>
            <a:r>
              <a:rPr lang="en-US" sz="3699">
                <a:solidFill>
                  <a:srgbClr val="492DA8"/>
                </a:solidFill>
                <a:latin typeface="DM Sans"/>
                <a:ea typeface="DM Sans"/>
                <a:cs typeface="DM Sans"/>
                <a:sym typeface="DM Sans"/>
              </a:rPr>
              <a:t>College</a:t>
            </a:r>
          </a:p>
        </p:txBody>
      </p:sp>
      <p:sp>
        <p:nvSpPr>
          <p:cNvPr id="7" name="TextBox 7"/>
          <p:cNvSpPr txBox="1"/>
          <p:nvPr/>
        </p:nvSpPr>
        <p:spPr>
          <a:xfrm>
            <a:off x="7349708" y="9506847"/>
            <a:ext cx="8862989" cy="629910"/>
          </a:xfrm>
          <a:prstGeom prst="rect">
            <a:avLst/>
          </a:prstGeom>
        </p:spPr>
        <p:txBody>
          <a:bodyPr lIns="0" tIns="0" rIns="0" bIns="0" rtlCol="0" anchor="t">
            <a:spAutoFit/>
          </a:bodyPr>
          <a:lstStyle/>
          <a:p>
            <a:pPr algn="l">
              <a:lnSpc>
                <a:spcPts val="2404"/>
              </a:lnSpc>
            </a:pPr>
            <a:r>
              <a:rPr lang="en-US" sz="2200" b="1">
                <a:solidFill>
                  <a:srgbClr val="492DA8"/>
                </a:solidFill>
                <a:latin typeface="DM Sans Bold"/>
                <a:ea typeface="DM Sans Bold"/>
                <a:cs typeface="DM Sans Bold"/>
                <a:sym typeface="DM Sans Bold"/>
              </a:rPr>
              <a:t>What classes did you take?</a:t>
            </a:r>
          </a:p>
          <a:p>
            <a:pPr algn="l">
              <a:lnSpc>
                <a:spcPts val="2405"/>
              </a:lnSpc>
              <a:spcBef>
                <a:spcPct val="0"/>
              </a:spcBef>
            </a:pPr>
            <a:r>
              <a:rPr lang="en-US" sz="2200" b="1">
                <a:solidFill>
                  <a:srgbClr val="492DA8"/>
                </a:solidFill>
                <a:latin typeface="DM Sans Bold"/>
                <a:ea typeface="DM Sans Bold"/>
                <a:cs typeface="DM Sans Bold"/>
                <a:sym typeface="DM Sans Bold"/>
              </a:rPr>
              <a:t>What organizations did you join? What jobs did you have?</a:t>
            </a:r>
          </a:p>
        </p:txBody>
      </p:sp>
      <p:sp>
        <p:nvSpPr>
          <p:cNvPr id="8" name="TextBox 8"/>
          <p:cNvSpPr txBox="1"/>
          <p:nvPr/>
        </p:nvSpPr>
        <p:spPr>
          <a:xfrm>
            <a:off x="1028700" y="4584080"/>
            <a:ext cx="3277471" cy="2518577"/>
          </a:xfrm>
          <a:prstGeom prst="rect">
            <a:avLst/>
          </a:prstGeom>
        </p:spPr>
        <p:txBody>
          <a:bodyPr lIns="0" tIns="0" rIns="0" bIns="0" rtlCol="0" anchor="t">
            <a:spAutoFit/>
          </a:bodyPr>
          <a:lstStyle/>
          <a:p>
            <a:pPr algn="l">
              <a:lnSpc>
                <a:spcPts val="2841"/>
              </a:lnSpc>
            </a:pPr>
            <a:r>
              <a:rPr lang="en-US" sz="2600">
                <a:solidFill>
                  <a:srgbClr val="492DA8"/>
                </a:solidFill>
                <a:latin typeface="Permanent Marker"/>
                <a:ea typeface="Permanent Marker"/>
                <a:cs typeface="Permanent Marker"/>
                <a:sym typeface="Permanent Marker"/>
              </a:rPr>
              <a:t>Reminder to presenters:</a:t>
            </a:r>
          </a:p>
          <a:p>
            <a:pPr algn="l">
              <a:lnSpc>
                <a:spcPts val="2841"/>
              </a:lnSpc>
            </a:pPr>
            <a:endParaRPr lang="en-US" sz="2600">
              <a:solidFill>
                <a:srgbClr val="492DA8"/>
              </a:solidFill>
              <a:latin typeface="Permanent Marker"/>
              <a:ea typeface="Permanent Marker"/>
              <a:cs typeface="Permanent Marker"/>
              <a:sym typeface="Permanent Marker"/>
            </a:endParaRPr>
          </a:p>
          <a:p>
            <a:pPr algn="l">
              <a:lnSpc>
                <a:spcPts val="2295"/>
              </a:lnSpc>
            </a:pPr>
            <a:r>
              <a:rPr lang="en-US" sz="2100">
                <a:solidFill>
                  <a:srgbClr val="492DA8"/>
                </a:solidFill>
                <a:latin typeface="DM Sans"/>
                <a:ea typeface="DM Sans"/>
                <a:cs typeface="DM Sans"/>
                <a:sym typeface="DM Sans"/>
              </a:rPr>
              <a:t>Everyone’s journey is unique. Maybe your path wasn’t so straight. Share</a:t>
            </a:r>
            <a:r>
              <a:rPr lang="en-US" sz="2100" i="1">
                <a:solidFill>
                  <a:srgbClr val="492DA8"/>
                </a:solidFill>
                <a:latin typeface="DM Sans Italics"/>
                <a:ea typeface="DM Sans Italics"/>
                <a:cs typeface="DM Sans Italics"/>
                <a:sym typeface="DM Sans Italics"/>
              </a:rPr>
              <a:t> your</a:t>
            </a:r>
            <a:r>
              <a:rPr lang="en-US" sz="2100">
                <a:solidFill>
                  <a:srgbClr val="492DA8"/>
                </a:solidFill>
                <a:latin typeface="DM Sans"/>
                <a:ea typeface="DM Sans"/>
                <a:cs typeface="DM Sans"/>
                <a:sym typeface="DM Sans"/>
              </a:rPr>
              <a:t> journey.</a:t>
            </a:r>
          </a:p>
          <a:p>
            <a:pPr algn="l">
              <a:lnSpc>
                <a:spcPts val="2405"/>
              </a:lnSpc>
            </a:pPr>
            <a:endParaRPr lang="en-US" sz="2100">
              <a:solidFill>
                <a:srgbClr val="492DA8"/>
              </a:solidFill>
              <a:latin typeface="DM Sans"/>
              <a:ea typeface="DM Sans"/>
              <a:cs typeface="DM Sans"/>
              <a:sym typeface="DM Sans"/>
            </a:endParaRPr>
          </a:p>
        </p:txBody>
      </p:sp>
      <p:sp>
        <p:nvSpPr>
          <p:cNvPr id="9" name="TextBox 9"/>
          <p:cNvSpPr txBox="1"/>
          <p:nvPr/>
        </p:nvSpPr>
        <p:spPr>
          <a:xfrm>
            <a:off x="11066858" y="2030656"/>
            <a:ext cx="2177504" cy="1526551"/>
          </a:xfrm>
          <a:prstGeom prst="rect">
            <a:avLst/>
          </a:prstGeom>
        </p:spPr>
        <p:txBody>
          <a:bodyPr lIns="0" tIns="0" rIns="0" bIns="0" rtlCol="0" anchor="t">
            <a:spAutoFit/>
          </a:bodyPr>
          <a:lstStyle/>
          <a:p>
            <a:pPr algn="ctr">
              <a:lnSpc>
                <a:spcPts val="4044"/>
              </a:lnSpc>
            </a:pPr>
            <a:r>
              <a:rPr lang="en-US" sz="3699">
                <a:solidFill>
                  <a:srgbClr val="492DA8"/>
                </a:solidFill>
                <a:latin typeface="DM Sans"/>
                <a:ea typeface="DM Sans"/>
                <a:cs typeface="DM Sans"/>
                <a:sym typeface="DM Sans"/>
              </a:rPr>
              <a:t>Internship</a:t>
            </a:r>
          </a:p>
          <a:p>
            <a:pPr algn="ctr">
              <a:lnSpc>
                <a:spcPts val="4044"/>
              </a:lnSpc>
            </a:pPr>
            <a:r>
              <a:rPr lang="en-US" sz="3699">
                <a:solidFill>
                  <a:srgbClr val="492DA8"/>
                </a:solidFill>
                <a:latin typeface="DM Sans"/>
                <a:ea typeface="DM Sans"/>
                <a:cs typeface="DM Sans"/>
                <a:sym typeface="DM Sans"/>
              </a:rPr>
              <a:t>OR</a:t>
            </a:r>
          </a:p>
          <a:p>
            <a:pPr algn="ctr">
              <a:lnSpc>
                <a:spcPts val="4045"/>
              </a:lnSpc>
              <a:spcBef>
                <a:spcPct val="0"/>
              </a:spcBef>
            </a:pPr>
            <a:r>
              <a:rPr lang="en-US" sz="3699">
                <a:solidFill>
                  <a:srgbClr val="492DA8"/>
                </a:solidFill>
                <a:latin typeface="DM Sans"/>
                <a:ea typeface="DM Sans"/>
                <a:cs typeface="DM Sans"/>
                <a:sym typeface="DM Sans"/>
              </a:rPr>
              <a:t>First Job</a:t>
            </a:r>
          </a:p>
        </p:txBody>
      </p:sp>
      <p:sp>
        <p:nvSpPr>
          <p:cNvPr id="10" name="TextBox 10"/>
          <p:cNvSpPr txBox="1"/>
          <p:nvPr/>
        </p:nvSpPr>
        <p:spPr>
          <a:xfrm>
            <a:off x="13953048" y="1224840"/>
            <a:ext cx="1666280" cy="1021726"/>
          </a:xfrm>
          <a:prstGeom prst="rect">
            <a:avLst/>
          </a:prstGeom>
        </p:spPr>
        <p:txBody>
          <a:bodyPr lIns="0" tIns="0" rIns="0" bIns="0" rtlCol="0" anchor="t">
            <a:spAutoFit/>
          </a:bodyPr>
          <a:lstStyle/>
          <a:p>
            <a:pPr algn="ctr">
              <a:lnSpc>
                <a:spcPts val="4044"/>
              </a:lnSpc>
            </a:pPr>
            <a:r>
              <a:rPr lang="en-US" sz="3699">
                <a:solidFill>
                  <a:srgbClr val="492DA8"/>
                </a:solidFill>
                <a:latin typeface="DM Sans"/>
                <a:ea typeface="DM Sans"/>
                <a:cs typeface="DM Sans"/>
                <a:sym typeface="DM Sans"/>
              </a:rPr>
              <a:t>Current</a:t>
            </a:r>
          </a:p>
          <a:p>
            <a:pPr algn="ctr">
              <a:lnSpc>
                <a:spcPts val="4045"/>
              </a:lnSpc>
              <a:spcBef>
                <a:spcPct val="0"/>
              </a:spcBef>
            </a:pPr>
            <a:r>
              <a:rPr lang="en-US" sz="3699">
                <a:solidFill>
                  <a:srgbClr val="492DA8"/>
                </a:solidFill>
                <a:latin typeface="DM Sans"/>
                <a:ea typeface="DM Sans"/>
                <a:cs typeface="DM Sans"/>
                <a:sym typeface="DM Sans"/>
              </a:rPr>
              <a:t>Role</a:t>
            </a:r>
          </a:p>
        </p:txBody>
      </p:sp>
      <p:sp>
        <p:nvSpPr>
          <p:cNvPr id="11" name="TextBox 11"/>
          <p:cNvSpPr txBox="1"/>
          <p:nvPr/>
        </p:nvSpPr>
        <p:spPr>
          <a:xfrm>
            <a:off x="9703316" y="8018790"/>
            <a:ext cx="7555984" cy="1239510"/>
          </a:xfrm>
          <a:prstGeom prst="rect">
            <a:avLst/>
          </a:prstGeom>
        </p:spPr>
        <p:txBody>
          <a:bodyPr lIns="0" tIns="0" rIns="0" bIns="0" rtlCol="0" anchor="t">
            <a:spAutoFit/>
          </a:bodyPr>
          <a:lstStyle/>
          <a:p>
            <a:pPr algn="l">
              <a:lnSpc>
                <a:spcPts val="2404"/>
              </a:lnSpc>
            </a:pPr>
            <a:r>
              <a:rPr lang="en-US" sz="2200" b="1">
                <a:solidFill>
                  <a:srgbClr val="492DA8"/>
                </a:solidFill>
                <a:latin typeface="DM Sans Bold"/>
                <a:ea typeface="DM Sans Bold"/>
                <a:cs typeface="DM Sans Bold"/>
                <a:sym typeface="DM Sans Bold"/>
              </a:rPr>
              <a:t>Where did you go to school? What was your major? </a:t>
            </a:r>
          </a:p>
          <a:p>
            <a:pPr algn="l">
              <a:lnSpc>
                <a:spcPts val="2404"/>
              </a:lnSpc>
            </a:pPr>
            <a:r>
              <a:rPr lang="en-US" sz="2200" b="1">
                <a:solidFill>
                  <a:srgbClr val="492DA8"/>
                </a:solidFill>
                <a:latin typeface="DM Sans Bold"/>
                <a:ea typeface="DM Sans Bold"/>
                <a:cs typeface="DM Sans Bold"/>
                <a:sym typeface="DM Sans Bold"/>
              </a:rPr>
              <a:t>Did you always know you wanted to go into accounting? What organizations did you join? </a:t>
            </a:r>
          </a:p>
          <a:p>
            <a:pPr algn="l">
              <a:lnSpc>
                <a:spcPts val="2405"/>
              </a:lnSpc>
              <a:spcBef>
                <a:spcPct val="0"/>
              </a:spcBef>
            </a:pPr>
            <a:r>
              <a:rPr lang="en-US" sz="2200" b="1">
                <a:solidFill>
                  <a:srgbClr val="492DA8"/>
                </a:solidFill>
                <a:latin typeface="DM Sans Bold"/>
                <a:ea typeface="DM Sans Bold"/>
                <a:cs typeface="DM Sans Bold"/>
                <a:sym typeface="DM Sans Bold"/>
              </a:rPr>
              <a:t>What advice to you have?</a:t>
            </a:r>
          </a:p>
        </p:txBody>
      </p:sp>
      <p:sp>
        <p:nvSpPr>
          <p:cNvPr id="12" name="TextBox 12"/>
          <p:cNvSpPr txBox="1"/>
          <p:nvPr/>
        </p:nvSpPr>
        <p:spPr>
          <a:xfrm>
            <a:off x="11430604" y="6723101"/>
            <a:ext cx="6300275" cy="934710"/>
          </a:xfrm>
          <a:prstGeom prst="rect">
            <a:avLst/>
          </a:prstGeom>
        </p:spPr>
        <p:txBody>
          <a:bodyPr lIns="0" tIns="0" rIns="0" bIns="0" rtlCol="0" anchor="t">
            <a:spAutoFit/>
          </a:bodyPr>
          <a:lstStyle/>
          <a:p>
            <a:pPr algn="l">
              <a:lnSpc>
                <a:spcPts val="2404"/>
              </a:lnSpc>
            </a:pPr>
            <a:r>
              <a:rPr lang="en-US" sz="2200" b="1">
                <a:solidFill>
                  <a:srgbClr val="492DA8"/>
                </a:solidFill>
                <a:latin typeface="DM Sans Bold"/>
                <a:ea typeface="DM Sans Bold"/>
                <a:cs typeface="DM Sans Bold"/>
                <a:sym typeface="DM Sans Bold"/>
              </a:rPr>
              <a:t>Did you have an internship? </a:t>
            </a:r>
          </a:p>
          <a:p>
            <a:pPr algn="l">
              <a:lnSpc>
                <a:spcPts val="2405"/>
              </a:lnSpc>
              <a:spcBef>
                <a:spcPct val="0"/>
              </a:spcBef>
            </a:pPr>
            <a:r>
              <a:rPr lang="en-US" sz="2200" b="1">
                <a:solidFill>
                  <a:srgbClr val="492DA8"/>
                </a:solidFill>
                <a:latin typeface="DM Sans Bold"/>
                <a:ea typeface="DM Sans Bold"/>
                <a:cs typeface="DM Sans Bold"/>
                <a:sym typeface="DM Sans Bold"/>
              </a:rPr>
              <a:t>What was your first job and how did you get it? How quickly did you advance?</a:t>
            </a:r>
          </a:p>
        </p:txBody>
      </p:sp>
      <p:sp>
        <p:nvSpPr>
          <p:cNvPr id="13" name="TextBox 13"/>
          <p:cNvSpPr txBox="1"/>
          <p:nvPr/>
        </p:nvSpPr>
        <p:spPr>
          <a:xfrm>
            <a:off x="13953048" y="5561782"/>
            <a:ext cx="4014937" cy="629848"/>
          </a:xfrm>
          <a:prstGeom prst="rect">
            <a:avLst/>
          </a:prstGeom>
        </p:spPr>
        <p:txBody>
          <a:bodyPr lIns="0" tIns="0" rIns="0" bIns="0" rtlCol="0" anchor="t">
            <a:spAutoFit/>
          </a:bodyPr>
          <a:lstStyle/>
          <a:p>
            <a:pPr algn="l">
              <a:lnSpc>
                <a:spcPts val="2405"/>
              </a:lnSpc>
              <a:spcBef>
                <a:spcPct val="0"/>
              </a:spcBef>
            </a:pPr>
            <a:r>
              <a:rPr lang="en-US" sz="2200" b="1">
                <a:solidFill>
                  <a:srgbClr val="492DA8"/>
                </a:solidFill>
                <a:latin typeface="DM Sans Bold"/>
                <a:ea typeface="DM Sans Bold"/>
                <a:cs typeface="DM Sans Bold"/>
                <a:sym typeface="DM Sans Bold"/>
              </a:rPr>
              <a:t>How long did it take you to get to where you are today?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sp>
        <p:nvSpPr>
          <p:cNvPr id="2" name="Freeform 2"/>
          <p:cNvSpPr/>
          <p:nvPr/>
        </p:nvSpPr>
        <p:spPr>
          <a:xfrm>
            <a:off x="9866986" y="-1072038"/>
            <a:ext cx="4468975" cy="3753939"/>
          </a:xfrm>
          <a:custGeom>
            <a:avLst/>
            <a:gdLst/>
            <a:ahLst/>
            <a:cxnLst/>
            <a:rect l="l" t="t" r="r" b="b"/>
            <a:pathLst>
              <a:path w="4468975" h="3753939">
                <a:moveTo>
                  <a:pt x="0" y="0"/>
                </a:moveTo>
                <a:lnTo>
                  <a:pt x="4468975" y="0"/>
                </a:lnTo>
                <a:lnTo>
                  <a:pt x="4468975" y="3753939"/>
                </a:lnTo>
                <a:lnTo>
                  <a:pt x="0" y="3753939"/>
                </a:lnTo>
                <a:lnTo>
                  <a:pt x="0" y="0"/>
                </a:lnTo>
                <a:close/>
              </a:path>
            </a:pathLst>
          </a:custGeom>
          <a:blipFill>
            <a:blip r:embed="rId3">
              <a:extLst>
                <a:ext uri="{96DAC541-7B7A-43D3-8B79-37D633B846F1}">
                  <asvg:svgBlip xmlns:asvg="http://schemas.microsoft.com/office/drawing/2016/SVG/main" r:embed="rId4"/>
                </a:ext>
              </a:extLst>
            </a:blip>
            <a:stretch>
              <a:fillRect t="-25" b="-25"/>
            </a:stretch>
          </a:blipFill>
        </p:spPr>
        <p:txBody>
          <a:bodyPr/>
          <a:lstStyle/>
          <a:p>
            <a:endParaRPr lang="en-US"/>
          </a:p>
        </p:txBody>
      </p:sp>
      <p:sp>
        <p:nvSpPr>
          <p:cNvPr id="3" name="TextBox 3"/>
          <p:cNvSpPr txBox="1"/>
          <p:nvPr/>
        </p:nvSpPr>
        <p:spPr>
          <a:xfrm>
            <a:off x="1028700" y="1295400"/>
            <a:ext cx="10759348" cy="2247900"/>
          </a:xfrm>
          <a:prstGeom prst="rect">
            <a:avLst/>
          </a:prstGeom>
        </p:spPr>
        <p:txBody>
          <a:bodyPr lIns="0" tIns="0" rIns="0" bIns="0" rtlCol="0" anchor="t">
            <a:spAutoFit/>
          </a:bodyPr>
          <a:lstStyle/>
          <a:p>
            <a:pPr algn="l">
              <a:lnSpc>
                <a:spcPts val="9000"/>
              </a:lnSpc>
            </a:pPr>
            <a:r>
              <a:rPr lang="en-US" sz="9000">
                <a:solidFill>
                  <a:srgbClr val="FFFFFF"/>
                </a:solidFill>
                <a:latin typeface="Permanent Marker"/>
                <a:ea typeface="Permanent Marker"/>
                <a:cs typeface="Permanent Marker"/>
                <a:sym typeface="Permanent Marker"/>
              </a:rPr>
              <a:t>what do  accountants do?</a:t>
            </a:r>
          </a:p>
        </p:txBody>
      </p:sp>
      <p:graphicFrame>
        <p:nvGraphicFramePr>
          <p:cNvPr id="4" name="Table 4"/>
          <p:cNvGraphicFramePr>
            <a:graphicFrameLocks noGrp="1"/>
          </p:cNvGraphicFramePr>
          <p:nvPr>
            <p:extLst>
              <p:ext uri="{D42A27DB-BD31-4B8C-83A1-F6EECF244321}">
                <p14:modId xmlns:p14="http://schemas.microsoft.com/office/powerpoint/2010/main" val="1882910141"/>
              </p:ext>
            </p:extLst>
          </p:nvPr>
        </p:nvGraphicFramePr>
        <p:xfrm>
          <a:off x="1028700" y="4130668"/>
          <a:ext cx="16230600" cy="5626100"/>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1374099">
                <a:tc>
                  <a:txBody>
                    <a:bodyPr/>
                    <a:lstStyle/>
                    <a:p>
                      <a:pPr algn="ctr">
                        <a:lnSpc>
                          <a:spcPts val="3919"/>
                        </a:lnSpc>
                        <a:defRPr/>
                      </a:pPr>
                      <a:r>
                        <a:rPr lang="en-US" sz="2799" b="1">
                          <a:solidFill>
                            <a:srgbClr val="FFFFFF"/>
                          </a:solidFill>
                          <a:latin typeface="DM Sans Bold"/>
                          <a:ea typeface="DM Sans Bold"/>
                          <a:cs typeface="DM Sans Bold"/>
                          <a:sym typeface="DM Sans Bold"/>
                        </a:rPr>
                        <a:t>Money Organizers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B04A3"/>
                    </a:solidFill>
                  </a:tcPr>
                </a:tc>
                <a:tc>
                  <a:txBody>
                    <a:bodyPr/>
                    <a:lstStyle/>
                    <a:p>
                      <a:pPr algn="ctr">
                        <a:lnSpc>
                          <a:spcPts val="3919"/>
                        </a:lnSpc>
                        <a:defRPr/>
                      </a:pPr>
                      <a:r>
                        <a:rPr lang="en-US" sz="2799" b="1">
                          <a:solidFill>
                            <a:srgbClr val="FFFFFF"/>
                          </a:solidFill>
                          <a:latin typeface="DM Sans Bold"/>
                          <a:ea typeface="DM Sans Bold"/>
                          <a:cs typeface="DM Sans Bold"/>
                          <a:sym typeface="DM Sans Bold"/>
                        </a:rPr>
                        <a:t>Problem Solvers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B04A3"/>
                    </a:solidFill>
                  </a:tcPr>
                </a:tc>
                <a:extLst>
                  <a:ext uri="{0D108BD9-81ED-4DB2-BD59-A6C34878D82A}">
                    <a16:rowId xmlns:a16="http://schemas.microsoft.com/office/drawing/2014/main" val="10000"/>
                  </a:ext>
                </a:extLst>
              </a:tr>
              <a:tr h="4252001">
                <a:tc>
                  <a:txBody>
                    <a:bodyPr/>
                    <a:lstStyle/>
                    <a:p>
                      <a:pPr marL="868599" lvl="2" indent="-457200" algn="l">
                        <a:lnSpc>
                          <a:spcPts val="3779"/>
                        </a:lnSpc>
                        <a:buFont typeface="Arial" panose="020B0604020202020204" pitchFamily="34" charset="0"/>
                        <a:buChar char="•"/>
                        <a:defRPr/>
                      </a:pPr>
                      <a:r>
                        <a:rPr lang="en-US" sz="2699" dirty="0">
                          <a:solidFill>
                            <a:srgbClr val="FFFFFF"/>
                          </a:solidFill>
                          <a:latin typeface="DM Sans"/>
                          <a:ea typeface="DM Sans"/>
                          <a:cs typeface="DM Sans"/>
                          <a:sym typeface="DM Sans"/>
                        </a:rPr>
                        <a:t>Know how much money a person or business makes or spends on supplies</a:t>
                      </a:r>
                      <a:endParaRPr lang="en-US" sz="1100" dirty="0"/>
                    </a:p>
                    <a:p>
                      <a:pPr marL="868599" lvl="2" indent="-457200" algn="l">
                        <a:lnSpc>
                          <a:spcPts val="3779"/>
                        </a:lnSpc>
                        <a:buFont typeface="Arial" panose="020B0604020202020204" pitchFamily="34" charset="0"/>
                        <a:buChar char="•"/>
                      </a:pPr>
                      <a:r>
                        <a:rPr lang="en-US" sz="2699" dirty="0">
                          <a:solidFill>
                            <a:srgbClr val="FFFFFF"/>
                          </a:solidFill>
                          <a:latin typeface="DM Sans"/>
                          <a:ea typeface="DM Sans"/>
                          <a:cs typeface="DM Sans"/>
                          <a:sym typeface="DM Sans"/>
                        </a:rPr>
                        <a:t>Keep organized records of money spent and earned</a:t>
                      </a:r>
                    </a:p>
                    <a:p>
                      <a:pPr marL="868599" lvl="2" indent="-457200" algn="l">
                        <a:lnSpc>
                          <a:spcPts val="3779"/>
                        </a:lnSpc>
                        <a:buFont typeface="Arial" panose="020B0604020202020204" pitchFamily="34" charset="0"/>
                        <a:buChar char="•"/>
                      </a:pPr>
                      <a:r>
                        <a:rPr lang="en-US" sz="2699" dirty="0">
                          <a:solidFill>
                            <a:srgbClr val="FFFFFF"/>
                          </a:solidFill>
                          <a:latin typeface="DM Sans"/>
                          <a:ea typeface="DM Sans"/>
                          <a:cs typeface="DM Sans"/>
                          <a:sym typeface="DM Sans"/>
                        </a:rPr>
                        <a:t>Ensure records are accurate and easy to understand</a:t>
                      </a:r>
                    </a:p>
                    <a:p>
                      <a:pPr marL="868599" lvl="2" indent="-457200" algn="l">
                        <a:lnSpc>
                          <a:spcPts val="3779"/>
                        </a:lnSpc>
                        <a:buFont typeface="Arial" panose="020B0604020202020204" pitchFamily="34" charset="0"/>
                        <a:buChar char="•"/>
                      </a:pPr>
                      <a:r>
                        <a:rPr lang="en-US" sz="2699" dirty="0">
                          <a:solidFill>
                            <a:srgbClr val="FFFFFF"/>
                          </a:solidFill>
                          <a:latin typeface="DM Sans"/>
                          <a:ea typeface="DM Sans"/>
                          <a:cs typeface="DM Sans"/>
                          <a:sym typeface="DM Sans"/>
                        </a:rPr>
                        <a:t>Determine whether a business is making or losing money</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868599" lvl="2" indent="-457200" algn="l">
                        <a:lnSpc>
                          <a:spcPts val="3779"/>
                        </a:lnSpc>
                        <a:buFont typeface="Arial" panose="020B0604020202020204" pitchFamily="34" charset="0"/>
                        <a:buChar char="•"/>
                        <a:defRPr/>
                      </a:pPr>
                      <a:r>
                        <a:rPr lang="en-US" sz="2699" dirty="0">
                          <a:solidFill>
                            <a:srgbClr val="FFFFFF"/>
                          </a:solidFill>
                          <a:latin typeface="DM Sans"/>
                          <a:ea typeface="DM Sans"/>
                          <a:cs typeface="DM Sans"/>
                          <a:sym typeface="DM Sans"/>
                        </a:rPr>
                        <a:t>Find and solve money problems</a:t>
                      </a:r>
                      <a:endParaRPr lang="en-US" sz="1100" dirty="0"/>
                    </a:p>
                    <a:p>
                      <a:pPr marL="868599" lvl="2" indent="-457200" algn="l">
                        <a:lnSpc>
                          <a:spcPts val="3779"/>
                        </a:lnSpc>
                        <a:buFont typeface="Arial" panose="020B0604020202020204" pitchFamily="34" charset="0"/>
                        <a:buChar char="•"/>
                      </a:pPr>
                      <a:r>
                        <a:rPr lang="en-US" sz="2699" dirty="0">
                          <a:solidFill>
                            <a:srgbClr val="FFFFFF"/>
                          </a:solidFill>
                          <a:latin typeface="DM Sans"/>
                          <a:ea typeface="DM Sans"/>
                          <a:cs typeface="DM Sans"/>
                          <a:sym typeface="DM Sans"/>
                        </a:rPr>
                        <a:t>Analyze where money is going and identify opportunities for better processes</a:t>
                      </a:r>
                    </a:p>
                    <a:p>
                      <a:pPr marL="868599" lvl="2" indent="-457200" algn="l">
                        <a:lnSpc>
                          <a:spcPts val="3779"/>
                        </a:lnSpc>
                        <a:buFont typeface="Arial" panose="020B0604020202020204" pitchFamily="34" charset="0"/>
                        <a:buChar char="•"/>
                      </a:pPr>
                      <a:r>
                        <a:rPr lang="en-US" sz="2699" dirty="0">
                          <a:solidFill>
                            <a:srgbClr val="FFFFFF"/>
                          </a:solidFill>
                          <a:latin typeface="DM Sans"/>
                          <a:ea typeface="DM Sans"/>
                          <a:cs typeface="DM Sans"/>
                          <a:sym typeface="DM Sans"/>
                        </a:rPr>
                        <a:t>Detect suspicious transactions if money is missing</a:t>
                      </a:r>
                    </a:p>
                    <a:p>
                      <a:pPr marL="868599" lvl="2" indent="-457200" algn="l">
                        <a:lnSpc>
                          <a:spcPts val="3779"/>
                        </a:lnSpc>
                        <a:buFont typeface="Arial" panose="020B0604020202020204" pitchFamily="34" charset="0"/>
                        <a:buChar char="•"/>
                      </a:pPr>
                      <a:r>
                        <a:rPr lang="en-US" sz="2699" dirty="0">
                          <a:solidFill>
                            <a:srgbClr val="FFFFFF"/>
                          </a:solidFill>
                          <a:latin typeface="DM Sans"/>
                          <a:ea typeface="DM Sans"/>
                          <a:cs typeface="DM Sans"/>
                          <a:sym typeface="DM Sans"/>
                        </a:rPr>
                        <a:t>Help individuals and businesses make big financial decisions (like saving for college or buying a new store)</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 name="Group 5"/>
          <p:cNvGrpSpPr/>
          <p:nvPr/>
        </p:nvGrpSpPr>
        <p:grpSpPr>
          <a:xfrm>
            <a:off x="13029669" y="1028700"/>
            <a:ext cx="4229631" cy="813768"/>
            <a:chOff x="0" y="0"/>
            <a:chExt cx="5639508" cy="1085024"/>
          </a:xfrm>
        </p:grpSpPr>
        <p:sp>
          <p:nvSpPr>
            <p:cNvPr id="6" name="Freeform 6"/>
            <p:cNvSpPr/>
            <p:nvPr/>
          </p:nvSpPr>
          <p:spPr>
            <a:xfrm>
              <a:off x="0" y="0"/>
              <a:ext cx="5639562" cy="1084961"/>
            </a:xfrm>
            <a:custGeom>
              <a:avLst/>
              <a:gdLst/>
              <a:ahLst/>
              <a:cxnLst/>
              <a:rect l="l" t="t" r="r" b="b"/>
              <a:pathLst>
                <a:path w="5639562" h="1084961">
                  <a:moveTo>
                    <a:pt x="0" y="0"/>
                  </a:moveTo>
                  <a:lnTo>
                    <a:pt x="5639562" y="0"/>
                  </a:lnTo>
                  <a:lnTo>
                    <a:pt x="5639562" y="1084961"/>
                  </a:lnTo>
                  <a:lnTo>
                    <a:pt x="0" y="1084961"/>
                  </a:lnTo>
                  <a:close/>
                </a:path>
              </a:pathLst>
            </a:custGeom>
            <a:solidFill>
              <a:srgbClr val="D2FFE5"/>
            </a:solidFill>
          </p:spPr>
          <p:txBody>
            <a:bodyPr/>
            <a:lstStyle/>
            <a:p>
              <a:endParaRPr lang="en-US"/>
            </a:p>
          </p:txBody>
        </p:sp>
      </p:grpSp>
      <p:sp>
        <p:nvSpPr>
          <p:cNvPr id="7" name="TextBox 7"/>
          <p:cNvSpPr txBox="1"/>
          <p:nvPr/>
        </p:nvSpPr>
        <p:spPr>
          <a:xfrm>
            <a:off x="13351808" y="1164915"/>
            <a:ext cx="3585353" cy="457994"/>
          </a:xfrm>
          <a:prstGeom prst="rect">
            <a:avLst/>
          </a:prstGeom>
        </p:spPr>
        <p:txBody>
          <a:bodyPr lIns="0" tIns="0" rIns="0" bIns="0" rtlCol="0" anchor="t">
            <a:spAutoFit/>
          </a:bodyPr>
          <a:lstStyle/>
          <a:p>
            <a:pPr algn="l">
              <a:lnSpc>
                <a:spcPts val="3499"/>
              </a:lnSpc>
            </a:pPr>
            <a:r>
              <a:rPr lang="en-US" sz="2499" b="1">
                <a:solidFill>
                  <a:srgbClr val="492DA8"/>
                </a:solidFill>
                <a:latin typeface="DM Sans Bold"/>
                <a:ea typeface="DM Sans Bold"/>
                <a:cs typeface="DM Sans Bold"/>
                <a:sym typeface="DM Sans Bold"/>
              </a:rPr>
              <a:t>Work in any industry</a:t>
            </a:r>
          </a:p>
        </p:txBody>
      </p:sp>
      <p:grpSp>
        <p:nvGrpSpPr>
          <p:cNvPr id="8" name="Group 8"/>
          <p:cNvGrpSpPr/>
          <p:nvPr/>
        </p:nvGrpSpPr>
        <p:grpSpPr>
          <a:xfrm>
            <a:off x="13029669" y="2107440"/>
            <a:ext cx="4229631" cy="813768"/>
            <a:chOff x="0" y="0"/>
            <a:chExt cx="5639508" cy="1085024"/>
          </a:xfrm>
        </p:grpSpPr>
        <p:sp>
          <p:nvSpPr>
            <p:cNvPr id="9" name="Freeform 9"/>
            <p:cNvSpPr/>
            <p:nvPr/>
          </p:nvSpPr>
          <p:spPr>
            <a:xfrm>
              <a:off x="0" y="0"/>
              <a:ext cx="5639562" cy="1084961"/>
            </a:xfrm>
            <a:custGeom>
              <a:avLst/>
              <a:gdLst/>
              <a:ahLst/>
              <a:cxnLst/>
              <a:rect l="l" t="t" r="r" b="b"/>
              <a:pathLst>
                <a:path w="5639562" h="1084961">
                  <a:moveTo>
                    <a:pt x="0" y="0"/>
                  </a:moveTo>
                  <a:lnTo>
                    <a:pt x="5639562" y="0"/>
                  </a:lnTo>
                  <a:lnTo>
                    <a:pt x="5639562" y="1084961"/>
                  </a:lnTo>
                  <a:lnTo>
                    <a:pt x="0" y="1084961"/>
                  </a:lnTo>
                  <a:close/>
                </a:path>
              </a:pathLst>
            </a:custGeom>
            <a:solidFill>
              <a:srgbClr val="D2FFE5"/>
            </a:solidFill>
          </p:spPr>
          <p:txBody>
            <a:bodyPr/>
            <a:lstStyle/>
            <a:p>
              <a:endParaRPr lang="en-US"/>
            </a:p>
          </p:txBody>
        </p:sp>
      </p:grpSp>
      <p:sp>
        <p:nvSpPr>
          <p:cNvPr id="10" name="TextBox 10"/>
          <p:cNvSpPr txBox="1"/>
          <p:nvPr/>
        </p:nvSpPr>
        <p:spPr>
          <a:xfrm>
            <a:off x="13351808" y="2231749"/>
            <a:ext cx="3907492" cy="469900"/>
          </a:xfrm>
          <a:prstGeom prst="rect">
            <a:avLst/>
          </a:prstGeom>
        </p:spPr>
        <p:txBody>
          <a:bodyPr lIns="0" tIns="0" rIns="0" bIns="0" rtlCol="0" anchor="t">
            <a:spAutoFit/>
          </a:bodyPr>
          <a:lstStyle/>
          <a:p>
            <a:pPr algn="l">
              <a:lnSpc>
                <a:spcPts val="3499"/>
              </a:lnSpc>
            </a:pPr>
            <a:r>
              <a:rPr lang="en-US" sz="2499" b="1">
                <a:solidFill>
                  <a:srgbClr val="492DA8"/>
                </a:solidFill>
                <a:latin typeface="DM Sans Bold"/>
                <a:ea typeface="DM Sans Bold"/>
                <a:cs typeface="DM Sans Bold"/>
                <a:sym typeface="DM Sans Bold"/>
              </a:rPr>
              <a:t>Own your own business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12779761" y="6785553"/>
            <a:ext cx="7315200" cy="4003409"/>
          </a:xfrm>
          <a:custGeom>
            <a:avLst/>
            <a:gdLst/>
            <a:ahLst/>
            <a:cxnLst/>
            <a:rect l="l" t="t" r="r" b="b"/>
            <a:pathLst>
              <a:path w="7315200" h="4003409">
                <a:moveTo>
                  <a:pt x="0" y="0"/>
                </a:moveTo>
                <a:lnTo>
                  <a:pt x="7315200" y="0"/>
                </a:lnTo>
                <a:lnTo>
                  <a:pt x="7315200" y="4003409"/>
                </a:lnTo>
                <a:lnTo>
                  <a:pt x="0" y="4003409"/>
                </a:lnTo>
                <a:lnTo>
                  <a:pt x="0" y="0"/>
                </a:lnTo>
                <a:close/>
              </a:path>
            </a:pathLst>
          </a:custGeom>
          <a:blipFill>
            <a:blip r:embed="rId3">
              <a:extLst>
                <a:ext uri="{96DAC541-7B7A-43D3-8B79-37D633B846F1}">
                  <asvg:svgBlip xmlns:asvg="http://schemas.microsoft.com/office/drawing/2016/SVG/main" r:embed="rId4"/>
                </a:ext>
              </a:extLst>
            </a:blip>
            <a:stretch>
              <a:fillRect t="-136" b="-136"/>
            </a:stretch>
          </a:blipFill>
        </p:spPr>
        <p:txBody>
          <a:bodyPr/>
          <a:lstStyle/>
          <a:p>
            <a:endParaRPr lang="en-US"/>
          </a:p>
        </p:txBody>
      </p:sp>
      <p:sp>
        <p:nvSpPr>
          <p:cNvPr id="3" name="Freeform 3"/>
          <p:cNvSpPr/>
          <p:nvPr/>
        </p:nvSpPr>
        <p:spPr>
          <a:xfrm>
            <a:off x="727074" y="558716"/>
            <a:ext cx="4827973" cy="5486333"/>
          </a:xfrm>
          <a:custGeom>
            <a:avLst/>
            <a:gdLst/>
            <a:ahLst/>
            <a:cxnLst/>
            <a:rect l="l" t="t" r="r" b="b"/>
            <a:pathLst>
              <a:path w="4827973" h="5486333">
                <a:moveTo>
                  <a:pt x="0" y="0"/>
                </a:moveTo>
                <a:lnTo>
                  <a:pt x="4827973" y="0"/>
                </a:lnTo>
                <a:lnTo>
                  <a:pt x="4827973" y="5486333"/>
                </a:lnTo>
                <a:lnTo>
                  <a:pt x="0" y="5486333"/>
                </a:lnTo>
                <a:lnTo>
                  <a:pt x="0" y="0"/>
                </a:lnTo>
                <a:close/>
              </a:path>
            </a:pathLst>
          </a:custGeom>
          <a:blipFill>
            <a:blip r:embed="rId5">
              <a:extLst>
                <a:ext uri="{96DAC541-7B7A-43D3-8B79-37D633B846F1}">
                  <asvg:svgBlip xmlns:asvg="http://schemas.microsoft.com/office/drawing/2016/SVG/main" r:embed="rId6"/>
                </a:ext>
              </a:extLst>
            </a:blip>
            <a:stretch>
              <a:fillRect l="-209" r="-209"/>
            </a:stretch>
          </a:blipFill>
        </p:spPr>
        <p:txBody>
          <a:bodyPr/>
          <a:lstStyle/>
          <a:p>
            <a:endParaRPr lang="en-US"/>
          </a:p>
        </p:txBody>
      </p:sp>
      <p:sp>
        <p:nvSpPr>
          <p:cNvPr id="4" name="Freeform 4"/>
          <p:cNvSpPr/>
          <p:nvPr/>
        </p:nvSpPr>
        <p:spPr>
          <a:xfrm>
            <a:off x="2939623" y="2761926"/>
            <a:ext cx="12476935" cy="5762075"/>
          </a:xfrm>
          <a:custGeom>
            <a:avLst/>
            <a:gdLst/>
            <a:ahLst/>
            <a:cxnLst/>
            <a:rect l="l" t="t" r="r" b="b"/>
            <a:pathLst>
              <a:path w="12476935" h="5762075">
                <a:moveTo>
                  <a:pt x="0" y="0"/>
                </a:moveTo>
                <a:lnTo>
                  <a:pt x="12476935" y="0"/>
                </a:lnTo>
                <a:lnTo>
                  <a:pt x="12476935" y="5762075"/>
                </a:lnTo>
                <a:lnTo>
                  <a:pt x="0" y="5762075"/>
                </a:lnTo>
                <a:lnTo>
                  <a:pt x="0" y="0"/>
                </a:lnTo>
                <a:close/>
              </a:path>
            </a:pathLst>
          </a:custGeom>
          <a:blipFill>
            <a:blip r:embed="rId7">
              <a:extLst>
                <a:ext uri="{96DAC541-7B7A-43D3-8B79-37D633B846F1}">
                  <asvg:svgBlip xmlns:asvg="http://schemas.microsoft.com/office/drawing/2016/SVG/main" r:embed="rId8"/>
                </a:ext>
              </a:extLst>
            </a:blip>
            <a:stretch>
              <a:fillRect l="-189" r="-189"/>
            </a:stretch>
          </a:blipFill>
        </p:spPr>
        <p:txBody>
          <a:bodyPr/>
          <a:lstStyle/>
          <a:p>
            <a:endParaRPr lang="en-US"/>
          </a:p>
        </p:txBody>
      </p:sp>
      <p:sp>
        <p:nvSpPr>
          <p:cNvPr id="5" name="TextBox 5"/>
          <p:cNvSpPr txBox="1"/>
          <p:nvPr/>
        </p:nvSpPr>
        <p:spPr>
          <a:xfrm>
            <a:off x="4343400" y="3854491"/>
            <a:ext cx="10555879" cy="3888723"/>
          </a:xfrm>
          <a:prstGeom prst="rect">
            <a:avLst/>
          </a:prstGeom>
        </p:spPr>
        <p:txBody>
          <a:bodyPr lIns="0" tIns="0" rIns="0" bIns="0" rtlCol="0" anchor="t">
            <a:spAutoFit/>
          </a:bodyPr>
          <a:lstStyle/>
          <a:p>
            <a:pPr algn="l">
              <a:lnSpc>
                <a:spcPts val="10530"/>
              </a:lnSpc>
            </a:pPr>
            <a:r>
              <a:rPr lang="en-US" sz="10531">
                <a:solidFill>
                  <a:srgbClr val="FFFFFF"/>
                </a:solidFill>
                <a:latin typeface="DM Sans"/>
                <a:ea typeface="DM Sans"/>
                <a:cs typeface="DM Sans"/>
                <a:sym typeface="DM Sans"/>
              </a:rPr>
              <a:t>Now it’s your turn to think like an accountant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CD531AFEB56F4B98BB693256DF8805" ma:contentTypeVersion="38" ma:contentTypeDescription="Create a new document." ma:contentTypeScope="" ma:versionID="2a472e598a332b9a6fe2ef814bf1cd90">
  <xsd:schema xmlns:xsd="http://www.w3.org/2001/XMLSchema" xmlns:xs="http://www.w3.org/2001/XMLSchema" xmlns:p="http://schemas.microsoft.com/office/2006/metadata/properties" xmlns:ns1="http://schemas.microsoft.com/sharepoint/v3" xmlns:ns2="6f9029af-79dc-4055-bcba-4469678e618e" xmlns:ns3="efe7f7fc-ba36-4043-864b-d9cb430c50c6" targetNamespace="http://schemas.microsoft.com/office/2006/metadata/properties" ma:root="true" ma:fieldsID="4e5ed3ccebd385b5bd995721edca58ea" ns1:_="" ns2:_="" ns3:_="">
    <xsd:import namespace="http://schemas.microsoft.com/sharepoint/v3"/>
    <xsd:import namespace="6f9029af-79dc-4055-bcba-4469678e618e"/>
    <xsd:import namespace="efe7f7fc-ba36-4043-864b-d9cb430c50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OCR" minOccurs="0"/>
                <xsd:element ref="ns2:MediaServiceEventHashCode" minOccurs="0"/>
                <xsd:element ref="ns2:MediaServiceGenerationTime" minOccurs="0"/>
                <xsd:element ref="ns2:Notes" minOccurs="0"/>
                <xsd:element ref="ns2:MediaServiceAutoKeyPoints" minOccurs="0"/>
                <xsd:element ref="ns2:MediaServiceKeyPoints" minOccurs="0"/>
                <xsd:element ref="ns2:Location" minOccurs="0"/>
                <xsd:element ref="ns2:MediaLengthInSeconds" minOccurs="0"/>
                <xsd:element ref="ns3:TaxCatchAll" minOccurs="0"/>
                <xsd:element ref="ns2:lcf76f155ced4ddcb4097134ff3c332f" minOccurs="0"/>
                <xsd:element ref="ns2:MediaServiceObjectDetectorVersions" minOccurs="0"/>
                <xsd:element ref="ns2:FileOwner" minOccurs="0"/>
                <xsd:element ref="ns2:Publish" minOccurs="0"/>
                <xsd:element ref="ns2:Status" minOccurs="0"/>
                <xsd:element ref="ns2:_Flow_SignoffStatus" minOccurs="0"/>
                <xsd:element ref="ns2:DueDat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9029af-79dc-4055-bcba-4469678e618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Notes" ma:index="20" nillable="true" ma:displayName="Notes" ma:format="Dropdown" ma:internalName="Notes">
      <xsd:simpleType>
        <xsd:restriction base="dms:Text">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ocation" ma:index="23" nillable="true" ma:displayName="Location" ma:description="El Paso" ma:format="Image" ma:internalName="Location">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2454819-93c7-4a6d-9040-8aa950df92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FileOwner" ma:index="29" nillable="true" ma:displayName="Assigned To" ma:description="Select the person(s) taking ownership of this file or folder.  " ma:format="Dropdown" ma:list="UserInfo" ma:SharePointGroup="0" ma:internalName="Fil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 ma:index="30" nillable="true" ma:displayName="Publish" ma:default="1" ma:format="Dropdown" ma:internalName="Publish">
      <xsd:simpleType>
        <xsd:restriction base="dms:Boolean"/>
      </xsd:simpleType>
    </xsd:element>
    <xsd:element name="Status" ma:index="31" nillable="true" ma:displayName="Status" ma:description="Select the status of this file or folder." ma:format="Dropdown" ma:internalName="Status">
      <xsd:simpleType>
        <xsd:restriction base="dms:Choice">
          <xsd:enumeration value="Ready"/>
          <xsd:enumeration value="Actively Managed"/>
          <xsd:enumeration value="Work In Progress"/>
          <xsd:enumeration value="Needs Review"/>
        </xsd:restriction>
      </xsd:simpleType>
    </xsd:element>
    <xsd:element name="_Flow_SignoffStatus" ma:index="32" nillable="true" ma:displayName="Sign-off status" ma:internalName="Sign_x002d_off_x0020_status">
      <xsd:simpleType>
        <xsd:restriction base="dms:Text"/>
      </xsd:simpleType>
    </xsd:element>
    <xsd:element name="DueDate" ma:index="33" nillable="true" ma:displayName="Due Date" ma:format="DateOnly" ma:internalName="DueDate">
      <xsd:simpleType>
        <xsd:restriction base="dms:DateTime"/>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MediaServiceBillingMetadata" ma:index="3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e7f7fc-ba36-4043-864b-d9cb430c50c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0b42a29-5bbb-4c70-b85f-f2086d727af3}" ma:internalName="TaxCatchAll" ma:showField="CatchAllData" ma:web="efe7f7fc-ba36-4043-864b-d9cb430c50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FileOwner xmlns="6f9029af-79dc-4055-bcba-4469678e618e">
      <UserInfo>
        <DisplayName/>
        <AccountId xsi:nil="true"/>
        <AccountType/>
      </UserInfo>
    </FileOwner>
    <Status xmlns="6f9029af-79dc-4055-bcba-4469678e618e" xsi:nil="true"/>
    <Location xmlns="6f9029af-79dc-4055-bcba-4469678e618e">
      <Url xsi:nil="true"/>
      <Description xsi:nil="true"/>
    </Location>
    <Notes xmlns="6f9029af-79dc-4055-bcba-4469678e618e" xsi:nil="true"/>
    <_ip_UnifiedCompliancePolicyProperties xmlns="http://schemas.microsoft.com/sharepoint/v3" xsi:nil="true"/>
    <DueDate xmlns="6f9029af-79dc-4055-bcba-4469678e618e" xsi:nil="true"/>
    <Publish xmlns="6f9029af-79dc-4055-bcba-4469678e618e">true</Publish>
    <TaxCatchAll xmlns="efe7f7fc-ba36-4043-864b-d9cb430c50c6" xsi:nil="true"/>
    <_Flow_SignoffStatus xmlns="6f9029af-79dc-4055-bcba-4469678e618e" xsi:nil="true"/>
    <lcf76f155ced4ddcb4097134ff3c332f xmlns="6f9029af-79dc-4055-bcba-4469678e61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2DC2ED-7C41-4322-A3DA-BD535A00BB13}">
  <ds:schemaRefs>
    <ds:schemaRef ds:uri="http://schemas.microsoft.com/sharepoint/v3/contenttype/forms"/>
  </ds:schemaRefs>
</ds:datastoreItem>
</file>

<file path=customXml/itemProps2.xml><?xml version="1.0" encoding="utf-8"?>
<ds:datastoreItem xmlns:ds="http://schemas.openxmlformats.org/officeDocument/2006/customXml" ds:itemID="{A20FB97B-8CF9-45B1-AD2C-BF391D0E6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9029af-79dc-4055-bcba-4469678e618e"/>
    <ds:schemaRef ds:uri="efe7f7fc-ba36-4043-864b-d9cb430c5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F69C0B-1712-4284-AB82-959B64EA49CB}">
  <ds:schemaRefs>
    <ds:schemaRef ds:uri="http://schemas.openxmlformats.org/package/2006/metadata/core-properties"/>
    <ds:schemaRef ds:uri="http://schemas.microsoft.com/sharepoint/v3"/>
    <ds:schemaRef ds:uri="http://www.w3.org/XML/1998/namespace"/>
    <ds:schemaRef ds:uri="http://schemas.microsoft.com/office/2006/documentManagement/types"/>
    <ds:schemaRef ds:uri="http://purl.org/dc/dcmitype/"/>
    <ds:schemaRef ds:uri="http://purl.org/dc/elements/1.1/"/>
    <ds:schemaRef ds:uri="6f9029af-79dc-4055-bcba-4469678e618e"/>
    <ds:schemaRef ds:uri="efe7f7fc-ba36-4043-864b-d9cb430c50c6"/>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231</TotalTime>
  <Words>1622</Words>
  <Application>Microsoft Office PowerPoint</Application>
  <PresentationFormat>Custom</PresentationFormat>
  <Paragraphs>188</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Calibri (MS) Bold</vt:lpstr>
      <vt:lpstr>Arial</vt:lpstr>
      <vt:lpstr>DM Sans Bold</vt:lpstr>
      <vt:lpstr>Calibri</vt:lpstr>
      <vt:lpstr>DM Sans</vt:lpstr>
      <vt:lpstr>Permanent Marker</vt:lpstr>
      <vt:lpstr>DM Sans Italics</vt:lpstr>
      <vt:lpstr>Calibri (MS)</vt:lpstr>
      <vt:lpstr>Canva Student 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discover-your-future-budget-boss-activity.pptx</dc:title>
  <dc:creator>Christin Hunter</dc:creator>
  <cp:lastModifiedBy>Triniti Patterson</cp:lastModifiedBy>
  <cp:revision>3</cp:revision>
  <dcterms:created xsi:type="dcterms:W3CDTF">2006-08-16T00:00:00Z</dcterms:created>
  <dcterms:modified xsi:type="dcterms:W3CDTF">2025-10-16T18:52:54Z</dcterms:modified>
  <dc:identifier>DAGyfWJKg3Y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0x010100ACCD531AFEB56F4B98BB693256DF8805</vt:lpwstr>
  </property>
  <property fmtid="{D5CDD505-2E9C-101B-9397-08002B2CF9AE}" pid="3" name="MediaServiceImageTags">
    <vt:lpwstr/>
  </property>
</Properties>
</file>