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5" r:id="rId5"/>
    <p:sldMasterId id="2147483667" r:id="rId6"/>
  </p:sldMasterIdLst>
  <p:notesMasterIdLst>
    <p:notesMasterId r:id="rId24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5946" r:id="rId2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B2508-7442-47D1-B27F-70336E30FC36}" v="2" dt="2021-03-01T22:23:38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nda Bentley, CAE" userId="6af400aa-d04c-4218-9408-4ee78ec1cb40" providerId="ADAL" clId="{B77B2508-7442-47D1-B27F-70336E30FC36}"/>
    <pc:docChg chg="addSld delSld modSld">
      <pc:chgData name="Melinda Bentley, CAE" userId="6af400aa-d04c-4218-9408-4ee78ec1cb40" providerId="ADAL" clId="{B77B2508-7442-47D1-B27F-70336E30FC36}" dt="2021-03-01T22:23:38.493" v="3"/>
      <pc:docMkLst>
        <pc:docMk/>
      </pc:docMkLst>
      <pc:sldChg chg="add">
        <pc:chgData name="Melinda Bentley, CAE" userId="6af400aa-d04c-4218-9408-4ee78ec1cb40" providerId="ADAL" clId="{B77B2508-7442-47D1-B27F-70336E30FC36}" dt="2021-03-01T22:23:26.208" v="2"/>
        <pc:sldMkLst>
          <pc:docMk/>
          <pc:sldMk cId="1171473680" sldId="256"/>
        </pc:sldMkLst>
      </pc:sldChg>
      <pc:sldChg chg="del">
        <pc:chgData name="Melinda Bentley, CAE" userId="6af400aa-d04c-4218-9408-4ee78ec1cb40" providerId="ADAL" clId="{B77B2508-7442-47D1-B27F-70336E30FC36}" dt="2021-03-01T22:23:10.214" v="0" actId="47"/>
        <pc:sldMkLst>
          <pc:docMk/>
          <pc:sldMk cId="3042764857" sldId="256"/>
        </pc:sldMkLst>
      </pc:sldChg>
      <pc:sldChg chg="del">
        <pc:chgData name="Melinda Bentley, CAE" userId="6af400aa-d04c-4218-9408-4ee78ec1cb40" providerId="ADAL" clId="{B77B2508-7442-47D1-B27F-70336E30FC36}" dt="2021-03-01T22:23:13.398" v="1" actId="47"/>
        <pc:sldMkLst>
          <pc:docMk/>
          <pc:sldMk cId="4230557543" sldId="272"/>
        </pc:sldMkLst>
      </pc:sldChg>
      <pc:sldChg chg="add">
        <pc:chgData name="Melinda Bentley, CAE" userId="6af400aa-d04c-4218-9408-4ee78ec1cb40" providerId="ADAL" clId="{B77B2508-7442-47D1-B27F-70336E30FC36}" dt="2021-03-01T22:23:38.493" v="3"/>
        <pc:sldMkLst>
          <pc:docMk/>
          <pc:sldMk cId="3837263025" sldId="59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E98D8-766A-4237-BECE-6BE3612C301A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E796F-CBFC-4CEF-9B04-4ABE7201F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0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Good</a:t>
            </a:r>
            <a:r>
              <a:rPr lang="en-US" sz="1200" baseline="0" dirty="0"/>
              <a:t> morning/afternoon everyone, </a:t>
            </a:r>
          </a:p>
          <a:p>
            <a:endParaRPr lang="en-US" sz="1200" baseline="0" dirty="0"/>
          </a:p>
          <a:p>
            <a:r>
              <a:rPr lang="en-US" sz="1200" baseline="0" dirty="0"/>
              <a:t>Today’s a good day because I get to tell you more about the profession I know and love, the endless opportunities that await you in accounting and as a CPA, as well as what it takes to get there. </a:t>
            </a:r>
          </a:p>
          <a:p>
            <a:endParaRPr lang="en-US" sz="1200" baseline="0" dirty="0"/>
          </a:p>
          <a:p>
            <a:r>
              <a:rPr lang="en-US" sz="1200" baseline="0" dirty="0"/>
              <a:t>Who knows what CPA stands for? </a:t>
            </a:r>
            <a:r>
              <a:rPr lang="en-US" sz="1200" i="1" baseline="0" dirty="0"/>
              <a:t>Wait for an answer </a:t>
            </a:r>
            <a:r>
              <a:rPr lang="en-US" sz="1200" i="0" baseline="0" dirty="0"/>
              <a:t>Certified Public Accountant.</a:t>
            </a:r>
            <a:endParaRPr lang="en-US" sz="1200" baseline="0" dirty="0"/>
          </a:p>
          <a:p>
            <a:endParaRPr lang="en-US" sz="1200" baseline="0" dirty="0"/>
          </a:p>
          <a:p>
            <a:r>
              <a:rPr lang="en-US" sz="1200" baseline="0" dirty="0"/>
              <a:t>I am a CPA and look forward to telling you a little more about my career journey. My name is [insert name] and I am a [position/title] at [firm/organization]. Believe it or not I once was sitting where you are now trying to figure out what I wanted to do with my life! My hope is that telling you a bit more about how I got to where I am and some specifics about the career will help you consider accounting and a future as a CPA – while dispelling any of your preconceived notions about the profession. </a:t>
            </a:r>
          </a:p>
          <a:p>
            <a:endParaRPr lang="en-US" sz="1200" baseline="0" dirty="0"/>
          </a:p>
          <a:p>
            <a:r>
              <a:rPr lang="en-US" sz="1200" baseline="0" dirty="0"/>
              <a:t>Possibilities for telling your journey: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Why you decided to become a CPA.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Where did you go to school?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How/when did you take the exam? Did you pass/fail?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Words of wisdom you received or learned that could help them through the journey.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E4A4E-E69D-4211-B847-D3E1BDC1C8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3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</a:t>
            </a:r>
            <a:r>
              <a:rPr lang="en-US" baseline="0" dirty="0"/>
              <a:t> a question pops in your head that didn’t get asked today, please don’t hesitate to reach out to [insert </a:t>
            </a:r>
            <a:r>
              <a:rPr lang="en-US" baseline="0"/>
              <a:t>your contact information</a:t>
            </a:r>
            <a:r>
              <a:rPr lang="en-US" baseline="0" dirty="0"/>
              <a:t>, or </a:t>
            </a:r>
            <a:r>
              <a:rPr lang="en-US" baseline="0" dirty="0" err="1"/>
              <a:t>TX.cpa</a:t>
            </a:r>
            <a:r>
              <a:rPr lang="en-US" baseline="0" dirty="0"/>
              <a:t>, or chapter representative].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E4A4E-E69D-4211-B847-D3E1BDC1C8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97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uston_night.jpg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hyperlink" Target="https://creativecommons.org/licenses/by-sa/3.0/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1F4B-AD45-4F58-B793-B1E8212E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CCF5A-BD77-4393-9A35-CD0B52FA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0788-9FE0-4EE0-B871-0156A879B038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F5FB8-CC9E-47F9-B158-4DA90E41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C5C88-8E5B-415A-ABE2-C3B4BCE0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F039-4086-40B0-A6B7-7DD9ABDB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4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B5EE-7FF4-408F-BEBA-619129268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6AFC5-582B-4432-A2BC-C35F13C72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2C5B3-2E19-48FD-AF40-DEE734E05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47B72-E85C-409D-B918-51F5920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A107B-35FD-4F01-AE4C-F7879F20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4F2BD-457D-4F20-B2AD-F73BCF62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9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4168-FE89-43AF-96B7-E09A799E5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26454-6CA3-4AB0-8CA6-B54AD38DD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61E8-C553-4F3E-964E-59084A34E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C071-DD74-4BBD-AD2B-21A085FC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79AD0-5B7D-493D-871C-1331E26F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45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647F58-DF91-4289-AE99-65D84B3A7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6AD26-4EAB-4ED4-8398-BE1241B76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59A34-54B7-4BFE-86CF-8BC311A6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E4F4A-C3CB-4271-888A-C1227332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C5BD-B3F6-4BB9-B7D0-E8326728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09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BF8E-92A1-174D-9CA9-D6EB75F719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07219"/>
            <a:ext cx="9144000" cy="1502743"/>
          </a:xfrm>
        </p:spPr>
        <p:txBody>
          <a:bodyPr anchor="b">
            <a:normAutofit/>
          </a:bodyPr>
          <a:lstStyle>
            <a:lvl1pPr algn="ctr">
              <a:defRPr sz="5400" kern="1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116A-7B44-8140-AA23-38A3BFE38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spc="100" baseline="0">
                <a:solidFill>
                  <a:schemeClr val="accent1"/>
                </a:solidFill>
                <a:latin typeface="Saira ExtraCondensed" panose="00000508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D31C0-590D-49C6-8E1F-07C593CED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443" y="-160077"/>
            <a:ext cx="5067114" cy="30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82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e:Houston night.jpg - Wikimedia Commons">
            <a:extLst>
              <a:ext uri="{FF2B5EF4-FFF2-40B4-BE49-F238E27FC236}">
                <a16:creationId xmlns:a16="http://schemas.microsoft.com/office/drawing/2014/main" id="{04472AA5-1EAF-DB49-9DEA-F31E489C6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324" b="7285"/>
          <a:stretch/>
        </p:blipFill>
        <p:spPr>
          <a:xfrm>
            <a:off x="-199524" y="0"/>
            <a:ext cx="12591047" cy="6831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3BF8E-92A1-174D-9CA9-D6EB75F719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86493"/>
            <a:ext cx="9144000" cy="1502743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116A-7B44-8140-AA23-38A3BFE38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spc="100" baseline="0">
                <a:solidFill>
                  <a:schemeClr val="tx1"/>
                </a:solidFill>
                <a:latin typeface="Saira ExtraCondensed" panose="00000508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45B0E-C8B2-F345-A18F-4C13679427EC}"/>
              </a:ext>
            </a:extLst>
          </p:cNvPr>
          <p:cNvSpPr txBox="1"/>
          <p:nvPr userDrawn="1"/>
        </p:nvSpPr>
        <p:spPr>
          <a:xfrm>
            <a:off x="-208547" y="6831947"/>
            <a:ext cx="114480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Houston_night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B4F15-5F9E-41BB-A68C-69B6BC934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62443" y="-214398"/>
            <a:ext cx="5067114" cy="30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52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092444-67A5-5841-89C1-5B81906E70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5428" y="-99391"/>
            <a:ext cx="2531165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AD12E61-10CA-A849-AF5B-E5D5A90E6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594" y="-99393"/>
            <a:ext cx="2531165" cy="4356883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25DA2E5-564A-F74D-9F66-733425F8EA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30201" y="-99394"/>
            <a:ext cx="2743200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259284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1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092444-67A5-5841-89C1-5B81906E70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5428" y="-99391"/>
            <a:ext cx="2531165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AD12E61-10CA-A849-AF5B-E5D5A90E6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594" y="-99393"/>
            <a:ext cx="2531165" cy="4356883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25DA2E5-564A-F74D-9F66-733425F8EA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40140" y="-99394"/>
            <a:ext cx="2654564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1838050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1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092444-67A5-5841-89C1-5B81906E70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5428" y="-99391"/>
            <a:ext cx="2531165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AD12E61-10CA-A849-AF5B-E5D5A90E6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594" y="-99393"/>
            <a:ext cx="2531165" cy="4356883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25DA2E5-564A-F74D-9F66-733425F8EA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40140" y="-99394"/>
            <a:ext cx="2654564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8220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CEB70-CCF6-40AD-BDBD-F1896F160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CDFE0-B91D-4C6E-B746-4B1DE2CFC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54D89-63F7-4D03-B992-84254A3A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9FE3-AD9E-4B13-AE37-81AFF640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ED59D-AE3A-4D1A-870E-3BD0BD59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72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6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092444-67A5-5841-89C1-5B81906E70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5428" y="-99391"/>
            <a:ext cx="2531165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AD12E61-10CA-A849-AF5B-E5D5A90E6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594" y="-99393"/>
            <a:ext cx="2531165" cy="4356883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25DA2E5-564A-F74D-9F66-733425F8EA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40140" y="-99394"/>
            <a:ext cx="2654564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277263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0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092444-67A5-5841-89C1-5B81906E70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55428" y="-99391"/>
            <a:ext cx="2531165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AD12E61-10CA-A849-AF5B-E5D5A90E62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594" y="-99393"/>
            <a:ext cx="2531165" cy="4356883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25DA2E5-564A-F74D-9F66-733425F8EA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40140" y="-99394"/>
            <a:ext cx="2654564" cy="4356884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757542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516C-EB67-BC47-BECE-B637E3AE8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56772-21D4-2442-8592-BEBCD7F7B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DA800-0D02-0540-9720-19EB15788B7C}"/>
              </a:ext>
            </a:extLst>
          </p:cNvPr>
          <p:cNvSpPr/>
          <p:nvPr userDrawn="1"/>
        </p:nvSpPr>
        <p:spPr>
          <a:xfrm>
            <a:off x="0" y="447"/>
            <a:ext cx="12192000" cy="4114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793E88-849C-9B47-A5CF-2D8E22F913CA}"/>
              </a:ext>
            </a:extLst>
          </p:cNvPr>
          <p:cNvSpPr txBox="1">
            <a:spLocks/>
          </p:cNvSpPr>
          <p:nvPr userDrawn="1"/>
        </p:nvSpPr>
        <p:spPr>
          <a:xfrm>
            <a:off x="686504" y="4257492"/>
            <a:ext cx="8564628" cy="1469834"/>
          </a:xfrm>
          <a:prstGeom prst="rect">
            <a:avLst/>
          </a:prstGeom>
        </p:spPr>
        <p:txBody>
          <a:bodyPr vert="horz" lIns="121910" tIns="60955" rIns="121910" bIns="60955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9" spc="500" baseline="0" dirty="0">
                <a:solidFill>
                  <a:schemeClr val="accent1"/>
                </a:solidFill>
                <a:latin typeface="Saira ExtraCondensed Light" pitchFamily="2" charset="77"/>
              </a:rPr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0DD4C-1CE1-4140-8A4F-63CCAF53587E}"/>
              </a:ext>
            </a:extLst>
          </p:cNvPr>
          <p:cNvSpPr txBox="1">
            <a:spLocks/>
          </p:cNvSpPr>
          <p:nvPr userDrawn="1"/>
        </p:nvSpPr>
        <p:spPr>
          <a:xfrm>
            <a:off x="686504" y="5455418"/>
            <a:ext cx="8564628" cy="552832"/>
          </a:xfrm>
          <a:prstGeom prst="rect">
            <a:avLst/>
          </a:prstGeom>
        </p:spPr>
        <p:txBody>
          <a:bodyPr vert="horz" lIns="121910" tIns="60955" rIns="121910" bIns="60955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50" b="1" spc="100" baseline="0" dirty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Raleway ExtraLight"/>
              </a:rPr>
              <a:t>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3C06-1F25-FF45-8BE0-538609D7B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43059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11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BF8E-92A1-174D-9CA9-D6EB75F719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116A-7B44-8140-AA23-38A3BFE38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spc="100" baseline="0">
                <a:solidFill>
                  <a:schemeClr val="bg1"/>
                </a:solidFill>
                <a:latin typeface="Saira ExtraCondensed" panose="00000508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6E874-CCF3-7F4E-B647-E74789BB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506F7-927E-0C4D-8ACD-C1BF1758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B8BD6-8961-BD49-96E6-84240CB5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3E53C7-0FF2-084C-A5C5-66F86596A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2249" y="136525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6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BF8E-92A1-174D-9CA9-D6EB75F719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116A-7B44-8140-AA23-38A3BFE38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spc="100" baseline="0">
                <a:solidFill>
                  <a:schemeClr val="bg1"/>
                </a:solidFill>
                <a:latin typeface="Saira ExtraCondensed" panose="00000508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6E874-CCF3-7F4E-B647-E74789BB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506F7-927E-0C4D-8ACD-C1BF1758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B8BD6-8961-BD49-96E6-84240CB5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AD774F-CE5F-7446-9857-EF6ABF4CF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8600" y="136525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83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BF8E-92A1-174D-9CA9-D6EB75F719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8116A-7B44-8140-AA23-38A3BFE38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spc="100" baseline="0">
                <a:solidFill>
                  <a:schemeClr val="bg1"/>
                </a:solidFill>
                <a:latin typeface="Saira ExtraCondensed" panose="00000508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6E874-CCF3-7F4E-B647-E74789BB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506F7-927E-0C4D-8ACD-C1BF1758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B8BD6-8961-BD49-96E6-84240CB5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3F45D-FD1F-1A45-896B-D0CB751C5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8600" y="136525"/>
            <a:ext cx="4567502" cy="25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3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99A8-656A-2842-90CC-7A6221371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66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8D77-BB16-6541-8155-563E8A74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224" y="1494263"/>
            <a:ext cx="6101576" cy="468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887A2-5757-7A4B-91DB-4C66D8EE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4C3DB-C17C-EA45-80BF-394CC3CD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7A5FC-590D-5944-8462-FD284CF4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D22730-49DD-C141-AAF2-DB46472EA65B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1D7F77F-4DE2-1642-A09E-4CF3250FB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28659C-B649-6A4F-8B4B-4FFB4BDC23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608562"/>
            <a:ext cx="4247146" cy="4531065"/>
          </a:xfrm>
          <a:prstGeom prst="round2Diag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7281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99A8-656A-2842-90CC-7A6221371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66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8D77-BB16-6541-8155-563E8A74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224" y="1494263"/>
            <a:ext cx="6101576" cy="468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887A2-5757-7A4B-91DB-4C66D8EE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4C3DB-C17C-EA45-80BF-394CC3CD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7A5FC-590D-5944-8462-FD284CF4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28659C-B649-6A4F-8B4B-4FFB4BDC23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780" y="1720311"/>
            <a:ext cx="4295775" cy="4230603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E30B31-0362-E646-8DFF-961BFF70FD4B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7391C05-C3B4-254A-BA08-F381E8320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EA16C-56E6-478F-AB9F-097EE88F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A93FE-A320-488F-8FE9-A5EB4CE0B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A79B4-6960-48F8-ACCE-EA08A322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1D329-EDEE-434F-B835-D73CCB59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21316-62CD-4065-B557-5A26629C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2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99A8-656A-2842-90CC-7A6221371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66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8D77-BB16-6541-8155-563E8A74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224" y="1494263"/>
            <a:ext cx="6101576" cy="4682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887A2-5757-7A4B-91DB-4C66D8EE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4C3DB-C17C-EA45-80BF-394CC3CD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7A5FC-590D-5944-8462-FD284CF4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28659C-B649-6A4F-8B4B-4FFB4BDC23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780" y="1608563"/>
            <a:ext cx="4295775" cy="4342352"/>
          </a:xfrm>
          <a:prstGeom prst="diamond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0AFB9E-57DE-DA4A-84D6-BFF8D3AC156F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F90AF1F-729F-A546-998E-E79AECDFB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28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FC42-7AB7-7142-8C9A-CD77E6471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6F90-102A-CA4F-BBF9-35509F4A9A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 spc="100" baseline="0">
                <a:solidFill>
                  <a:schemeClr val="tx1">
                    <a:tint val="75000"/>
                  </a:schemeClr>
                </a:solidFill>
                <a:latin typeface="Saira ExtraCondensed" panose="00000508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44301-F299-6A46-948B-AACC44EF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16EAD-69D0-9A46-91B5-385B45E3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0C2F4-FE68-4241-B01D-25A3B152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3DE658-DA36-BA44-9603-094E93C1D118}"/>
              </a:ext>
            </a:extLst>
          </p:cNvPr>
          <p:cNvCxnSpPr>
            <a:cxnSpLocks/>
          </p:cNvCxnSpPr>
          <p:nvPr userDrawn="1"/>
        </p:nvCxnSpPr>
        <p:spPr>
          <a:xfrm flipV="1">
            <a:off x="831850" y="4562475"/>
            <a:ext cx="10515600" cy="13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318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F350-0DCF-C544-99C9-431D6A111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911491"/>
            <a:ext cx="10515600" cy="6319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F99B3-065C-AC4D-B2A9-3308867EE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9D0A7-14D6-794D-A74F-28280BD81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76E71-7AD9-A74E-B0B9-C5DB92B6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2E7D2-0070-6749-81EA-597F65766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C48D2-92F8-5644-B492-5630FEB4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2AA21A-109F-1547-8440-93F9CCC24550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C98E0-3846-344D-B4C0-72416E011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94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4374-D4F6-014A-B17D-493D79FA4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80585"/>
            <a:ext cx="10515600" cy="9101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430AA-BEC9-EB48-819D-39A2B60351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spc="100" baseline="0">
                <a:latin typeface="Saira ExtraCondensed" panose="00000508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26BBE-F57C-EB43-8D85-3B3A2F5FC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91CFD-5F88-194F-A36C-D0F9A13525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spc="100" baseline="0">
                <a:latin typeface="Saira ExtraCondensed" panose="00000508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22CF0-A85B-0A4C-BE7D-8A84D08F2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6262B-1974-7148-BD24-ADEBB878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C8554F-CC51-FD42-9BBA-1B3ACE94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8ACD5-BC8D-5F4A-817A-E0E77F91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54441C-233D-8B45-A048-343C1E6CEA72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6DB4B3F-C227-3449-AFE5-4E29CBAEA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14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EF59-E5EC-0440-8D7D-DCBCB2852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7315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09119-03CB-B64E-A376-A206E93E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DE79E-FF92-C14A-A66F-DD23AAFE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020A8-75E0-0E46-A237-BF16BBC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7653DD-36F4-EF4E-B5EE-9536625222D5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2633512-D63C-AC45-9FF5-D690451B7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53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EF59-E5EC-0440-8D7D-DCBCB2852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7315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09119-03CB-B64E-A376-A206E93E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DE79E-FF92-C14A-A66F-DD23AAFE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020A8-75E0-0E46-A237-BF16BBC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B2D143-7902-4443-9DEB-2A10D2E1B5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4000"/>
            <a:ext cx="4455695" cy="46355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33EBB3-9B2D-254A-9780-5141AE8AE711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5B98C-D476-7B4D-80BE-41079F15A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49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55147-BD84-F843-8BEC-D9458097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E220E-3960-F94B-8504-D6A3AEC1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83CF-CAB7-044B-B1E0-D1E91406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51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655147-BD84-F843-8BEC-D9458097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E220E-3960-F94B-8504-D6A3AEC1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83CF-CAB7-044B-B1E0-D1E91406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A7A1E-3D26-574B-B78C-AF5A2CCF47FA}"/>
              </a:ext>
            </a:extLst>
          </p:cNvPr>
          <p:cNvSpPr/>
          <p:nvPr userDrawn="1"/>
        </p:nvSpPr>
        <p:spPr>
          <a:xfrm>
            <a:off x="-2822" y="-12253"/>
            <a:ext cx="12192000" cy="496505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en-US" sz="90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F362E2-35DF-C248-AAD7-DDAB5943D9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38600" cy="495776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8654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B222-EC2C-DF4D-A728-51256AD2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A2653-9D8D-4A44-9014-6F8E33F4A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196CA-3E53-4848-BA71-504D7D295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BF08E-63ED-6742-82A1-16DE8737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2A74C-91FE-D841-8FF1-24C20C891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277F4-6203-2746-A794-9E4AC265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E891C4-A0EC-9747-BB85-42DC4B0BFFEF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27B5813-6EF0-254A-BD56-2007FAFEC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2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C113-6143-B343-996D-1F6C95CE6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16648"/>
            <a:ext cx="3932237" cy="11407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7E9C7-F992-874D-B59E-6E0AF9757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9C9F2-6CA4-C646-AE36-7D08F19D2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65E08-CB28-C842-96F1-6CCA2D4CF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7EA89-A5E5-1C4B-8F1B-9408F59F604C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D2C98-9947-3647-9CE7-99E70255F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FB555-3014-0E45-AF60-71A23412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C169DA-DDB7-E649-82D1-FF96BDFF8EC5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9BF7157-7BF7-BE4D-A439-BB1864D10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F3A41-C9C8-4E1D-999A-5C30764B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A4B5A-E8D9-449D-A008-7200A3861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15694-5BE1-4AC4-AF0A-5F931C2C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63BF-D185-433E-A01C-67C6E4B8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D65AC-0FF4-40BD-8178-421C2BFC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47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1A0F9F-F369-FB4D-9107-F4835673A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66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298187-DD60-0541-AAD7-B2FF56F789B0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D193759-B8D1-ED49-956E-45EDB657A6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7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837773" y="2440695"/>
            <a:ext cx="4064678" cy="3824637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4898177" y="4353014"/>
            <a:ext cx="2144481" cy="191231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7033110" y="4353014"/>
            <a:ext cx="2144481" cy="191231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9161771" y="4353014"/>
            <a:ext cx="2144481" cy="191231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EF1153-8E39-0C49-8CC6-C5F95235D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66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05DFF9-185B-E048-82C6-87576F8ADACF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D2E03B4-7468-7B45-BB0F-3369B7BBD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44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1421883" y="1647680"/>
            <a:ext cx="2317410" cy="2315293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6113147" y="1647680"/>
            <a:ext cx="2317410" cy="2315293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1421883" y="3961488"/>
            <a:ext cx="2317410" cy="2315293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6113147" y="3961488"/>
            <a:ext cx="2317410" cy="2315293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AB66EE-DEE1-5944-B3B4-EF7E64FBD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66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E58B71-FC05-C743-A6A7-80E3CF25B4D0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422F5-A39C-C14B-8805-EF954CABF5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68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8497-E479-B245-9155-16A9A49A4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66"/>
            <a:ext cx="10515600" cy="631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809875-8084-E542-B3BA-410DD3C826D8}"/>
              </a:ext>
            </a:extLst>
          </p:cNvPr>
          <p:cNvCxnSpPr>
            <a:cxnSpLocks/>
          </p:cNvCxnSpPr>
          <p:nvPr userDrawn="1"/>
        </p:nvCxnSpPr>
        <p:spPr>
          <a:xfrm>
            <a:off x="838200" y="71837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4A1ED8C-C8D2-3D4E-BB40-556651314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136525"/>
            <a:ext cx="1425498" cy="78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44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5954186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Raleway Light"/>
                <a:cs typeface="Raleway Light"/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2035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1588" y="0"/>
            <a:ext cx="12192001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0566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7431" cy="6858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533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7B03-32CF-477A-B059-5632B7DB9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596E5-1D37-49BB-865B-AEB147B48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5EB70-9501-4430-AAEF-4AA07F83E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BD9A4-0E9F-4B72-8806-C402AC3B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8356A-20BD-4BD5-86FC-BEE5E53D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4FA61-3549-402E-8972-CFF16876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5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D68E-38B3-48B8-9EB4-2766334A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70A2-2C4C-4019-B822-77D95D4A7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B6072-4DEA-4070-B345-64266E8DC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5722F-DB83-4FD7-884E-B2DD2DAAB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52F7EB-F6FA-4118-86C6-E26CE99ED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69E10D-15DE-4815-94D3-467052A9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365873-F65F-4AA3-8AD7-877ECB3EB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763C6-7642-4008-A5F2-6792CA56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0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1B595-5D6D-444A-9E6C-7A96D8BD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63F70-B89B-4A4E-AE6D-A680C2247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83175-0D13-4465-BCEB-76E50FD7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700BD-2797-40E6-BF99-9624D2C0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5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08CCE-2788-4CD4-9DC0-61D32A92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E2C38-8D40-48DE-96A2-4F3DFBAB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5070B-8B13-4B78-9052-DA07765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8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F3C4C-2FE9-49A8-8F80-330AC4D7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639E4-063B-42AA-8B56-C8832267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4A407-05D3-41F4-86E4-1F0AECA42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50250-898D-48A0-9AF0-EC2CAC46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8284D-8C0F-4F07-8283-D125F614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DE3BC-C240-4DDF-9613-E79D501B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6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723B8-B280-4ED5-A8B0-AFFF64E2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2E5C1-287C-47CC-80E3-1877CFA7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5330A-7135-4426-8129-78B90B726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70788-9FE0-4EE0-B871-0156A879B038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0D52-1468-4834-AC1F-7796A024F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ED96C-C3D5-48C7-9A7F-79E6DE867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4F039-4086-40B0-A6B7-7DD9ABDB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2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E6F62-C47E-44EB-88CC-65F831C34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4F525-0FD0-4CC9-8DB1-F85278F5D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96F1-5A7B-4C53-9D17-3D19B0FB7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2F73D-2382-4D3E-926B-4BC1D670EE55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86636-7EC9-4CD0-9A90-9A2FA0FF2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D28C4-81B4-43DB-96A1-4BD2FEC0C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2BE5-F3FA-4D50-8AA0-41EC95F25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1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E90A9-4014-B34B-9098-8534816D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5082"/>
            <a:ext cx="10515600" cy="63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6CC57-0F30-5F4F-B8AA-C06A1F628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460" y="1170878"/>
            <a:ext cx="10361340" cy="5006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59B3E-E4E0-5640-81F4-D2566807F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9F9C4-09E1-9144-A69C-B9AAA65E0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7B975-E0AE-3C42-A54C-FAE04A6380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1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0" baseline="0">
          <a:solidFill>
            <a:schemeClr val="tx1"/>
          </a:solidFill>
          <a:latin typeface="Saira ExtraCondensed Ligh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Zilla Slab" pitchFamily="2" charset="77"/>
          <a:ea typeface="Zilla Slab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Zilla Slab" pitchFamily="2" charset="77"/>
          <a:ea typeface="Zilla Slab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Zilla Slab" pitchFamily="2" charset="77"/>
          <a:ea typeface="Zilla Slab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Zilla Slab" pitchFamily="2" charset="77"/>
          <a:ea typeface="Zilla Slab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Zilla Slab" pitchFamily="2" charset="77"/>
          <a:ea typeface="Zilla Slab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startheregoplaces.com/students/games-tools/futurizer-wheel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3BF70D-BB2E-43F1-AA24-276D66D5F817}"/>
              </a:ext>
            </a:extLst>
          </p:cNvPr>
          <p:cNvSpPr txBox="1">
            <a:spLocks/>
          </p:cNvSpPr>
          <p:nvPr/>
        </p:nvSpPr>
        <p:spPr>
          <a:xfrm>
            <a:off x="972105" y="3094879"/>
            <a:ext cx="10042124" cy="15027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spc="500" baseline="0">
                <a:solidFill>
                  <a:schemeClr val="tx1"/>
                </a:solidFill>
                <a:latin typeface="Saira ExtraCondensed Light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50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uLnTx/>
                <a:uFillTx/>
                <a:latin typeface="Saira ExtraCondensed Light" pitchFamily="2" charset="77"/>
                <a:ea typeface="+mj-ea"/>
                <a:cs typeface="+mj-cs"/>
              </a:rPr>
              <a:t>ACCOUNTING: A CAREER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50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uLnTx/>
                <a:uFillTx/>
                <a:latin typeface="Saira ExtraCondensed Light" pitchFamily="2" charset="77"/>
                <a:ea typeface="+mj-ea"/>
                <a:cs typeface="+mj-cs"/>
              </a:rPr>
              <a:t>YOU CAN COUNT ON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FB5A74C-33DF-419A-9A09-2060440C5D10}"/>
              </a:ext>
            </a:extLst>
          </p:cNvPr>
          <p:cNvSpPr txBox="1">
            <a:spLocks/>
          </p:cNvSpPr>
          <p:nvPr/>
        </p:nvSpPr>
        <p:spPr>
          <a:xfrm>
            <a:off x="1421167" y="497963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100" baseline="0">
                <a:solidFill>
                  <a:schemeClr val="tx1"/>
                </a:solidFill>
                <a:latin typeface="Saira ExtraCondensed" panose="00000508000000000000" pitchFamily="2" charset="0"/>
                <a:ea typeface="Zilla Slab" pitchFamily="2" charset="7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Saira ExtraCondensed" panose="00000508000000000000" pitchFamily="2" charset="0"/>
                <a:ea typeface="Zilla Slab" pitchFamily="2" charset="77"/>
                <a:cs typeface="+mn-cs"/>
              </a:rPr>
              <a:t>(SPEAKER NAME)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Saira ExtraCondensed" panose="00000508000000000000" pitchFamily="2" charset="0"/>
                <a:ea typeface="Zilla Slab" pitchFamily="2" charset="77"/>
                <a:cs typeface="+mn-cs"/>
              </a:rPr>
              <a:t>(HIGH SCHOOL NAME/LOCATION)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10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Saira ExtraCondensed" panose="00000508000000000000" pitchFamily="2" charset="0"/>
                <a:ea typeface="Zilla Slab" pitchFamily="2" charset="77"/>
                <a:cs typeface="+mn-cs"/>
              </a:rPr>
              <a:t>(DATE)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AE94227-C84A-4927-97F9-59DE2814A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95" y="0"/>
            <a:ext cx="3551410" cy="21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7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9FE299-6D17-4982-99A0-3168B984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 A CPA: SECURITY IS INCLUDED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09248-69BA-4DE0-9A0E-B1A564CB11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2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88F665-8185-4434-9FEC-3CCAD1C8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SKILLS CPAS BANK ON 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BA1EA-E7C4-4268-9A68-ED8A5D202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88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4D2CB9-6C30-4929-8AA3-1E1A7EE9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STEPS TO CPA GREATNESS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0B422-4B83-4EBF-BCC4-11E6D69442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6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F5759B-710E-4D7C-9E00-431B4BF6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FUTURE CPA CAREER FINDER 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A20B6-85E1-4B75-BCE3-FA6D7C1A3C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69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2C980B-DB75-4675-A656-5B221232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CD110-8832-4E33-A5DE-2A5A7ED2BB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2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8D2852-EC27-4EE7-A3DE-D0D820AA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DD93D0-4B89-4B7B-9199-F6255C9EA0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1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722D1D-A1E9-4820-8AC6-3037EC9B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WE’RE SOCIAL!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DF1E6-85F2-4FA4-8F81-CAAC55DA42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6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6459894" y="4018725"/>
            <a:ext cx="276835" cy="277246"/>
          </a:xfrm>
          <a:custGeom>
            <a:avLst/>
            <a:gdLst>
              <a:gd name="T0" fmla="*/ 0 w 284"/>
              <a:gd name="T1" fmla="*/ 142 h 284"/>
              <a:gd name="T2" fmla="*/ 284 w 284"/>
              <a:gd name="T3" fmla="*/ 142 h 284"/>
              <a:gd name="T4" fmla="*/ 266 w 284"/>
              <a:gd name="T5" fmla="*/ 138 h 284"/>
              <a:gd name="T6" fmla="*/ 200 w 284"/>
              <a:gd name="T7" fmla="*/ 80 h 284"/>
              <a:gd name="T8" fmla="*/ 266 w 284"/>
              <a:gd name="T9" fmla="*/ 138 h 284"/>
              <a:gd name="T10" fmla="*/ 100 w 284"/>
              <a:gd name="T11" fmla="*/ 218 h 284"/>
              <a:gd name="T12" fmla="*/ 138 w 284"/>
              <a:gd name="T13" fmla="*/ 266 h 284"/>
              <a:gd name="T14" fmla="*/ 148 w 284"/>
              <a:gd name="T15" fmla="*/ 19 h 284"/>
              <a:gd name="T16" fmla="*/ 147 w 284"/>
              <a:gd name="T17" fmla="*/ 83 h 284"/>
              <a:gd name="T18" fmla="*/ 148 w 284"/>
              <a:gd name="T19" fmla="*/ 19 h 284"/>
              <a:gd name="T20" fmla="*/ 228 w 284"/>
              <a:gd name="T21" fmla="*/ 54 h 284"/>
              <a:gd name="T22" fmla="*/ 163 w 284"/>
              <a:gd name="T23" fmla="*/ 21 h 284"/>
              <a:gd name="T24" fmla="*/ 138 w 284"/>
              <a:gd name="T25" fmla="*/ 83 h 284"/>
              <a:gd name="T26" fmla="*/ 137 w 284"/>
              <a:gd name="T27" fmla="*/ 19 h 284"/>
              <a:gd name="T28" fmla="*/ 88 w 284"/>
              <a:gd name="T29" fmla="*/ 72 h 284"/>
              <a:gd name="T30" fmla="*/ 122 w 284"/>
              <a:gd name="T31" fmla="*/ 21 h 284"/>
              <a:gd name="T32" fmla="*/ 93 w 284"/>
              <a:gd name="T33" fmla="*/ 84 h 284"/>
              <a:gd name="T34" fmla="*/ 138 w 284"/>
              <a:gd name="T35" fmla="*/ 138 h 284"/>
              <a:gd name="T36" fmla="*/ 93 w 284"/>
              <a:gd name="T37" fmla="*/ 84 h 284"/>
              <a:gd name="T38" fmla="*/ 138 w 284"/>
              <a:gd name="T39" fmla="*/ 202 h 284"/>
              <a:gd name="T40" fmla="*/ 83 w 284"/>
              <a:gd name="T41" fmla="*/ 147 h 284"/>
              <a:gd name="T42" fmla="*/ 122 w 284"/>
              <a:gd name="T43" fmla="*/ 264 h 284"/>
              <a:gd name="T44" fmla="*/ 91 w 284"/>
              <a:gd name="T45" fmla="*/ 221 h 284"/>
              <a:gd name="T46" fmla="*/ 147 w 284"/>
              <a:gd name="T47" fmla="*/ 266 h 284"/>
              <a:gd name="T48" fmla="*/ 185 w 284"/>
              <a:gd name="T49" fmla="*/ 218 h 284"/>
              <a:gd name="T50" fmla="*/ 147 w 284"/>
              <a:gd name="T51" fmla="*/ 266 h 284"/>
              <a:gd name="T52" fmla="*/ 223 w 284"/>
              <a:gd name="T53" fmla="*/ 236 h 284"/>
              <a:gd name="T54" fmla="*/ 194 w 284"/>
              <a:gd name="T55" fmla="*/ 221 h 284"/>
              <a:gd name="T56" fmla="*/ 147 w 284"/>
              <a:gd name="T57" fmla="*/ 202 h 284"/>
              <a:gd name="T58" fmla="*/ 202 w 284"/>
              <a:gd name="T59" fmla="*/ 147 h 284"/>
              <a:gd name="T60" fmla="*/ 147 w 284"/>
              <a:gd name="T61" fmla="*/ 138 h 284"/>
              <a:gd name="T62" fmla="*/ 192 w 284"/>
              <a:gd name="T63" fmla="*/ 84 h 284"/>
              <a:gd name="T64" fmla="*/ 147 w 284"/>
              <a:gd name="T65" fmla="*/ 138 h 284"/>
              <a:gd name="T66" fmla="*/ 84 w 284"/>
              <a:gd name="T67" fmla="*/ 80 h 284"/>
              <a:gd name="T68" fmla="*/ 19 w 284"/>
              <a:gd name="T69" fmla="*/ 138 h 284"/>
              <a:gd name="T70" fmla="*/ 19 w 284"/>
              <a:gd name="T71" fmla="*/ 147 h 284"/>
              <a:gd name="T72" fmla="*/ 88 w 284"/>
              <a:gd name="T73" fmla="*/ 212 h 284"/>
              <a:gd name="T74" fmla="*/ 19 w 284"/>
              <a:gd name="T75" fmla="*/ 147 h 284"/>
              <a:gd name="T76" fmla="*/ 197 w 284"/>
              <a:gd name="T77" fmla="*/ 212 h 284"/>
              <a:gd name="T78" fmla="*/ 266 w 284"/>
              <a:gd name="T79" fmla="*/ 147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4" h="284">
                <a:moveTo>
                  <a:pt x="142" y="0"/>
                </a:moveTo>
                <a:cubicBezTo>
                  <a:pt x="64" y="0"/>
                  <a:pt x="0" y="64"/>
                  <a:pt x="0" y="142"/>
                </a:cubicBezTo>
                <a:cubicBezTo>
                  <a:pt x="0" y="221"/>
                  <a:pt x="64" y="284"/>
                  <a:pt x="142" y="284"/>
                </a:cubicBezTo>
                <a:cubicBezTo>
                  <a:pt x="221" y="284"/>
                  <a:pt x="284" y="221"/>
                  <a:pt x="284" y="142"/>
                </a:cubicBezTo>
                <a:cubicBezTo>
                  <a:pt x="284" y="64"/>
                  <a:pt x="221" y="0"/>
                  <a:pt x="142" y="0"/>
                </a:cubicBezTo>
                <a:close/>
                <a:moveTo>
                  <a:pt x="266" y="138"/>
                </a:moveTo>
                <a:cubicBezTo>
                  <a:pt x="211" y="138"/>
                  <a:pt x="211" y="138"/>
                  <a:pt x="211" y="138"/>
                </a:cubicBezTo>
                <a:cubicBezTo>
                  <a:pt x="211" y="118"/>
                  <a:pt x="207" y="98"/>
                  <a:pt x="200" y="80"/>
                </a:cubicBezTo>
                <a:cubicBezTo>
                  <a:pt x="213" y="75"/>
                  <a:pt x="224" y="68"/>
                  <a:pt x="235" y="60"/>
                </a:cubicBezTo>
                <a:cubicBezTo>
                  <a:pt x="253" y="81"/>
                  <a:pt x="265" y="108"/>
                  <a:pt x="266" y="138"/>
                </a:cubicBezTo>
                <a:close/>
                <a:moveTo>
                  <a:pt x="137" y="266"/>
                </a:moveTo>
                <a:cubicBezTo>
                  <a:pt x="122" y="253"/>
                  <a:pt x="109" y="237"/>
                  <a:pt x="100" y="218"/>
                </a:cubicBezTo>
                <a:cubicBezTo>
                  <a:pt x="112" y="214"/>
                  <a:pt x="125" y="212"/>
                  <a:pt x="138" y="211"/>
                </a:cubicBezTo>
                <a:cubicBezTo>
                  <a:pt x="138" y="266"/>
                  <a:pt x="138" y="266"/>
                  <a:pt x="138" y="266"/>
                </a:cubicBezTo>
                <a:cubicBezTo>
                  <a:pt x="138" y="266"/>
                  <a:pt x="138" y="266"/>
                  <a:pt x="137" y="266"/>
                </a:cubicBezTo>
                <a:close/>
                <a:moveTo>
                  <a:pt x="148" y="19"/>
                </a:moveTo>
                <a:cubicBezTo>
                  <a:pt x="165" y="33"/>
                  <a:pt x="179" y="53"/>
                  <a:pt x="188" y="75"/>
                </a:cubicBezTo>
                <a:cubicBezTo>
                  <a:pt x="175" y="80"/>
                  <a:pt x="162" y="82"/>
                  <a:pt x="147" y="83"/>
                </a:cubicBezTo>
                <a:cubicBezTo>
                  <a:pt x="147" y="19"/>
                  <a:pt x="147" y="19"/>
                  <a:pt x="147" y="19"/>
                </a:cubicBezTo>
                <a:cubicBezTo>
                  <a:pt x="147" y="19"/>
                  <a:pt x="147" y="19"/>
                  <a:pt x="148" y="19"/>
                </a:cubicBezTo>
                <a:close/>
                <a:moveTo>
                  <a:pt x="163" y="21"/>
                </a:moveTo>
                <a:cubicBezTo>
                  <a:pt x="188" y="25"/>
                  <a:pt x="211" y="37"/>
                  <a:pt x="228" y="54"/>
                </a:cubicBezTo>
                <a:cubicBezTo>
                  <a:pt x="219" y="61"/>
                  <a:pt x="208" y="67"/>
                  <a:pt x="197" y="72"/>
                </a:cubicBezTo>
                <a:cubicBezTo>
                  <a:pt x="189" y="52"/>
                  <a:pt x="177" y="35"/>
                  <a:pt x="163" y="21"/>
                </a:cubicBezTo>
                <a:close/>
                <a:moveTo>
                  <a:pt x="138" y="19"/>
                </a:moveTo>
                <a:cubicBezTo>
                  <a:pt x="138" y="83"/>
                  <a:pt x="138" y="83"/>
                  <a:pt x="138" y="83"/>
                </a:cubicBezTo>
                <a:cubicBezTo>
                  <a:pt x="123" y="82"/>
                  <a:pt x="110" y="80"/>
                  <a:pt x="97" y="75"/>
                </a:cubicBezTo>
                <a:cubicBezTo>
                  <a:pt x="106" y="53"/>
                  <a:pt x="120" y="33"/>
                  <a:pt x="137" y="19"/>
                </a:cubicBezTo>
                <a:cubicBezTo>
                  <a:pt x="138" y="19"/>
                  <a:pt x="138" y="19"/>
                  <a:pt x="138" y="19"/>
                </a:cubicBezTo>
                <a:close/>
                <a:moveTo>
                  <a:pt x="88" y="72"/>
                </a:moveTo>
                <a:cubicBezTo>
                  <a:pt x="77" y="67"/>
                  <a:pt x="66" y="61"/>
                  <a:pt x="57" y="54"/>
                </a:cubicBezTo>
                <a:cubicBezTo>
                  <a:pt x="74" y="37"/>
                  <a:pt x="97" y="25"/>
                  <a:pt x="122" y="21"/>
                </a:cubicBezTo>
                <a:cubicBezTo>
                  <a:pt x="108" y="35"/>
                  <a:pt x="96" y="52"/>
                  <a:pt x="88" y="72"/>
                </a:cubicBezTo>
                <a:close/>
                <a:moveTo>
                  <a:pt x="93" y="84"/>
                </a:moveTo>
                <a:cubicBezTo>
                  <a:pt x="107" y="88"/>
                  <a:pt x="122" y="91"/>
                  <a:pt x="138" y="92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83" y="138"/>
                  <a:pt x="83" y="138"/>
                  <a:pt x="83" y="138"/>
                </a:cubicBezTo>
                <a:cubicBezTo>
                  <a:pt x="84" y="119"/>
                  <a:pt x="87" y="100"/>
                  <a:pt x="93" y="84"/>
                </a:cubicBezTo>
                <a:close/>
                <a:moveTo>
                  <a:pt x="138" y="147"/>
                </a:moveTo>
                <a:cubicBezTo>
                  <a:pt x="138" y="202"/>
                  <a:pt x="138" y="202"/>
                  <a:pt x="138" y="202"/>
                </a:cubicBezTo>
                <a:cubicBezTo>
                  <a:pt x="123" y="203"/>
                  <a:pt x="109" y="205"/>
                  <a:pt x="96" y="209"/>
                </a:cubicBezTo>
                <a:cubicBezTo>
                  <a:pt x="88" y="190"/>
                  <a:pt x="84" y="169"/>
                  <a:pt x="83" y="147"/>
                </a:cubicBezTo>
                <a:lnTo>
                  <a:pt x="138" y="147"/>
                </a:lnTo>
                <a:close/>
                <a:moveTo>
                  <a:pt x="122" y="264"/>
                </a:moveTo>
                <a:cubicBezTo>
                  <a:pt x="100" y="261"/>
                  <a:pt x="79" y="251"/>
                  <a:pt x="62" y="236"/>
                </a:cubicBezTo>
                <a:cubicBezTo>
                  <a:pt x="71" y="230"/>
                  <a:pt x="81" y="225"/>
                  <a:pt x="91" y="221"/>
                </a:cubicBezTo>
                <a:cubicBezTo>
                  <a:pt x="99" y="237"/>
                  <a:pt x="110" y="252"/>
                  <a:pt x="122" y="264"/>
                </a:cubicBezTo>
                <a:close/>
                <a:moveTo>
                  <a:pt x="147" y="266"/>
                </a:moveTo>
                <a:cubicBezTo>
                  <a:pt x="147" y="211"/>
                  <a:pt x="147" y="211"/>
                  <a:pt x="147" y="211"/>
                </a:cubicBezTo>
                <a:cubicBezTo>
                  <a:pt x="160" y="212"/>
                  <a:pt x="173" y="214"/>
                  <a:pt x="185" y="218"/>
                </a:cubicBezTo>
                <a:cubicBezTo>
                  <a:pt x="176" y="237"/>
                  <a:pt x="163" y="253"/>
                  <a:pt x="148" y="266"/>
                </a:cubicBezTo>
                <a:cubicBezTo>
                  <a:pt x="147" y="266"/>
                  <a:pt x="147" y="266"/>
                  <a:pt x="147" y="266"/>
                </a:cubicBezTo>
                <a:close/>
                <a:moveTo>
                  <a:pt x="194" y="221"/>
                </a:moveTo>
                <a:cubicBezTo>
                  <a:pt x="204" y="225"/>
                  <a:pt x="214" y="230"/>
                  <a:pt x="223" y="236"/>
                </a:cubicBezTo>
                <a:cubicBezTo>
                  <a:pt x="206" y="251"/>
                  <a:pt x="185" y="261"/>
                  <a:pt x="163" y="264"/>
                </a:cubicBezTo>
                <a:cubicBezTo>
                  <a:pt x="175" y="252"/>
                  <a:pt x="186" y="237"/>
                  <a:pt x="194" y="221"/>
                </a:cubicBezTo>
                <a:close/>
                <a:moveTo>
                  <a:pt x="189" y="209"/>
                </a:moveTo>
                <a:cubicBezTo>
                  <a:pt x="175" y="205"/>
                  <a:pt x="162" y="203"/>
                  <a:pt x="147" y="202"/>
                </a:cubicBezTo>
                <a:cubicBezTo>
                  <a:pt x="147" y="147"/>
                  <a:pt x="147" y="147"/>
                  <a:pt x="147" y="147"/>
                </a:cubicBezTo>
                <a:cubicBezTo>
                  <a:pt x="202" y="147"/>
                  <a:pt x="202" y="147"/>
                  <a:pt x="202" y="147"/>
                </a:cubicBezTo>
                <a:cubicBezTo>
                  <a:pt x="201" y="169"/>
                  <a:pt x="197" y="190"/>
                  <a:pt x="189" y="209"/>
                </a:cubicBezTo>
                <a:close/>
                <a:moveTo>
                  <a:pt x="147" y="138"/>
                </a:moveTo>
                <a:cubicBezTo>
                  <a:pt x="147" y="92"/>
                  <a:pt x="147" y="92"/>
                  <a:pt x="147" y="92"/>
                </a:cubicBezTo>
                <a:cubicBezTo>
                  <a:pt x="163" y="91"/>
                  <a:pt x="178" y="88"/>
                  <a:pt x="192" y="84"/>
                </a:cubicBezTo>
                <a:cubicBezTo>
                  <a:pt x="198" y="100"/>
                  <a:pt x="201" y="119"/>
                  <a:pt x="202" y="138"/>
                </a:cubicBezTo>
                <a:lnTo>
                  <a:pt x="147" y="138"/>
                </a:lnTo>
                <a:close/>
                <a:moveTo>
                  <a:pt x="50" y="60"/>
                </a:moveTo>
                <a:cubicBezTo>
                  <a:pt x="61" y="68"/>
                  <a:pt x="72" y="75"/>
                  <a:pt x="84" y="80"/>
                </a:cubicBezTo>
                <a:cubicBezTo>
                  <a:pt x="78" y="98"/>
                  <a:pt x="74" y="118"/>
                  <a:pt x="74" y="138"/>
                </a:cubicBezTo>
                <a:cubicBezTo>
                  <a:pt x="19" y="138"/>
                  <a:pt x="19" y="138"/>
                  <a:pt x="19" y="138"/>
                </a:cubicBezTo>
                <a:cubicBezTo>
                  <a:pt x="20" y="108"/>
                  <a:pt x="32" y="81"/>
                  <a:pt x="50" y="60"/>
                </a:cubicBezTo>
                <a:close/>
                <a:moveTo>
                  <a:pt x="19" y="147"/>
                </a:moveTo>
                <a:cubicBezTo>
                  <a:pt x="74" y="147"/>
                  <a:pt x="74" y="147"/>
                  <a:pt x="74" y="147"/>
                </a:cubicBezTo>
                <a:cubicBezTo>
                  <a:pt x="75" y="170"/>
                  <a:pt x="79" y="193"/>
                  <a:pt x="88" y="212"/>
                </a:cubicBezTo>
                <a:cubicBezTo>
                  <a:pt x="76" y="217"/>
                  <a:pt x="65" y="223"/>
                  <a:pt x="55" y="230"/>
                </a:cubicBezTo>
                <a:cubicBezTo>
                  <a:pt x="34" y="209"/>
                  <a:pt x="20" y="179"/>
                  <a:pt x="19" y="147"/>
                </a:cubicBezTo>
                <a:close/>
                <a:moveTo>
                  <a:pt x="230" y="230"/>
                </a:moveTo>
                <a:cubicBezTo>
                  <a:pt x="220" y="223"/>
                  <a:pt x="209" y="217"/>
                  <a:pt x="197" y="212"/>
                </a:cubicBezTo>
                <a:cubicBezTo>
                  <a:pt x="206" y="193"/>
                  <a:pt x="210" y="170"/>
                  <a:pt x="211" y="147"/>
                </a:cubicBezTo>
                <a:cubicBezTo>
                  <a:pt x="266" y="147"/>
                  <a:pt x="266" y="147"/>
                  <a:pt x="266" y="147"/>
                </a:cubicBezTo>
                <a:cubicBezTo>
                  <a:pt x="265" y="179"/>
                  <a:pt x="251" y="209"/>
                  <a:pt x="230" y="2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699" b="0" i="0" u="none" strike="noStrike" kern="1200" cap="none" spc="0" normalizeH="0" baseline="0" noProof="0">
              <a:ln>
                <a:noFill/>
              </a:ln>
              <a:solidFill>
                <a:srgbClr val="1D4F91"/>
              </a:solidFill>
              <a:effectLst/>
              <a:uLnTx/>
              <a:uFillTx/>
              <a:latin typeface="Zilla Slab" pitchFamily="2" charset="77"/>
              <a:ea typeface="Zilla Slab" pitchFamily="2" charset="77"/>
              <a:cs typeface="Raleway Ligh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418545" y="2848314"/>
            <a:ext cx="276835" cy="242795"/>
            <a:chOff x="7686869" y="-746989"/>
            <a:chExt cx="1023813" cy="897925"/>
          </a:xfrm>
          <a:solidFill>
            <a:schemeClr val="accent1"/>
          </a:solidFill>
        </p:grpSpPr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7886896" y="-598280"/>
              <a:ext cx="364821" cy="237649"/>
            </a:xfrm>
            <a:custGeom>
              <a:avLst/>
              <a:gdLst>
                <a:gd name="T0" fmla="*/ 115 w 120"/>
                <a:gd name="T1" fmla="*/ 0 h 78"/>
                <a:gd name="T2" fmla="*/ 0 w 120"/>
                <a:gd name="T3" fmla="*/ 73 h 78"/>
                <a:gd name="T4" fmla="*/ 5 w 120"/>
                <a:gd name="T5" fmla="*/ 78 h 78"/>
                <a:gd name="T6" fmla="*/ 10 w 120"/>
                <a:gd name="T7" fmla="*/ 73 h 78"/>
                <a:gd name="T8" fmla="*/ 115 w 120"/>
                <a:gd name="T9" fmla="*/ 10 h 78"/>
                <a:gd name="T10" fmla="*/ 120 w 120"/>
                <a:gd name="T11" fmla="*/ 5 h 78"/>
                <a:gd name="T12" fmla="*/ 115 w 120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8">
                  <a:moveTo>
                    <a:pt x="115" y="0"/>
                  </a:moveTo>
                  <a:cubicBezTo>
                    <a:pt x="52" y="0"/>
                    <a:pt x="0" y="33"/>
                    <a:pt x="0" y="73"/>
                  </a:cubicBezTo>
                  <a:cubicBezTo>
                    <a:pt x="0" y="76"/>
                    <a:pt x="2" y="78"/>
                    <a:pt x="5" y="78"/>
                  </a:cubicBezTo>
                  <a:cubicBezTo>
                    <a:pt x="8" y="78"/>
                    <a:pt x="10" y="76"/>
                    <a:pt x="10" y="73"/>
                  </a:cubicBezTo>
                  <a:cubicBezTo>
                    <a:pt x="10" y="39"/>
                    <a:pt x="59" y="10"/>
                    <a:pt x="115" y="10"/>
                  </a:cubicBezTo>
                  <a:cubicBezTo>
                    <a:pt x="118" y="10"/>
                    <a:pt x="120" y="8"/>
                    <a:pt x="120" y="5"/>
                  </a:cubicBezTo>
                  <a:cubicBezTo>
                    <a:pt x="120" y="2"/>
                    <a:pt x="118" y="0"/>
                    <a:pt x="1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699" b="0" i="0" u="none" strike="noStrike" kern="1200" cap="none" spc="0" normalizeH="0" baseline="0" noProof="0">
                <a:ln>
                  <a:noFill/>
                </a:ln>
                <a:solidFill>
                  <a:srgbClr val="1D4F91"/>
                </a:solidFill>
                <a:effectLst/>
                <a:uLnTx/>
                <a:uFillTx/>
                <a:latin typeface="Zilla Slab" pitchFamily="2" charset="77"/>
                <a:ea typeface="Zilla Slab" pitchFamily="2" charset="77"/>
                <a:cs typeface="Raleway Light"/>
              </a:endParaRPr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7686869" y="-746989"/>
              <a:ext cx="1023813" cy="897925"/>
            </a:xfrm>
            <a:custGeom>
              <a:avLst/>
              <a:gdLst>
                <a:gd name="T0" fmla="*/ 168 w 336"/>
                <a:gd name="T1" fmla="*/ 0 h 294"/>
                <a:gd name="T2" fmla="*/ 0 w 336"/>
                <a:gd name="T3" fmla="*/ 126 h 294"/>
                <a:gd name="T4" fmla="*/ 74 w 336"/>
                <a:gd name="T5" fmla="*/ 230 h 294"/>
                <a:gd name="T6" fmla="*/ 74 w 336"/>
                <a:gd name="T7" fmla="*/ 231 h 294"/>
                <a:gd name="T8" fmla="*/ 53 w 336"/>
                <a:gd name="T9" fmla="*/ 281 h 294"/>
                <a:gd name="T10" fmla="*/ 53 w 336"/>
                <a:gd name="T11" fmla="*/ 281 h 294"/>
                <a:gd name="T12" fmla="*/ 53 w 336"/>
                <a:gd name="T13" fmla="*/ 284 h 294"/>
                <a:gd name="T14" fmla="*/ 62 w 336"/>
                <a:gd name="T15" fmla="*/ 294 h 294"/>
                <a:gd name="T16" fmla="*/ 65 w 336"/>
                <a:gd name="T17" fmla="*/ 294 h 294"/>
                <a:gd name="T18" fmla="*/ 136 w 336"/>
                <a:gd name="T19" fmla="*/ 250 h 294"/>
                <a:gd name="T20" fmla="*/ 168 w 336"/>
                <a:gd name="T21" fmla="*/ 252 h 294"/>
                <a:gd name="T22" fmla="*/ 336 w 336"/>
                <a:gd name="T23" fmla="*/ 126 h 294"/>
                <a:gd name="T24" fmla="*/ 168 w 336"/>
                <a:gd name="T25" fmla="*/ 0 h 294"/>
                <a:gd name="T26" fmla="*/ 168 w 336"/>
                <a:gd name="T27" fmla="*/ 231 h 294"/>
                <a:gd name="T28" fmla="*/ 139 w 336"/>
                <a:gd name="T29" fmla="*/ 229 h 294"/>
                <a:gd name="T30" fmla="*/ 136 w 336"/>
                <a:gd name="T31" fmla="*/ 229 h 294"/>
                <a:gd name="T32" fmla="*/ 119 w 336"/>
                <a:gd name="T33" fmla="*/ 236 h 294"/>
                <a:gd name="T34" fmla="*/ 87 w 336"/>
                <a:gd name="T35" fmla="*/ 263 h 294"/>
                <a:gd name="T36" fmla="*/ 94 w 336"/>
                <a:gd name="T37" fmla="*/ 232 h 294"/>
                <a:gd name="T38" fmla="*/ 95 w 336"/>
                <a:gd name="T39" fmla="*/ 230 h 294"/>
                <a:gd name="T40" fmla="*/ 83 w 336"/>
                <a:gd name="T41" fmla="*/ 212 h 294"/>
                <a:gd name="T42" fmla="*/ 21 w 336"/>
                <a:gd name="T43" fmla="*/ 126 h 294"/>
                <a:gd name="T44" fmla="*/ 168 w 336"/>
                <a:gd name="T45" fmla="*/ 21 h 294"/>
                <a:gd name="T46" fmla="*/ 315 w 336"/>
                <a:gd name="T47" fmla="*/ 126 h 294"/>
                <a:gd name="T48" fmla="*/ 168 w 336"/>
                <a:gd name="T49" fmla="*/ 23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6" h="294">
                  <a:moveTo>
                    <a:pt x="168" y="0"/>
                  </a:moveTo>
                  <a:cubicBezTo>
                    <a:pt x="75" y="0"/>
                    <a:pt x="0" y="56"/>
                    <a:pt x="0" y="126"/>
                  </a:cubicBezTo>
                  <a:cubicBezTo>
                    <a:pt x="0" y="169"/>
                    <a:pt x="29" y="208"/>
                    <a:pt x="74" y="230"/>
                  </a:cubicBezTo>
                  <a:cubicBezTo>
                    <a:pt x="74" y="231"/>
                    <a:pt x="74" y="231"/>
                    <a:pt x="74" y="231"/>
                  </a:cubicBezTo>
                  <a:cubicBezTo>
                    <a:pt x="74" y="250"/>
                    <a:pt x="59" y="270"/>
                    <a:pt x="53" y="281"/>
                  </a:cubicBezTo>
                  <a:cubicBezTo>
                    <a:pt x="53" y="281"/>
                    <a:pt x="53" y="281"/>
                    <a:pt x="53" y="281"/>
                  </a:cubicBezTo>
                  <a:cubicBezTo>
                    <a:pt x="53" y="282"/>
                    <a:pt x="53" y="283"/>
                    <a:pt x="53" y="284"/>
                  </a:cubicBezTo>
                  <a:cubicBezTo>
                    <a:pt x="53" y="290"/>
                    <a:pt x="57" y="294"/>
                    <a:pt x="62" y="294"/>
                  </a:cubicBezTo>
                  <a:cubicBezTo>
                    <a:pt x="63" y="294"/>
                    <a:pt x="65" y="294"/>
                    <a:pt x="65" y="294"/>
                  </a:cubicBezTo>
                  <a:cubicBezTo>
                    <a:pt x="98" y="288"/>
                    <a:pt x="128" y="258"/>
                    <a:pt x="136" y="250"/>
                  </a:cubicBezTo>
                  <a:cubicBezTo>
                    <a:pt x="146" y="251"/>
                    <a:pt x="157" y="252"/>
                    <a:pt x="168" y="252"/>
                  </a:cubicBezTo>
                  <a:cubicBezTo>
                    <a:pt x="261" y="252"/>
                    <a:pt x="336" y="196"/>
                    <a:pt x="336" y="126"/>
                  </a:cubicBezTo>
                  <a:cubicBezTo>
                    <a:pt x="336" y="56"/>
                    <a:pt x="261" y="0"/>
                    <a:pt x="168" y="0"/>
                  </a:cubicBezTo>
                  <a:close/>
                  <a:moveTo>
                    <a:pt x="168" y="231"/>
                  </a:moveTo>
                  <a:cubicBezTo>
                    <a:pt x="158" y="231"/>
                    <a:pt x="148" y="230"/>
                    <a:pt x="139" y="229"/>
                  </a:cubicBezTo>
                  <a:cubicBezTo>
                    <a:pt x="138" y="229"/>
                    <a:pt x="137" y="229"/>
                    <a:pt x="136" y="229"/>
                  </a:cubicBezTo>
                  <a:cubicBezTo>
                    <a:pt x="129" y="229"/>
                    <a:pt x="123" y="231"/>
                    <a:pt x="119" y="236"/>
                  </a:cubicBezTo>
                  <a:cubicBezTo>
                    <a:pt x="115" y="242"/>
                    <a:pt x="102" y="254"/>
                    <a:pt x="87" y="263"/>
                  </a:cubicBezTo>
                  <a:cubicBezTo>
                    <a:pt x="91" y="254"/>
                    <a:pt x="94" y="243"/>
                    <a:pt x="94" y="232"/>
                  </a:cubicBezTo>
                  <a:cubicBezTo>
                    <a:pt x="95" y="231"/>
                    <a:pt x="95" y="231"/>
                    <a:pt x="95" y="230"/>
                  </a:cubicBezTo>
                  <a:cubicBezTo>
                    <a:pt x="95" y="222"/>
                    <a:pt x="90" y="215"/>
                    <a:pt x="83" y="212"/>
                  </a:cubicBezTo>
                  <a:cubicBezTo>
                    <a:pt x="44" y="192"/>
                    <a:pt x="21" y="160"/>
                    <a:pt x="21" y="126"/>
                  </a:cubicBezTo>
                  <a:cubicBezTo>
                    <a:pt x="21" y="68"/>
                    <a:pt x="87" y="21"/>
                    <a:pt x="168" y="21"/>
                  </a:cubicBezTo>
                  <a:cubicBezTo>
                    <a:pt x="249" y="21"/>
                    <a:pt x="315" y="68"/>
                    <a:pt x="315" y="126"/>
                  </a:cubicBezTo>
                  <a:cubicBezTo>
                    <a:pt x="315" y="184"/>
                    <a:pt x="249" y="231"/>
                    <a:pt x="168" y="2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699" b="0" i="0" u="none" strike="noStrike" kern="1200" cap="none" spc="0" normalizeH="0" baseline="0" noProof="0">
                <a:ln>
                  <a:noFill/>
                </a:ln>
                <a:solidFill>
                  <a:srgbClr val="1D4F91"/>
                </a:solidFill>
                <a:effectLst/>
                <a:uLnTx/>
                <a:uFillTx/>
                <a:latin typeface="Zilla Slab" pitchFamily="2" charset="77"/>
                <a:ea typeface="Zilla Slab" pitchFamily="2" charset="77"/>
                <a:cs typeface="Raleway Light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728351" y="2906467"/>
            <a:ext cx="2940461" cy="369284"/>
          </a:xfrm>
          <a:prstGeom prst="rect">
            <a:avLst/>
          </a:prstGeom>
          <a:noFill/>
        </p:spPr>
        <p:txBody>
          <a:bodyPr wrap="square" lIns="121910" tIns="60955" rIns="121910" bIns="6095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F91"/>
              </a:solidFill>
              <a:effectLst/>
              <a:highlight>
                <a:srgbClr val="FFFF00"/>
              </a:highlight>
              <a:uLnTx/>
              <a:uFillTx/>
              <a:latin typeface="Zilla Slab" pitchFamily="2" charset="77"/>
              <a:ea typeface="Zilla Slab" pitchFamily="2" charset="77"/>
              <a:cs typeface="Raleway Ligh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6504" y="2736011"/>
            <a:ext cx="3535412" cy="369284"/>
          </a:xfrm>
          <a:prstGeom prst="rect">
            <a:avLst/>
          </a:prstGeom>
          <a:noFill/>
        </p:spPr>
        <p:txBody>
          <a:bodyPr wrap="square" lIns="121910" tIns="60955" rIns="121910" bIns="6095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(Chapter Name)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(Chapter Phone)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86504" y="3989492"/>
            <a:ext cx="3798098" cy="306479"/>
          </a:xfrm>
          <a:prstGeom prst="rect">
            <a:avLst/>
          </a:prstGeom>
          <a:noFill/>
        </p:spPr>
        <p:txBody>
          <a:bodyPr wrap="square" lIns="121910" tIns="60955" rIns="121910" bIns="60955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(Chapter website)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F91"/>
              </a:solidFill>
              <a:effectLst/>
              <a:highlight>
                <a:srgbClr val="FFFF00"/>
              </a:highlight>
              <a:uLnTx/>
              <a:uFillTx/>
              <a:latin typeface="Zilla Slab" pitchFamily="2" charset="0"/>
              <a:ea typeface="Zilla Slab" pitchFamily="2" charset="0"/>
              <a:cs typeface="Raleway Light"/>
            </a:endParaRP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6808207" y="1128424"/>
            <a:ext cx="4469689" cy="1374733"/>
          </a:xfrm>
          <a:prstGeom prst="rect">
            <a:avLst/>
          </a:prstGeom>
        </p:spPr>
        <p:txBody>
          <a:bodyPr vert="horz" lIns="121910" tIns="60955" rIns="121910" bIns="6095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(Name)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(Job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Postition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4F91"/>
                </a:solidFill>
                <a:effectLst/>
                <a:highlight>
                  <a:srgbClr val="FFFF00"/>
                </a:highlight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(email)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F91"/>
              </a:solidFill>
              <a:effectLst/>
              <a:uLnTx/>
              <a:uFillTx/>
              <a:latin typeface="Zilla Slab" pitchFamily="2" charset="0"/>
              <a:ea typeface="Zilla Slab" pitchFamily="2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F91"/>
              </a:solidFill>
              <a:effectLst/>
              <a:uLnTx/>
              <a:uFillTx/>
              <a:latin typeface="Zilla Slab" pitchFamily="2" charset="0"/>
              <a:ea typeface="Zilla Slab" pitchFamily="2" charset="0"/>
              <a:cs typeface="+mn-cs"/>
            </a:endParaRPr>
          </a:p>
        </p:txBody>
      </p:sp>
      <p:sp>
        <p:nvSpPr>
          <p:cNvPr id="54" name="Subtitle 2"/>
          <p:cNvSpPr txBox="1">
            <a:spLocks/>
          </p:cNvSpPr>
          <p:nvPr/>
        </p:nvSpPr>
        <p:spPr>
          <a:xfrm>
            <a:off x="6786504" y="4836860"/>
            <a:ext cx="4491392" cy="1374733"/>
          </a:xfrm>
          <a:prstGeom prst="rect">
            <a:avLst/>
          </a:prstGeom>
        </p:spPr>
        <p:txBody>
          <a:bodyPr vert="horz" lIns="121910" tIns="60955" rIns="121910" bIns="6095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D4F91"/>
              </a:solidFill>
              <a:effectLst/>
              <a:highlight>
                <a:srgbClr val="FFFF00"/>
              </a:highlight>
              <a:uLnTx/>
              <a:uFillTx/>
              <a:latin typeface="Zilla Slab" pitchFamily="2" charset="77"/>
              <a:ea typeface="Zilla Slab" pitchFamily="2" charset="77"/>
              <a:cs typeface="Raleway Light"/>
            </a:endParaRPr>
          </a:p>
        </p:txBody>
      </p:sp>
      <p:sp>
        <p:nvSpPr>
          <p:cNvPr id="56" name="AutoShape 98"/>
          <p:cNvSpPr>
            <a:spLocks/>
          </p:cNvSpPr>
          <p:nvPr/>
        </p:nvSpPr>
        <p:spPr bwMode="auto">
          <a:xfrm>
            <a:off x="6467225" y="1333773"/>
            <a:ext cx="262174" cy="338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marL="0" marR="0" lvl="0" indent="0" algn="l" defTabSz="1714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rgbClr val="1D4F9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Zilla Slab" pitchFamily="2" charset="77"/>
              <a:ea typeface="Zilla Slab" pitchFamily="2" charset="77"/>
              <a:cs typeface="Gill Sans" charset="0"/>
              <a:sym typeface="Gill Sans" charset="0"/>
            </a:endParaRPr>
          </a:p>
        </p:txBody>
      </p:sp>
      <p:pic>
        <p:nvPicPr>
          <p:cNvPr id="7" name="Picture Placeholder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4C277CD3-310F-4DBC-8ADD-80AC5488F3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r="14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7263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7D5735-D358-42EE-8B17-02FF57EA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WHO IS TXCPA?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B55DC-DC41-4E12-9604-44378064F6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6FF378-7FEB-4203-AEBD-5FBEF27E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WHY ACCOUNTING? WHAT DO THEY DO?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AAE44-715D-4693-8477-D9A10C40CE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3B3BE2-F731-40E0-92A5-5FEE48B0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WHY YOU SHOULD CONSIDER ACCOUNTING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61F49-0BB9-4B4C-852B-6E3EFE74A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2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C33BA-0A87-49B3-9B6B-A19181DA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ACCOUNTANT VS. CPA: WHAT’S THE DIFFERENCE? 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87141-E9ED-4CF5-8A44-BFE8FC525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1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92CDB0-21AC-4B78-BA54-4DC46C82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EARNINGS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A2223-8A72-43A8-92EF-BB4502BCB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6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D4E1B4-8960-435D-87E9-9BA7AC64C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THE WORLD NEEDS SKILLED ACCOUNTANTS 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E75C2-0B5F-4990-B1FB-FB002F1ABF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87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5B6661-D7BE-418E-9FE7-E5DCF556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WHERE YOU CAN WORK AS A CPA </a:t>
            </a:r>
            <a:endParaRPr lang="en-US" sz="3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6BDF8-6322-4ADE-8445-6FFED328F8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6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91B356-7FFF-4DA3-96E1-A1DDC36B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hlinkClick r:id="rId2"/>
              </a:rPr>
              <a:t>WHAT YOU COULD BE DOING AS A CPA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872B1-4DDD-4873-800E-9E07B39081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75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XCPA Brand">
      <a:dk1>
        <a:srgbClr val="1D4F91"/>
      </a:dk1>
      <a:lt1>
        <a:srgbClr val="FFFFFF"/>
      </a:lt1>
      <a:dk2>
        <a:srgbClr val="1D4F91"/>
      </a:dk2>
      <a:lt2>
        <a:srgbClr val="FEFFFF"/>
      </a:lt2>
      <a:accent1>
        <a:srgbClr val="41B6E6"/>
      </a:accent1>
      <a:accent2>
        <a:srgbClr val="FF6900"/>
      </a:accent2>
      <a:accent3>
        <a:srgbClr val="00816D"/>
      </a:accent3>
      <a:accent4>
        <a:srgbClr val="910048"/>
      </a:accent4>
      <a:accent5>
        <a:srgbClr val="1D4F91"/>
      </a:accent5>
      <a:accent6>
        <a:srgbClr val="41B6E6"/>
      </a:accent6>
      <a:hlink>
        <a:srgbClr val="1D4F91"/>
      </a:hlink>
      <a:folHlink>
        <a:srgbClr val="41B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TXCPA Brand">
      <a:dk1>
        <a:srgbClr val="1D4F91"/>
      </a:dk1>
      <a:lt1>
        <a:srgbClr val="FFFFFF"/>
      </a:lt1>
      <a:dk2>
        <a:srgbClr val="1D4F91"/>
      </a:dk2>
      <a:lt2>
        <a:srgbClr val="FEFFFF"/>
      </a:lt2>
      <a:accent1>
        <a:srgbClr val="41B6E6"/>
      </a:accent1>
      <a:accent2>
        <a:srgbClr val="FF6900"/>
      </a:accent2>
      <a:accent3>
        <a:srgbClr val="00816D"/>
      </a:accent3>
      <a:accent4>
        <a:srgbClr val="910048"/>
      </a:accent4>
      <a:accent5>
        <a:srgbClr val="1D4F91"/>
      </a:accent5>
      <a:accent6>
        <a:srgbClr val="41B6E6"/>
      </a:accent6>
      <a:hlink>
        <a:srgbClr val="1D4F91"/>
      </a:hlink>
      <a:folHlink>
        <a:srgbClr val="41B6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XCPA PPT Option 1.1" id="{5E480F8B-1BCA-6D48-A369-02F79AA0DF82}" vid="{0D006BBA-3986-2E48-90B1-1B9C40A5619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ocation xmlns="6f9029af-79dc-4055-bcba-4469678e618e">
      <Url xsi:nil="true"/>
      <Description xsi:nil="true"/>
    </Location>
    <Notes xmlns="6f9029af-79dc-4055-bcba-4469678e618e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D531AFEB56F4B98BB693256DF8805" ma:contentTypeVersion="16" ma:contentTypeDescription="Create a new document." ma:contentTypeScope="" ma:versionID="aadbbef3d8560879047c429a7b9ed75a">
  <xsd:schema xmlns:xsd="http://www.w3.org/2001/XMLSchema" xmlns:xs="http://www.w3.org/2001/XMLSchema" xmlns:p="http://schemas.microsoft.com/office/2006/metadata/properties" xmlns:ns1="http://schemas.microsoft.com/sharepoint/v3" xmlns:ns2="6f9029af-79dc-4055-bcba-4469678e618e" xmlns:ns3="efe7f7fc-ba36-4043-864b-d9cb430c50c6" targetNamespace="http://schemas.microsoft.com/office/2006/metadata/properties" ma:root="true" ma:fieldsID="f0323f04bd9d5c5ebbb467b30a8de817" ns1:_="" ns2:_="" ns3:_="">
    <xsd:import namespace="http://schemas.microsoft.com/sharepoint/v3"/>
    <xsd:import namespace="6f9029af-79dc-4055-bcba-4469678e618e"/>
    <xsd:import namespace="efe7f7fc-ba36-4043-864b-d9cb430c50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Notes" minOccurs="0"/>
                <xsd:element ref="ns2:MediaServiceAutoKeyPoints" minOccurs="0"/>
                <xsd:element ref="ns2:MediaServiceKeyPoints" minOccurs="0"/>
                <xsd:element ref="ns2: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9029af-79dc-4055-bcba-4469678e61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Notes" ma:index="20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ocation" ma:index="23" nillable="true" ma:displayName="Location" ma:description="El Paso" ma:format="Image" ma:internalName="Locati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7f7fc-ba36-4043-864b-d9cb430c50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0A5763-F8BE-4EE6-BEAA-1BEA775DF6C2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fe7f7fc-ba36-4043-864b-d9cb430c50c6"/>
    <ds:schemaRef ds:uri="http://purl.org/dc/dcmitype/"/>
    <ds:schemaRef ds:uri="6f9029af-79dc-4055-bcba-4469678e618e"/>
    <ds:schemaRef ds:uri="http://schemas.microsoft.com/sharepoint/v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BBDB4D2-D726-48A0-8B2A-578D95F860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396EAC-1074-4881-9E63-DF4D08A69E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9029af-79dc-4055-bcba-4469678e618e"/>
    <ds:schemaRef ds:uri="efe7f7fc-ba36-4043-864b-d9cb430c50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Widescreen</PresentationFormat>
  <Paragraphs>40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Raleway Light</vt:lpstr>
      <vt:lpstr>Saira ExtraCondensed</vt:lpstr>
      <vt:lpstr>Saira ExtraCondensed Light</vt:lpstr>
      <vt:lpstr>Zilla Slab</vt:lpstr>
      <vt:lpstr>Office Theme</vt:lpstr>
      <vt:lpstr>1_Office Theme</vt:lpstr>
      <vt:lpstr>2_Office Theme</vt:lpstr>
      <vt:lpstr>PowerPoint Presentation</vt:lpstr>
      <vt:lpstr>WHO IS TXCPA?</vt:lpstr>
      <vt:lpstr>WHY ACCOUNTING? WHAT DO THEY DO?</vt:lpstr>
      <vt:lpstr>WHY YOU SHOULD CONSIDER ACCOUNTING</vt:lpstr>
      <vt:lpstr>ACCOUNTANT VS. CPA: WHAT’S THE DIFFERENCE? </vt:lpstr>
      <vt:lpstr>HIGHER EARNINGS </vt:lpstr>
      <vt:lpstr>THE WORLD NEEDS SKILLED ACCOUNTANTS </vt:lpstr>
      <vt:lpstr>WHERE YOU CAN WORK AS A CPA </vt:lpstr>
      <vt:lpstr>WHAT YOU COULD BE DOING AS A CPA</vt:lpstr>
      <vt:lpstr>AS A CPA: SECURITY IS INCLUDED </vt:lpstr>
      <vt:lpstr>SKILLS CPAS BANK ON </vt:lpstr>
      <vt:lpstr>STEPS TO CPA GREATNESS</vt:lpstr>
      <vt:lpstr>FUTURE CPA CAREER FINDER </vt:lpstr>
      <vt:lpstr>PowerPoint Presentation</vt:lpstr>
      <vt:lpstr>PowerPoint Presentation</vt:lpstr>
      <vt:lpstr>WE’RE SOCIAL!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Bentley, CAE</dc:creator>
  <cp:lastModifiedBy>Melinda Bentley, CAE</cp:lastModifiedBy>
  <cp:revision>1</cp:revision>
  <dcterms:created xsi:type="dcterms:W3CDTF">2021-03-01T22:22:52Z</dcterms:created>
  <dcterms:modified xsi:type="dcterms:W3CDTF">2021-03-01T22:23:40Z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0x010100ACCD531AFEB56F4B98BB693256DF8805</vt:lpwstr>
  </property>
</Properties>
</file>