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5" r:id="rId5"/>
    <p:sldMasterId id="2147483667" r:id="rId6"/>
  </p:sldMasterIdLst>
  <p:notesMasterIdLst>
    <p:notesMasterId r:id="rId34"/>
  </p:notesMasterIdLst>
  <p:sldIdLst>
    <p:sldId id="283" r:id="rId7"/>
    <p:sldId id="5929"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5946" r:id="rId3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C11494-B373-459E-9827-0F94484E585E}" v="1" dt="2023-10-26T17:11:08.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414" autoAdjust="0"/>
  </p:normalViewPr>
  <p:slideViewPr>
    <p:cSldViewPr snapToGrid="0">
      <p:cViewPr varScale="1">
        <p:scale>
          <a:sx n="63" d="100"/>
          <a:sy n="63" d="100"/>
        </p:scale>
        <p:origin x="17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3C14FB1E-A00C-498E-8688-2EC7480FD5A7}" type="datetimeFigureOut">
              <a:rPr lang="en-US" smtClean="0"/>
              <a:t>10/26/2023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E8565F35-E6CB-45A1-9419-40009836317D}" type="slidenum">
              <a:rPr lang="en-US" smtClean="0"/>
              <a:t>‹#›</a:t>
            </a:fld>
            <a:endParaRPr lang="en-US"/>
          </a:p>
        </p:txBody>
      </p:sp>
    </p:spTree>
    <p:extLst>
      <p:ext uri="{BB962C8B-B14F-4D97-AF65-F5344CB8AC3E}">
        <p14:creationId xmlns:p14="http://schemas.microsoft.com/office/powerpoint/2010/main" val="251950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Good</a:t>
            </a:r>
            <a:r>
              <a:rPr lang="en-US" sz="1200" baseline="0" dirty="0"/>
              <a:t> morning/afternoon everyone, </a:t>
            </a:r>
          </a:p>
          <a:p>
            <a:endParaRPr lang="en-US" sz="1200" baseline="0" dirty="0"/>
          </a:p>
          <a:p>
            <a:r>
              <a:rPr lang="en-US" sz="1200" baseline="0" dirty="0"/>
              <a:t>Today’s a good day because I get to tell you more about the profession I know and love, the endless opportunities that await you in accounting and as a CPA, as well as what it takes to get there. </a:t>
            </a:r>
          </a:p>
          <a:p>
            <a:endParaRPr lang="en-US" sz="1200" baseline="0" dirty="0"/>
          </a:p>
          <a:p>
            <a:r>
              <a:rPr lang="en-US" sz="1200" baseline="0" dirty="0"/>
              <a:t>Who knows what CPA stands for? </a:t>
            </a:r>
            <a:r>
              <a:rPr lang="en-US" sz="1200" i="1" baseline="0" dirty="0"/>
              <a:t>Wait for an answer </a:t>
            </a:r>
            <a:r>
              <a:rPr lang="en-US" sz="1200" i="0" baseline="0" dirty="0"/>
              <a:t>Certified Public Accountant.</a:t>
            </a:r>
            <a:endParaRPr lang="en-US" sz="1200" baseline="0" dirty="0"/>
          </a:p>
          <a:p>
            <a:endParaRPr lang="en-US" sz="1200" baseline="0" dirty="0"/>
          </a:p>
          <a:p>
            <a:r>
              <a:rPr lang="en-US" sz="1200" baseline="0" dirty="0"/>
              <a:t>I am a CPA and look forward to telling you a little more about my career journey. My name is [insert name] and I am a [position/title] at [firm/organization]. Believe it or not I once was sitting where you are now trying to figure out what I wanted to do with my life! My hope is that telling you a bit more about how I got to where I am and some specifics about the career will help you consider accounting and a future as a CPA – while dispelling any of your preconceived notions about the profession. </a:t>
            </a:r>
          </a:p>
          <a:p>
            <a:endParaRPr lang="en-US" sz="1200" baseline="0" dirty="0"/>
          </a:p>
          <a:p>
            <a:r>
              <a:rPr lang="en-US" sz="1200" baseline="0" dirty="0"/>
              <a:t>Possibilities for telling your journey: </a:t>
            </a:r>
          </a:p>
          <a:p>
            <a:pPr marL="171450" indent="-171450">
              <a:buFont typeface="Arial" panose="020B0604020202020204" pitchFamily="34" charset="0"/>
              <a:buChar char="•"/>
            </a:pPr>
            <a:r>
              <a:rPr lang="en-US" sz="1200" baseline="0" dirty="0"/>
              <a:t>Why you decided to become a CPA.</a:t>
            </a:r>
          </a:p>
          <a:p>
            <a:pPr marL="171450" indent="-171450">
              <a:buFont typeface="Arial" panose="020B0604020202020204" pitchFamily="34" charset="0"/>
              <a:buChar char="•"/>
            </a:pPr>
            <a:r>
              <a:rPr lang="en-US" sz="1200" baseline="0" dirty="0"/>
              <a:t>Where did you go to school?</a:t>
            </a:r>
          </a:p>
          <a:p>
            <a:pPr marL="171450" indent="-171450">
              <a:buFont typeface="Arial" panose="020B0604020202020204" pitchFamily="34" charset="0"/>
              <a:buChar char="•"/>
            </a:pPr>
            <a:r>
              <a:rPr lang="en-US" sz="1200" baseline="0" dirty="0"/>
              <a:t>How/when did you take the exam? Did you pass/fail?</a:t>
            </a:r>
          </a:p>
          <a:p>
            <a:pPr marL="171450" indent="-171450">
              <a:buFont typeface="Arial" panose="020B0604020202020204" pitchFamily="34" charset="0"/>
              <a:buChar char="•"/>
            </a:pPr>
            <a:r>
              <a:rPr lang="en-US" sz="1200" baseline="0" dirty="0"/>
              <a:t>Words of wisdom you received or learned that could help them through the journey.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4A4E-E69D-4211-B847-D3E1BDC1C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939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Whether you’re interested in making money, owning a business, traveling, or making an impact in the world, Accounting can give you that and more! Let’s explore a few of these. Where would you like to start?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Presenter Tip: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following slides discuss each of these categories in more detail. </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10</a:t>
            </a:fld>
            <a:endParaRPr lang="en-US"/>
          </a:p>
        </p:txBody>
      </p:sp>
    </p:spTree>
    <p:extLst>
      <p:ext uri="{BB962C8B-B14F-4D97-AF65-F5344CB8AC3E}">
        <p14:creationId xmlns:p14="http://schemas.microsoft.com/office/powerpoint/2010/main" val="1267955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interested in owning your own business and being your own boss, consider majoring in accounting. You’ll have the financial know-how to ensure your company is a success!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“Spending a few years working in an accounting role for a firm or industry can be wonderful training for future entrepreneurs. They get to see first-hand how businesses operate and are financed and learn other important lessons that will help them succeed as they launch their own companies.” – Jerry </a:t>
            </a:r>
            <a:r>
              <a:rPr lang="en-US" i="1" dirty="0" err="1"/>
              <a:t>Maginnis</a:t>
            </a:r>
            <a:r>
              <a:rPr lang="en-US" i="1" dirty="0"/>
              <a:t>, CPA </a:t>
            </a:r>
            <a:r>
              <a:rPr lang="en-US" i="0" u="sng" dirty="0"/>
              <a:t>Advice for a Successful Career in the Accounting Profession</a:t>
            </a:r>
            <a:endParaRPr lang="en-US" i="0"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12</a:t>
            </a:fld>
            <a:endParaRPr lang="en-US"/>
          </a:p>
        </p:txBody>
      </p:sp>
    </p:spTree>
    <p:extLst>
      <p:ext uri="{BB962C8B-B14F-4D97-AF65-F5344CB8AC3E}">
        <p14:creationId xmlns:p14="http://schemas.microsoft.com/office/powerpoint/2010/main" val="4003491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rial" panose="020B0604020202020204" pitchFamily="34" charset="0"/>
                <a:ea typeface="Times New Roman" panose="02020603050405020304" pitchFamily="18" charset="0"/>
              </a:rPr>
              <a:t>In addition to travel, accounting careers provide work flexibility, with many companies offering the ability to work remotely, even worldwide!</a:t>
            </a:r>
          </a:p>
          <a:p>
            <a:endParaRPr lang="en-GB" sz="1200" dirty="0">
              <a:effectLst/>
              <a:latin typeface="Arial" panose="020B0604020202020204" pitchFamily="34" charset="0"/>
              <a:ea typeface="Times New Roman" panose="02020603050405020304" pitchFamily="18" charset="0"/>
            </a:endParaRPr>
          </a:p>
          <a:p>
            <a:r>
              <a:rPr lang="en-GB" sz="1200" b="1" dirty="0">
                <a:effectLst/>
                <a:latin typeface="Arial" panose="020B0604020202020204" pitchFamily="34" charset="0"/>
                <a:ea typeface="Times New Roman" panose="02020603050405020304" pitchFamily="18" charset="0"/>
              </a:rPr>
              <a:t>Presenter Tip: </a:t>
            </a:r>
            <a:r>
              <a:rPr lang="en-GB" sz="1200" b="0" dirty="0">
                <a:effectLst/>
                <a:latin typeface="Arial" panose="020B0604020202020204" pitchFamily="34" charset="0"/>
                <a:ea typeface="Times New Roman" panose="02020603050405020304" pitchFamily="18" charset="0"/>
              </a:rPr>
              <a:t>If you have had the opportunity to travel for work, share your experience here!</a:t>
            </a:r>
            <a:endParaRPr lang="en-GB" sz="1200" b="1"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13</a:t>
            </a:fld>
            <a:endParaRPr lang="en-US"/>
          </a:p>
        </p:txBody>
      </p:sp>
    </p:spTree>
    <p:extLst>
      <p:ext uri="{BB962C8B-B14F-4D97-AF65-F5344CB8AC3E}">
        <p14:creationId xmlns:p14="http://schemas.microsoft.com/office/powerpoint/2010/main" val="1057078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F5496"/>
                </a:solidFill>
                <a:effectLst/>
                <a:latin typeface="Calibri" panose="020F0502020204030204" pitchFamily="34" charset="0"/>
                <a:ea typeface="Times New Roman" panose="02020603050405020304" pitchFamily="18" charset="0"/>
              </a:rPr>
              <a:t>CPAs also work in the classroom, to help pave the way for others coming behind them.</a:t>
            </a:r>
            <a:endParaRPr lang="en-US"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15</a:t>
            </a:fld>
            <a:endParaRPr lang="en-US"/>
          </a:p>
        </p:txBody>
      </p:sp>
    </p:spTree>
    <p:extLst>
      <p:ext uri="{BB962C8B-B14F-4D97-AF65-F5344CB8AC3E}">
        <p14:creationId xmlns:p14="http://schemas.microsoft.com/office/powerpoint/2010/main" val="1321901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Tip: </a:t>
            </a:r>
            <a:r>
              <a:rPr lang="en-US" b="0" dirty="0"/>
              <a:t>Share a positive personal story of the lifestyle/flexibility being a CPA has afforded you. If students mention busy season, say </a:t>
            </a:r>
            <a:r>
              <a:rPr lang="en-US" sz="1200" dirty="0">
                <a:solidFill>
                  <a:srgbClr val="2F5496"/>
                </a:solidFill>
                <a:effectLst/>
                <a:latin typeface="Calibri" panose="020F0502020204030204" pitchFamily="34" charset="0"/>
                <a:ea typeface="Times New Roman" panose="02020603050405020304" pitchFamily="18" charset="0"/>
              </a:rPr>
              <a:t>yes, there are times when accountants are busy, but there are also times when they have a lighter workload. The schedule varies depending on the type of accountant you choose to be. </a:t>
            </a:r>
            <a:endParaRPr lang="en-US" sz="1200" dirty="0">
              <a:solidFill>
                <a:srgbClr val="2F5496"/>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16</a:t>
            </a:fld>
            <a:endParaRPr lang="en-US"/>
          </a:p>
        </p:txBody>
      </p:sp>
    </p:spTree>
    <p:extLst>
      <p:ext uri="{BB962C8B-B14F-4D97-AF65-F5344CB8AC3E}">
        <p14:creationId xmlns:p14="http://schemas.microsoft.com/office/powerpoint/2010/main" val="701211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career growth is in your hands. As a CPA you can go into any industry and change your path at any time. As the world changes and businesses evolve, there are many opportunities for training and growth.</a:t>
            </a: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17</a:t>
            </a:fld>
            <a:endParaRPr lang="en-US"/>
          </a:p>
        </p:txBody>
      </p:sp>
    </p:spTree>
    <p:extLst>
      <p:ext uri="{BB962C8B-B14F-4D97-AF65-F5344CB8AC3E}">
        <p14:creationId xmlns:p14="http://schemas.microsoft.com/office/powerpoint/2010/main" val="4266055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02E"/>
                </a:solidFill>
                <a:effectLst/>
                <a:latin typeface="Georgia" panose="02040502050405020303" pitchFamily="18" charset="0"/>
              </a:rPr>
              <a:t>“Accounting is solid. You can always get a job as a CPA.” -Colleen Conrad, NASBA</a:t>
            </a:r>
            <a:endParaRPr lang="en-US"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18</a:t>
            </a:fld>
            <a:endParaRPr lang="en-US"/>
          </a:p>
        </p:txBody>
      </p:sp>
    </p:spTree>
    <p:extLst>
      <p:ext uri="{BB962C8B-B14F-4D97-AF65-F5344CB8AC3E}">
        <p14:creationId xmlns:p14="http://schemas.microsoft.com/office/powerpoint/2010/main" val="3153410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current</a:t>
            </a:r>
            <a:r>
              <a:rPr lang="en-US" baseline="0" dirty="0"/>
              <a:t> landscape, it is likely no surprise that the u</a:t>
            </a:r>
            <a:r>
              <a:rPr lang="en-US" dirty="0"/>
              <a:t>nemployment rates are at an all-time high.</a:t>
            </a:r>
            <a:r>
              <a:rPr lang="en-US" baseline="0" dirty="0"/>
              <a:t> But the awesome news is that CPAs are indispensable and, therefore, the need for them </a:t>
            </a:r>
            <a:r>
              <a:rPr lang="en-US" dirty="0"/>
              <a:t>is greater than ever.</a:t>
            </a:r>
          </a:p>
          <a:p>
            <a:endParaRPr lang="en-US" dirty="0"/>
          </a:p>
          <a:p>
            <a:r>
              <a:rPr lang="en-US" dirty="0"/>
              <a:t>With</a:t>
            </a:r>
            <a:r>
              <a:rPr lang="en-US" baseline="0" dirty="0"/>
              <a:t> the c</a:t>
            </a:r>
            <a:r>
              <a:rPr lang="en-US" dirty="0"/>
              <a:t>hanges to the business environment, the introduction of new legislation and programs, and the expansion of existing ones, the changes have been swift. </a:t>
            </a:r>
          </a:p>
          <a:p>
            <a:endParaRPr lang="en-US" dirty="0"/>
          </a:p>
          <a:p>
            <a:r>
              <a:rPr lang="en-US" dirty="0"/>
              <a:t>We see clients having to make complex and confusing choices that may have long-term (and short-term) consequences.</a:t>
            </a:r>
          </a:p>
          <a:p>
            <a:endParaRPr lang="en-US" dirty="0"/>
          </a:p>
          <a:p>
            <a:r>
              <a:rPr lang="en-US" dirty="0"/>
              <a:t>To add clarity to the chaos, many are turning to their CPAs as they grapple with these challenging times and attempt to navigate available incentives.</a:t>
            </a:r>
          </a:p>
          <a:p>
            <a:endParaRPr lang="en-US" dirty="0"/>
          </a:p>
          <a:p>
            <a:r>
              <a:rPr lang="en-US" dirty="0"/>
              <a:t>As </a:t>
            </a:r>
            <a:r>
              <a:rPr lang="en-US" baseline="0" dirty="0"/>
              <a:t>you can see, the need for CPAs is even greater in order to help organizations and individuals navigate all the changes and serve as their trusted advisor now and into the future. </a:t>
            </a:r>
            <a:endParaRPr lang="en-US"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19</a:t>
            </a:fld>
            <a:endParaRPr lang="en-US"/>
          </a:p>
        </p:txBody>
      </p:sp>
    </p:spTree>
    <p:extLst>
      <p:ext uri="{BB962C8B-B14F-4D97-AF65-F5344CB8AC3E}">
        <p14:creationId xmlns:p14="http://schemas.microsoft.com/office/powerpoint/2010/main" val="3343112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CPA profession is constantly evolving,</a:t>
            </a:r>
            <a:r>
              <a:rPr lang="en-US" baseline="0" dirty="0"/>
              <a:t> just like you, we n</a:t>
            </a:r>
            <a:r>
              <a:rPr lang="en-US" dirty="0"/>
              <a:t>ever stop learning. In fact,</a:t>
            </a:r>
            <a:r>
              <a:rPr lang="en-US" baseline="0" dirty="0"/>
              <a:t> CPAs</a:t>
            </a:r>
            <a:r>
              <a:rPr lang="en-US" dirty="0"/>
              <a:t> are required to meet education requirements as part of our license renewal process.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you look at this list of skills, you might not immediately think they are accounting or business related or that they are skills beneficial in the field. But communication, problem solving, critical thinking and leadership are all important and necessary as a CPA. </a:t>
            </a:r>
          </a:p>
          <a:p>
            <a:endParaRPr lang="en-US" dirty="0"/>
          </a:p>
          <a:p>
            <a:r>
              <a:rPr lang="en-US" dirty="0"/>
              <a:t>I’d encourage you to broaden your scope and take advantage of any opportunities you find to add these to your list of talents</a:t>
            </a:r>
            <a:r>
              <a:rPr lang="en-US" baseline="0" dirty="0"/>
              <a:t> now and in the future. </a:t>
            </a:r>
            <a:endParaRPr lang="en-US" dirty="0"/>
          </a:p>
          <a:p>
            <a:endParaRPr lang="en-US" dirty="0"/>
          </a:p>
          <a:p>
            <a:r>
              <a:rPr lang="en-US" dirty="0"/>
              <a:t>[Provide</a:t>
            </a:r>
            <a:r>
              <a:rPr lang="en-US" baseline="0" dirty="0"/>
              <a:t> an example when you’ve used one (or more!) of these skills in your job]</a:t>
            </a:r>
            <a:endParaRPr lang="en-US"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20</a:t>
            </a:fld>
            <a:endParaRPr lang="en-US"/>
          </a:p>
        </p:txBody>
      </p:sp>
    </p:spTree>
    <p:extLst>
      <p:ext uri="{BB962C8B-B14F-4D97-AF65-F5344CB8AC3E}">
        <p14:creationId xmlns:p14="http://schemas.microsoft.com/office/powerpoint/2010/main" val="1819155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could accounting be right for you? </a:t>
            </a:r>
          </a:p>
          <a:p>
            <a:endParaRPr lang="en-US" dirty="0"/>
          </a:p>
          <a:p>
            <a:r>
              <a:rPr lang="en-US" b="1" dirty="0"/>
              <a:t>Presenter Tip: </a:t>
            </a:r>
            <a:r>
              <a:rPr lang="en-US" dirty="0"/>
              <a:t>Make this part interactive and ask the students to raise their hand for each question they relate to.</a:t>
            </a:r>
          </a:p>
          <a:p>
            <a:endParaRPr lang="en-US" dirty="0"/>
          </a:p>
          <a:p>
            <a:r>
              <a:rPr lang="en-US" dirty="0"/>
              <a:t>If this sounds like you, explore accounting!</a:t>
            </a: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21</a:t>
            </a:fld>
            <a:endParaRPr lang="en-US"/>
          </a:p>
        </p:txBody>
      </p:sp>
    </p:spTree>
    <p:extLst>
      <p:ext uri="{BB962C8B-B14F-4D97-AF65-F5344CB8AC3E}">
        <p14:creationId xmlns:p14="http://schemas.microsoft.com/office/powerpoint/2010/main" val="1033802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yourself and your background here. Feel free to add more slides, photos, information, etc. This is where you tell your personal career story and what led you to become a CPA!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4A4E-E69D-4211-B847-D3E1BDC1C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368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So how do you go</a:t>
            </a:r>
            <a:r>
              <a:rPr lang="en-US" b="1" i="1" baseline="0" dirty="0"/>
              <a:t> all the way to CPA greatness?</a:t>
            </a:r>
            <a:endParaRPr lang="en-US" b="1" i="1"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You</a:t>
            </a:r>
            <a:r>
              <a:rPr lang="en-US" i="1" baseline="0" dirty="0"/>
              <a:t> can go click on the green image above or open up another window and enter </a:t>
            </a:r>
            <a:r>
              <a:rPr lang="en-US" b="1" dirty="0"/>
              <a:t>https://www.startheregoplaces.com/students/games-tools/pathway-to-cpa/.</a:t>
            </a:r>
            <a:r>
              <a:rPr lang="en-US" b="1" baseline="0" dirty="0"/>
              <a:t> </a:t>
            </a:r>
            <a:r>
              <a:rPr lang="en-US" i="1" baseline="0" dirty="0"/>
              <a:t>Then just scroll down in the window and the steps will appear. You can also add this link to the chat box and they can reference it again later. </a:t>
            </a:r>
            <a:endParaRPr lang="en-US" dirty="0"/>
          </a:p>
          <a:p>
            <a:endParaRPr lang="en-US" i="1" dirty="0"/>
          </a:p>
          <a:p>
            <a:r>
              <a:rPr lang="en-US" i="1" dirty="0"/>
              <a:t>You</a:t>
            </a:r>
            <a:r>
              <a:rPr lang="en-US" i="1" baseline="0" dirty="0"/>
              <a:t> can also just reference the bolded link above, enter it into the chat box and run down the steps in the slide.</a:t>
            </a:r>
          </a:p>
          <a:p>
            <a:endParaRPr lang="en-US" i="1" baseline="0" dirty="0"/>
          </a:p>
          <a:p>
            <a:r>
              <a:rPr lang="en-US" i="0" baseline="0" dirty="0"/>
              <a:t>You can see from this slide, there are several extra steps to becoming a CPA you wouldn’t normally have to do as an accountant. But as I’ve shown, the reasons are many for going all the way to CPA and the opportunities far outweigh the extra work. Plus, the Texas Society of CPAs is there for you every step of the way to help when you get to that point!</a:t>
            </a: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22</a:t>
            </a:fld>
            <a:endParaRPr lang="en-US"/>
          </a:p>
        </p:txBody>
      </p:sp>
    </p:spTree>
    <p:extLst>
      <p:ext uri="{BB962C8B-B14F-4D97-AF65-F5344CB8AC3E}">
        <p14:creationId xmlns:p14="http://schemas.microsoft.com/office/powerpoint/2010/main" val="1248258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shared a lot of information about the profession</a:t>
            </a:r>
            <a:r>
              <a:rPr lang="en-US" baseline="0" dirty="0"/>
              <a:t> with you today! I would keep this list of resources handy as you make further decisions about your career and if you want to know more about a career in accounting. </a:t>
            </a:r>
            <a:endParaRPr lang="en-US" dirty="0"/>
          </a:p>
          <a:p>
            <a:endParaRPr lang="en-US" dirty="0"/>
          </a:p>
          <a:p>
            <a:r>
              <a:rPr lang="en-US" dirty="0"/>
              <a:t>Please</a:t>
            </a:r>
            <a:r>
              <a:rPr lang="en-US" baseline="0" dirty="0"/>
              <a:t> remember you have the </a:t>
            </a:r>
            <a:r>
              <a:rPr lang="en-US" dirty="0"/>
              <a:t>support of TXCPA and our committed volunteers here in the local chapter and across the sta</a:t>
            </a:r>
            <a:r>
              <a:rPr lang="en-US" baseline="0" dirty="0"/>
              <a:t>te to help however we can. </a:t>
            </a: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23</a:t>
            </a:fld>
            <a:endParaRPr lang="en-US"/>
          </a:p>
        </p:txBody>
      </p:sp>
    </p:spTree>
    <p:extLst>
      <p:ext uri="{BB962C8B-B14F-4D97-AF65-F5344CB8AC3E}">
        <p14:creationId xmlns:p14="http://schemas.microsoft.com/office/powerpoint/2010/main" val="2949223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Roboto" panose="02000000000000000000" pitchFamily="2" charset="0"/>
              </a:rPr>
              <a:t>Accounting+ is a resource for students, created in collaboration by the Center for </a:t>
            </a:r>
            <a:r>
              <a:rPr lang="en-US" b="0" i="0" dirty="0">
                <a:solidFill>
                  <a:srgbClr val="5F6368"/>
                </a:solidFill>
                <a:effectLst/>
                <a:latin typeface="Roboto" panose="02000000000000000000" pitchFamily="2" charset="0"/>
              </a:rPr>
              <a:t>Audit</a:t>
            </a:r>
            <a:r>
              <a:rPr lang="en-US" b="0" i="0" dirty="0">
                <a:solidFill>
                  <a:srgbClr val="4D5156"/>
                </a:solidFill>
                <a:effectLst/>
                <a:latin typeface="Roboto" panose="02000000000000000000" pitchFamily="2" charset="0"/>
              </a:rPr>
              <a:t> Quality and leading </a:t>
            </a:r>
            <a:r>
              <a:rPr lang="en-US" b="0" i="0" dirty="0">
                <a:solidFill>
                  <a:srgbClr val="5F6368"/>
                </a:solidFill>
                <a:effectLst/>
                <a:latin typeface="Roboto" panose="02000000000000000000" pitchFamily="2" charset="0"/>
              </a:rPr>
              <a:t>accounting</a:t>
            </a:r>
            <a:r>
              <a:rPr lang="en-US" b="0" i="0" dirty="0">
                <a:solidFill>
                  <a:srgbClr val="4D5156"/>
                </a:solidFill>
                <a:effectLst/>
                <a:latin typeface="Roboto" panose="02000000000000000000" pitchFamily="2" charset="0"/>
              </a:rPr>
              <a:t> firms.</a:t>
            </a:r>
          </a:p>
          <a:p>
            <a:endParaRPr lang="en-US" b="0" i="0" dirty="0">
              <a:solidFill>
                <a:srgbClr val="4D5156"/>
              </a:solidFill>
              <a:effectLst/>
              <a:latin typeface="Roboto" panose="02000000000000000000" pitchFamily="2" charset="0"/>
            </a:endParaRPr>
          </a:p>
          <a:p>
            <a:r>
              <a:rPr lang="en-US" b="0" i="0" dirty="0">
                <a:solidFill>
                  <a:srgbClr val="4D5156"/>
                </a:solidFill>
                <a:effectLst/>
                <a:latin typeface="Roboto" panose="02000000000000000000" pitchFamily="2" charset="0"/>
              </a:rPr>
              <a:t>Visit this website to learn more about the diversity of careers in accounting and how you can achieve your career goals. </a:t>
            </a:r>
            <a:endParaRPr lang="en-US" b="0"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24</a:t>
            </a:fld>
            <a:endParaRPr lang="en-US"/>
          </a:p>
        </p:txBody>
      </p:sp>
    </p:spTree>
    <p:extLst>
      <p:ext uri="{BB962C8B-B14F-4D97-AF65-F5344CB8AC3E}">
        <p14:creationId xmlns:p14="http://schemas.microsoft.com/office/powerpoint/2010/main" val="2217027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know this was a great deal of information and you have time to make decisions about your career. Again, my hope is that my experience and the many options in the field may have given you the accounting bug! It is truly an awesome career and one to consider when the time is right! </a:t>
            </a:r>
          </a:p>
          <a:p>
            <a:endParaRPr lang="en-US" baseline="0" dirty="0"/>
          </a:p>
          <a:p>
            <a:r>
              <a:rPr lang="en-US" baseline="0" dirty="0"/>
              <a:t>Now I want to hear more from you! What questions do you have?</a:t>
            </a:r>
            <a:endParaRPr lang="en-US"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25</a:t>
            </a:fld>
            <a:endParaRPr lang="en-US"/>
          </a:p>
        </p:txBody>
      </p:sp>
    </p:spTree>
    <p:extLst>
      <p:ext uri="{BB962C8B-B14F-4D97-AF65-F5344CB8AC3E}">
        <p14:creationId xmlns:p14="http://schemas.microsoft.com/office/powerpoint/2010/main" val="1514626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always sharing and adding new information for future and current CPAs on our social media channels.</a:t>
            </a:r>
          </a:p>
          <a:p>
            <a:endParaRPr lang="en-US" dirty="0"/>
          </a:p>
          <a:p>
            <a:r>
              <a:rPr lang="en-US" dirty="0"/>
              <a:t>Please connect with us to stay informed on all things CPA and Texas. We’re on all of these platforms you see here.</a:t>
            </a: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26</a:t>
            </a:fld>
            <a:endParaRPr lang="en-US"/>
          </a:p>
        </p:txBody>
      </p:sp>
    </p:spTree>
    <p:extLst>
      <p:ext uri="{BB962C8B-B14F-4D97-AF65-F5344CB8AC3E}">
        <p14:creationId xmlns:p14="http://schemas.microsoft.com/office/powerpoint/2010/main" val="3267152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a question pops in your head that didn’t get asked today, please don’t hesitate to reach out to [insert your contact information, or TX.cpa, or chapter representative].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4A4E-E69D-4211-B847-D3E1BDC1C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978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a:t>
            </a:r>
            <a:r>
              <a:rPr lang="en-US" baseline="0" dirty="0"/>
              <a:t>, why are accountants and CPAs a big deal? Well they are the backbone of the business world, and often lead the business world! They make sure all finances are in check for individuals and businesses. They are respected, trusted and admired by many for the impact they have in their community and the business they work for.</a:t>
            </a:r>
            <a:endParaRPr lang="en-US"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3</a:t>
            </a:fld>
            <a:endParaRPr lang="en-US"/>
          </a:p>
        </p:txBody>
      </p:sp>
    </p:spTree>
    <p:extLst>
      <p:ext uri="{BB962C8B-B14F-4D97-AF65-F5344CB8AC3E}">
        <p14:creationId xmlns:p14="http://schemas.microsoft.com/office/powerpoint/2010/main" val="45952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Tip: </a:t>
            </a:r>
            <a:r>
              <a:rPr lang="en-US" b="0" dirty="0"/>
              <a:t>Share more about your role and some of your typical responsibilities, while relaying it in a way that high school students will understand. </a:t>
            </a:r>
            <a:endParaRPr lang="en-US" b="1"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4</a:t>
            </a:fld>
            <a:endParaRPr lang="en-US"/>
          </a:p>
        </p:txBody>
      </p:sp>
    </p:spTree>
    <p:extLst>
      <p:ext uri="{BB962C8B-B14F-4D97-AF65-F5344CB8AC3E}">
        <p14:creationId xmlns:p14="http://schemas.microsoft.com/office/powerpoint/2010/main" val="512444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a:t>
            </a:r>
            <a:r>
              <a:rPr lang="en-US" b="0" baseline="0" dirty="0"/>
              <a:t> are so many reasons why you should consider this profession, but I would be here all day and I doubt you would want that! So I will delve into just a few a bit more! </a:t>
            </a:r>
            <a:endParaRPr lang="en-US" b="0" dirty="0"/>
          </a:p>
          <a:p>
            <a:endParaRPr lang="en-US" b="1" dirty="0"/>
          </a:p>
          <a:p>
            <a:r>
              <a:rPr lang="en-US" b="1" dirty="0"/>
              <a:t>Demand: </a:t>
            </a:r>
            <a:r>
              <a:rPr lang="en-US" dirty="0"/>
              <a:t>There are more positions than skilled accountants to fill them. As organizations are becoming more and more globalized, the need for skilled accountants—especially those with diverse backgrounds and experiences—is only going to continue to grow.</a:t>
            </a:r>
          </a:p>
          <a:p>
            <a:endParaRPr lang="en-US" dirty="0"/>
          </a:p>
          <a:p>
            <a:r>
              <a:rPr lang="en-US" b="1" dirty="0"/>
              <a:t>Earning potential: </a:t>
            </a:r>
            <a:r>
              <a:rPr lang="en-US" dirty="0"/>
              <a:t>Those who work with money bring home a good amount, too.  According to the 2017 Robert Half Salary Guide, Junior-level accountants in large firms make between $69,250-$90,000 per year. Those with more experience make far more than that—we’re talking six, or even seven, figures!</a:t>
            </a:r>
          </a:p>
          <a:p>
            <a:endParaRPr lang="en-US" dirty="0"/>
          </a:p>
          <a:p>
            <a:r>
              <a:rPr lang="en-US" b="1" dirty="0"/>
              <a:t>Job security: </a:t>
            </a:r>
            <a:r>
              <a:rPr lang="en-US" dirty="0"/>
              <a:t>It’s one of the most recession-proof careers out there. While changes in the economy tend to have a direct impact on many professions, money matters are often even more critical when the market isn’t as hot. This affords many accountants much greater job stability regardless of what’s going on in the world.</a:t>
            </a:r>
          </a:p>
          <a:p>
            <a:endParaRPr lang="en-US" dirty="0"/>
          </a:p>
          <a:p>
            <a:r>
              <a:rPr lang="en-US" b="1" dirty="0"/>
              <a:t>Flexibility: </a:t>
            </a:r>
            <a:r>
              <a:rPr lang="en-US" dirty="0"/>
              <a:t>Work/life balance is a priority for big accounting firms. According to an article by the New York Times, big accounting firms have done the math and seen that creating better work/life balance for employees is financially beneficial. Plus, much of the work accountants do can be done from anywhere, which makes managing life and deadlines much easier and helps prevent burnout.</a:t>
            </a:r>
          </a:p>
          <a:p>
            <a:endParaRPr lang="en-US" b="1" dirty="0"/>
          </a:p>
          <a:p>
            <a:r>
              <a:rPr lang="en-US" b="1" dirty="0"/>
              <a:t>Opportunities: </a:t>
            </a:r>
            <a:r>
              <a:rPr lang="en-US" dirty="0"/>
              <a:t>Prove yourself and the sky’s the limit. Accountants hold everything from entry-level jobs to CFO positions and everything in between. Depending on what route you decide to take, promotions can come on a fairly regular basis and offer even more opportunity to focus on the aspects of your job that interest you the most.</a:t>
            </a:r>
          </a:p>
          <a:p>
            <a:endParaRPr lang="en-US" dirty="0"/>
          </a:p>
          <a:p>
            <a:r>
              <a:rPr lang="en-US" b="1" i="0" dirty="0"/>
              <a:t>Possibilities: </a:t>
            </a:r>
            <a:r>
              <a:rPr lang="en-US" dirty="0"/>
              <a:t>Accountants do many different things in every industry. Accountants work in every industry under the sun. So whatever you’re into—whether it’s food, photography or football—there’s a professional who accounts for it. That means if you decide as an accountant that you want to mix things up, there’s always another industry or position that’s ready to welcome you with open arms. </a:t>
            </a: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5</a:t>
            </a:fld>
            <a:endParaRPr lang="en-US"/>
          </a:p>
        </p:txBody>
      </p:sp>
    </p:spTree>
    <p:extLst>
      <p:ext uri="{BB962C8B-B14F-4D97-AF65-F5344CB8AC3E}">
        <p14:creationId xmlns:p14="http://schemas.microsoft.com/office/powerpoint/2010/main" val="4276096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a:t>
            </a:r>
            <a:r>
              <a:rPr lang="en-US" baseline="0" dirty="0"/>
              <a:t> decided to become a CPA [insert your reason]!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While all CPAs are accountants, not all accountants are CPAs. CPAs are accountants who are certified. CPA stands for Certified Public Accountant. A CPA is a trusted advisor to individuals, businesses, and other organizations, helping each achieve their financial dreams and goals. Whether advising businesses on multi-million-dollar acquisitions, auditing companies’ 401K plans, or helping people invest for retirement, a CPA’s adherence to a strict code of ethics along with accounting and finance expertise allows the public to put their trust in CPAs.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To become a CPA, they had to meet their state’s experience and education requirements, pass 4 sections of the CPA Exam and, in Texas and some other states, complete an ethics requirement as well.</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6</a:t>
            </a:fld>
            <a:endParaRPr lang="en-US"/>
          </a:p>
        </p:txBody>
      </p:sp>
    </p:spTree>
    <p:extLst>
      <p:ext uri="{BB962C8B-B14F-4D97-AF65-F5344CB8AC3E}">
        <p14:creationId xmlns:p14="http://schemas.microsoft.com/office/powerpoint/2010/main" val="3807529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cap="all" dirty="0">
                <a:solidFill>
                  <a:schemeClr val="tx1"/>
                </a:solidFill>
                <a:effectLst/>
                <a:latin typeface="+mn-lt"/>
                <a:ea typeface="+mn-ea"/>
                <a:cs typeface="+mn-cs"/>
              </a:rPr>
              <a:t>CPAS: KEEPING EVERY INDUSTRY ON TRACK – These are just Some of them! </a:t>
            </a:r>
          </a:p>
          <a:p>
            <a:endParaRPr lang="en-US" sz="1200" b="1" i="0" kern="1200" cap="all"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Accountants are behind pretty much every sound financial decision</a:t>
            </a:r>
            <a:r>
              <a:rPr lang="en-US" sz="1200" b="0" i="0" kern="1200" baseline="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rPr>
              <a:t>have become some of the most important decision makers in business. Because they understand their companies inside and out, they often hold the all the answers</a:t>
            </a:r>
            <a:r>
              <a:rPr lang="en-US" sz="12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are also tons of cool jobs for CPAs you may not even know about. Like financial forensics. Join the FBI or other law enforcement agencies and you could help investigate and stop white-collar financial crimes.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Are you a pop culture junkie, movie addict or die-hard music fan? Turn your love of entertainment into a career as a CPA for big name stars, movie studios, musicians and authors. </a:t>
            </a:r>
          </a:p>
          <a:p>
            <a:endParaRPr lang="en-US" sz="1200" b="0" i="0" kern="1200" dirty="0">
              <a:solidFill>
                <a:schemeClr val="tx1"/>
              </a:solidFill>
              <a:effectLst/>
              <a:latin typeface="+mn-lt"/>
              <a:ea typeface="+mn-ea"/>
              <a:cs typeface="+mn-cs"/>
            </a:endParaRPr>
          </a:p>
          <a:p>
            <a:r>
              <a:rPr lang="en-US" dirty="0"/>
              <a:t>You dream</a:t>
            </a:r>
            <a:r>
              <a:rPr lang="en-US" baseline="0" dirty="0"/>
              <a:t> it, you can be it or be the CPA for it! There is truly endless possibilities with this career. </a:t>
            </a:r>
            <a:endParaRPr lang="en-US" dirty="0"/>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7</a:t>
            </a:fld>
            <a:endParaRPr lang="en-US"/>
          </a:p>
        </p:txBody>
      </p:sp>
    </p:spTree>
    <p:extLst>
      <p:ext uri="{BB962C8B-B14F-4D97-AF65-F5344CB8AC3E}">
        <p14:creationId xmlns:p14="http://schemas.microsoft.com/office/powerpoint/2010/main" val="1924188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few examples of salary ranges for various accounting positions. </a:t>
            </a:r>
          </a:p>
          <a:p>
            <a:endParaRPr lang="en-US" dirty="0"/>
          </a:p>
          <a:p>
            <a:r>
              <a:rPr lang="en-US" dirty="0"/>
              <a:t>As you can</a:t>
            </a:r>
            <a:r>
              <a:rPr lang="en-US" baseline="0" dirty="0"/>
              <a:t> see, t</a:t>
            </a:r>
            <a:r>
              <a:rPr lang="en-US" dirty="0"/>
              <a:t>he growth and earning potential are impressive – and remember, you can add 5% - 15% to your salary with a CPA license.</a:t>
            </a:r>
          </a:p>
          <a:p>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8</a:t>
            </a:fld>
            <a:endParaRPr lang="en-US"/>
          </a:p>
        </p:txBody>
      </p:sp>
    </p:spTree>
    <p:extLst>
      <p:ext uri="{BB962C8B-B14F-4D97-AF65-F5344CB8AC3E}">
        <p14:creationId xmlns:p14="http://schemas.microsoft.com/office/powerpoint/2010/main" val="3088866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accountants make good money. The salaries referenced here are from the Robert Half Salary Guide – Audit/Assurance Services in Public Accounting, and represent the 75</a:t>
            </a:r>
            <a:r>
              <a:rPr lang="en-US" baseline="30000" dirty="0"/>
              <a:t>th</a:t>
            </a:r>
            <a:r>
              <a:rPr lang="en-US" dirty="0"/>
              <a:t> percentile. National Averages can be found below. Stay the course and make Partner, and start around $400K+ per  year.</a:t>
            </a:r>
          </a:p>
          <a:p>
            <a:endParaRPr lang="en-US" dirty="0"/>
          </a:p>
          <a:p>
            <a:r>
              <a:rPr lang="en-US" dirty="0"/>
              <a:t>National Average</a:t>
            </a:r>
          </a:p>
          <a:p>
            <a:pPr marL="171450" indent="-171450">
              <a:buFont typeface="Arial" panose="020B0604020202020204" pitchFamily="34" charset="0"/>
              <a:buChar char="•"/>
            </a:pPr>
            <a:r>
              <a:rPr lang="en-US" sz="1200" dirty="0">
                <a:solidFill>
                  <a:schemeClr val="tx1"/>
                </a:solidFill>
                <a:latin typeface="+mn-lt"/>
                <a:cs typeface="+mj-cs"/>
              </a:rPr>
              <a:t>Senior Manager - $167,500</a:t>
            </a:r>
          </a:p>
          <a:p>
            <a:pPr marL="171450" indent="-171450">
              <a:buFont typeface="Arial" panose="020B0604020202020204" pitchFamily="34" charset="0"/>
              <a:buChar char="•"/>
            </a:pPr>
            <a:r>
              <a:rPr lang="en-US" sz="1200" dirty="0">
                <a:solidFill>
                  <a:schemeClr val="tx1"/>
                </a:solidFill>
                <a:latin typeface="+mn-lt"/>
                <a:cs typeface="+mj-cs"/>
              </a:rPr>
              <a:t>Manager - $114,000</a:t>
            </a:r>
          </a:p>
          <a:p>
            <a:pPr marL="171450" indent="-171450">
              <a:buFont typeface="Arial" panose="020B0604020202020204" pitchFamily="34" charset="0"/>
              <a:buChar char="•"/>
            </a:pPr>
            <a:r>
              <a:rPr lang="en-US" sz="1200" dirty="0">
                <a:solidFill>
                  <a:schemeClr val="tx1"/>
                </a:solidFill>
                <a:latin typeface="+mn-lt"/>
                <a:cs typeface="+mj-cs"/>
              </a:rPr>
              <a:t>Associate - $68,750</a:t>
            </a:r>
            <a:endParaRPr lang="en-US" dirty="0"/>
          </a:p>
        </p:txBody>
      </p:sp>
      <p:sp>
        <p:nvSpPr>
          <p:cNvPr id="4" name="Slide Number Placeholder 3"/>
          <p:cNvSpPr>
            <a:spLocks noGrp="1"/>
          </p:cNvSpPr>
          <p:nvPr>
            <p:ph type="sldNum" sz="quarter" idx="5"/>
          </p:nvPr>
        </p:nvSpPr>
        <p:spPr/>
        <p:txBody>
          <a:bodyPr/>
          <a:lstStyle/>
          <a:p>
            <a:fld id="{E8565F35-E6CB-45A1-9419-40009836317D}" type="slidenum">
              <a:rPr lang="en-US" smtClean="0"/>
              <a:t>9</a:t>
            </a:fld>
            <a:endParaRPr lang="en-US"/>
          </a:p>
        </p:txBody>
      </p:sp>
    </p:spTree>
    <p:extLst>
      <p:ext uri="{BB962C8B-B14F-4D97-AF65-F5344CB8AC3E}">
        <p14:creationId xmlns:p14="http://schemas.microsoft.com/office/powerpoint/2010/main" val="705915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commons.wikimedia.org/wiki/File:Houston_night.jpg" TargetMode="External"/><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hyperlink" Target="https://creativecommons.org/licenses/by-sa/3.0/"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D39E4-16FC-90B7-A6B6-4160105A3D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DAC00F-42F2-2FCD-C4BC-96EF124FCAF1}"/>
              </a:ext>
            </a:extLst>
          </p:cNvPr>
          <p:cNvSpPr>
            <a:spLocks noGrp="1"/>
          </p:cNvSpPr>
          <p:nvPr>
            <p:ph type="dt" sz="half" idx="10"/>
          </p:nvPr>
        </p:nvSpPr>
        <p:spPr/>
        <p:txBody>
          <a:bodyPr/>
          <a:lstStyle/>
          <a:p>
            <a:fld id="{3ACF99D6-3674-4C4B-819C-E249E787E40A}" type="datetimeFigureOut">
              <a:rPr lang="en-US" smtClean="0"/>
              <a:t>10/26/2023</a:t>
            </a:fld>
            <a:endParaRPr lang="en-US"/>
          </a:p>
        </p:txBody>
      </p:sp>
      <p:sp>
        <p:nvSpPr>
          <p:cNvPr id="4" name="Footer Placeholder 3">
            <a:extLst>
              <a:ext uri="{FF2B5EF4-FFF2-40B4-BE49-F238E27FC236}">
                <a16:creationId xmlns:a16="http://schemas.microsoft.com/office/drawing/2014/main" id="{91971D8B-DCDE-4B47-7DE2-481E63DA7F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E82E5F-0F13-3F5E-4346-A2B0EC3972B4}"/>
              </a:ext>
            </a:extLst>
          </p:cNvPr>
          <p:cNvSpPr>
            <a:spLocks noGrp="1"/>
          </p:cNvSpPr>
          <p:nvPr>
            <p:ph type="sldNum" sz="quarter" idx="12"/>
          </p:nvPr>
        </p:nvSpPr>
        <p:spPr/>
        <p:txBody>
          <a:bodyPr/>
          <a:lstStyle/>
          <a:p>
            <a:fld id="{BB730B6E-C981-4592-80E0-CAC89C775CE2}" type="slidenum">
              <a:rPr lang="en-US" smtClean="0"/>
              <a:t>‹#›</a:t>
            </a:fld>
            <a:endParaRPr lang="en-US"/>
          </a:p>
        </p:txBody>
      </p:sp>
    </p:spTree>
    <p:extLst>
      <p:ext uri="{BB962C8B-B14F-4D97-AF65-F5344CB8AC3E}">
        <p14:creationId xmlns:p14="http://schemas.microsoft.com/office/powerpoint/2010/main" val="787555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EB5EE-7FF4-408F-BEBA-619129268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E6AFC5-582B-4432-A2BC-C35F13C72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E42C5B3-2E19-48FD-AF40-DEE734E05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747B72-E85C-409D-B918-51F5920AE967}"/>
              </a:ext>
            </a:extLst>
          </p:cNvPr>
          <p:cNvSpPr>
            <a:spLocks noGrp="1"/>
          </p:cNvSpPr>
          <p:nvPr>
            <p:ph type="dt" sz="half" idx="10"/>
          </p:nvPr>
        </p:nvSpPr>
        <p:spPr/>
        <p:txBody>
          <a:bodyPr/>
          <a:lstStyle/>
          <a:p>
            <a:fld id="{2E82F73D-2382-4D3E-926B-4BC1D670EE55}" type="datetimeFigureOut">
              <a:rPr lang="en-US" smtClean="0"/>
              <a:t>10/26/2023</a:t>
            </a:fld>
            <a:endParaRPr lang="en-US" dirty="0"/>
          </a:p>
        </p:txBody>
      </p:sp>
      <p:sp>
        <p:nvSpPr>
          <p:cNvPr id="6" name="Footer Placeholder 5">
            <a:extLst>
              <a:ext uri="{FF2B5EF4-FFF2-40B4-BE49-F238E27FC236}">
                <a16:creationId xmlns:a16="http://schemas.microsoft.com/office/drawing/2014/main" id="{52EA107B-35FD-4F01-AE4C-F7879F20E2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D4F2BD-457D-4F20-B2AD-F73BCF625247}"/>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61311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4168-FE89-43AF-96B7-E09A799E54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526454-6CA3-4AB0-8CA6-B54AD38DD5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461E8-C553-4F3E-964E-59084A34EE38}"/>
              </a:ext>
            </a:extLst>
          </p:cNvPr>
          <p:cNvSpPr>
            <a:spLocks noGrp="1"/>
          </p:cNvSpPr>
          <p:nvPr>
            <p:ph type="dt" sz="half" idx="10"/>
          </p:nvPr>
        </p:nvSpPr>
        <p:spPr/>
        <p:txBody>
          <a:bodyPr/>
          <a:lstStyle/>
          <a:p>
            <a:fld id="{2E82F73D-2382-4D3E-926B-4BC1D670EE55}" type="datetimeFigureOut">
              <a:rPr lang="en-US" smtClean="0"/>
              <a:t>10/26/2023</a:t>
            </a:fld>
            <a:endParaRPr lang="en-US" dirty="0"/>
          </a:p>
        </p:txBody>
      </p:sp>
      <p:sp>
        <p:nvSpPr>
          <p:cNvPr id="5" name="Footer Placeholder 4">
            <a:extLst>
              <a:ext uri="{FF2B5EF4-FFF2-40B4-BE49-F238E27FC236}">
                <a16:creationId xmlns:a16="http://schemas.microsoft.com/office/drawing/2014/main" id="{158AC071-DD74-4BBD-AD2B-21A085FCB4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479AD0-5B7D-493D-871C-1331E26F77F9}"/>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846072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647F58-DF91-4289-AE99-65D84B3A7A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96AD26-4EAB-4ED4-8398-BE1241B765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D59A34-54B7-4BFE-86CF-8BC311A63D5C}"/>
              </a:ext>
            </a:extLst>
          </p:cNvPr>
          <p:cNvSpPr>
            <a:spLocks noGrp="1"/>
          </p:cNvSpPr>
          <p:nvPr>
            <p:ph type="dt" sz="half" idx="10"/>
          </p:nvPr>
        </p:nvSpPr>
        <p:spPr/>
        <p:txBody>
          <a:bodyPr/>
          <a:lstStyle/>
          <a:p>
            <a:fld id="{2E82F73D-2382-4D3E-926B-4BC1D670EE55}" type="datetimeFigureOut">
              <a:rPr lang="en-US" smtClean="0"/>
              <a:t>10/26/2023</a:t>
            </a:fld>
            <a:endParaRPr lang="en-US" dirty="0"/>
          </a:p>
        </p:txBody>
      </p:sp>
      <p:sp>
        <p:nvSpPr>
          <p:cNvPr id="5" name="Footer Placeholder 4">
            <a:extLst>
              <a:ext uri="{FF2B5EF4-FFF2-40B4-BE49-F238E27FC236}">
                <a16:creationId xmlns:a16="http://schemas.microsoft.com/office/drawing/2014/main" id="{B96E4F4A-C3CB-4271-888A-C1227332A2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EAC5BD-B3F6-4BB9-B7D0-E832672865AE}"/>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3019249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2007219"/>
            <a:ext cx="9144000" cy="1502743"/>
          </a:xfrm>
        </p:spPr>
        <p:txBody>
          <a:bodyPr anchor="b">
            <a:normAutofit/>
          </a:bodyPr>
          <a:lstStyle>
            <a:lvl1pPr algn="ctr">
              <a:defRPr sz="5400" kern="1200" baseline="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accent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77DD31C0-590D-49C6-8E1F-07C593CEDD4D}"/>
              </a:ext>
            </a:extLst>
          </p:cNvPr>
          <p:cNvPicPr>
            <a:picLocks noChangeAspect="1"/>
          </p:cNvPicPr>
          <p:nvPr userDrawn="1"/>
        </p:nvPicPr>
        <p:blipFill>
          <a:blip r:embed="rId2"/>
          <a:stretch>
            <a:fillRect/>
          </a:stretch>
        </p:blipFill>
        <p:spPr>
          <a:xfrm>
            <a:off x="3562443" y="-160077"/>
            <a:ext cx="5067114" cy="3085987"/>
          </a:xfrm>
          <a:prstGeom prst="rect">
            <a:avLst/>
          </a:prstGeom>
        </p:spPr>
      </p:pic>
    </p:spTree>
    <p:extLst>
      <p:ext uri="{BB962C8B-B14F-4D97-AF65-F5344CB8AC3E}">
        <p14:creationId xmlns:p14="http://schemas.microsoft.com/office/powerpoint/2010/main" val="66364548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1"/>
      </p:bgRef>
    </p:bg>
    <p:spTree>
      <p:nvGrpSpPr>
        <p:cNvPr id="1" name=""/>
        <p:cNvGrpSpPr/>
        <p:nvPr/>
      </p:nvGrpSpPr>
      <p:grpSpPr>
        <a:xfrm>
          <a:off x="0" y="0"/>
          <a:ext cx="0" cy="0"/>
          <a:chOff x="0" y="0"/>
          <a:chExt cx="0" cy="0"/>
        </a:xfrm>
      </p:grpSpPr>
      <p:pic>
        <p:nvPicPr>
          <p:cNvPr id="5" name="Picture 4" descr="File:Houston night.jpg - Wikimedia Commons">
            <a:extLst>
              <a:ext uri="{FF2B5EF4-FFF2-40B4-BE49-F238E27FC236}">
                <a16:creationId xmlns:a16="http://schemas.microsoft.com/office/drawing/2014/main" id="{04472AA5-1EAF-DB49-9DEA-F31E489C6AAB}"/>
              </a:ext>
            </a:extLst>
          </p:cNvPr>
          <p:cNvPicPr>
            <a:picLocks noChangeAspect="1"/>
          </p:cNvPicPr>
          <p:nvPr userDrawn="1"/>
        </p:nvPicPr>
        <p:blipFill rotWithShape="1">
          <a:blip r:embed="rId2">
            <a:lum bright="70000" contrast="-70000"/>
            <a:extLst>
              <a:ext uri="{837473B0-CC2E-450A-ABE3-18F120FF3D39}">
                <a1611:picAttrSrcUrl xmlns:a1611="http://schemas.microsoft.com/office/drawing/2016/11/main" r:id="rId3"/>
              </a:ext>
            </a:extLst>
          </a:blip>
          <a:srcRect t="11324" b="7285"/>
          <a:stretch/>
        </p:blipFill>
        <p:spPr>
          <a:xfrm>
            <a:off x="-199524" y="0"/>
            <a:ext cx="12591047" cy="6831946"/>
          </a:xfrm>
          <a:prstGeom prst="rect">
            <a:avLst/>
          </a:prstGeom>
        </p:spPr>
      </p:pic>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886493"/>
            <a:ext cx="9144000" cy="1502743"/>
          </a:xfrm>
        </p:spPr>
        <p:txBody>
          <a:bodyPr anchor="b">
            <a:normAutofit/>
          </a:bodyPr>
          <a:lstStyle>
            <a:lvl1pPr algn="ctr">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tx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a:extLst>
              <a:ext uri="{FF2B5EF4-FFF2-40B4-BE49-F238E27FC236}">
                <a16:creationId xmlns:a16="http://schemas.microsoft.com/office/drawing/2014/main" id="{AC145B0E-C8B2-F345-A18F-4C13679427EC}"/>
              </a:ext>
            </a:extLst>
          </p:cNvPr>
          <p:cNvSpPr txBox="1"/>
          <p:nvPr userDrawn="1"/>
        </p:nvSpPr>
        <p:spPr>
          <a:xfrm>
            <a:off x="-208547" y="6831947"/>
            <a:ext cx="11448047" cy="230832"/>
          </a:xfrm>
          <a:prstGeom prst="rect">
            <a:avLst/>
          </a:prstGeom>
          <a:noFill/>
        </p:spPr>
        <p:txBody>
          <a:bodyPr wrap="square" rtlCol="0">
            <a:spAutoFit/>
          </a:bodyPr>
          <a:lstStyle/>
          <a:p>
            <a:r>
              <a:rPr lang="en-US" sz="900" dirty="0">
                <a:hlinkClick r:id="rId3" tooltip="https://commons.wikimedia.org/wiki/File:Houston_night.jpg"/>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7" name="Picture 6">
            <a:extLst>
              <a:ext uri="{FF2B5EF4-FFF2-40B4-BE49-F238E27FC236}">
                <a16:creationId xmlns:a16="http://schemas.microsoft.com/office/drawing/2014/main" id="{036B4F15-5F9E-41BB-A68C-69B6BC934AAE}"/>
              </a:ext>
            </a:extLst>
          </p:cNvPr>
          <p:cNvPicPr>
            <a:picLocks noChangeAspect="1"/>
          </p:cNvPicPr>
          <p:nvPr userDrawn="1"/>
        </p:nvPicPr>
        <p:blipFill>
          <a:blip r:embed="rId5"/>
          <a:stretch>
            <a:fillRect/>
          </a:stretch>
        </p:blipFill>
        <p:spPr>
          <a:xfrm>
            <a:off x="3562443" y="-214398"/>
            <a:ext cx="5067114" cy="3085987"/>
          </a:xfrm>
          <a:prstGeom prst="rect">
            <a:avLst/>
          </a:prstGeom>
        </p:spPr>
      </p:pic>
    </p:spTree>
    <p:extLst>
      <p:ext uri="{BB962C8B-B14F-4D97-AF65-F5344CB8AC3E}">
        <p14:creationId xmlns:p14="http://schemas.microsoft.com/office/powerpoint/2010/main" val="9983145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30201" y="-99394"/>
            <a:ext cx="2743200"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3054072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2482519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3928671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3430131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28662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EB70-CCF6-40AD-BDBD-F1896F160A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1CDFE0-B91D-4C6E-B746-4B1DE2CFC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F54D89-63F7-4D03-B992-84254A3AE3F6}"/>
              </a:ext>
            </a:extLst>
          </p:cNvPr>
          <p:cNvSpPr>
            <a:spLocks noGrp="1"/>
          </p:cNvSpPr>
          <p:nvPr>
            <p:ph type="dt" sz="half" idx="10"/>
          </p:nvPr>
        </p:nvSpPr>
        <p:spPr/>
        <p:txBody>
          <a:bodyPr/>
          <a:lstStyle/>
          <a:p>
            <a:fld id="{2E82F73D-2382-4D3E-926B-4BC1D670EE55}" type="datetimeFigureOut">
              <a:rPr lang="en-US" smtClean="0"/>
              <a:t>10/26/2023</a:t>
            </a:fld>
            <a:endParaRPr lang="en-US" dirty="0"/>
          </a:p>
        </p:txBody>
      </p:sp>
      <p:sp>
        <p:nvSpPr>
          <p:cNvPr id="5" name="Footer Placeholder 4">
            <a:extLst>
              <a:ext uri="{FF2B5EF4-FFF2-40B4-BE49-F238E27FC236}">
                <a16:creationId xmlns:a16="http://schemas.microsoft.com/office/drawing/2014/main" id="{70F59FE3-AD9E-4B13-AE37-81AFF64030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2ED59D-AE3A-4D1A-870E-3BD0BD592288}"/>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660057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4195447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3289216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4153596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dirty="0"/>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dirty="0"/>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dirty="0"/>
              <a:t>CV</a:t>
            </a:r>
          </a:p>
        </p:txBody>
      </p:sp>
    </p:spTree>
    <p:extLst>
      <p:ext uri="{BB962C8B-B14F-4D97-AF65-F5344CB8AC3E}">
        <p14:creationId xmlns:p14="http://schemas.microsoft.com/office/powerpoint/2010/main" val="3330081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dirty="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dirty="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1120139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dirty="0"/>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dirty="0"/>
          </a:p>
        </p:txBody>
      </p:sp>
      <p:pic>
        <p:nvPicPr>
          <p:cNvPr id="10" name="Picture 9">
            <a:extLst>
              <a:ext uri="{FF2B5EF4-FFF2-40B4-BE49-F238E27FC236}">
                <a16:creationId xmlns:a16="http://schemas.microsoft.com/office/drawing/2014/main" id="{673E53C7-0FF2-084C-A5C5-66F86596A003}"/>
              </a:ext>
            </a:extLst>
          </p:cNvPr>
          <p:cNvPicPr>
            <a:picLocks noChangeAspect="1"/>
          </p:cNvPicPr>
          <p:nvPr userDrawn="1"/>
        </p:nvPicPr>
        <p:blipFill>
          <a:blip r:embed="rId2"/>
          <a:stretch>
            <a:fillRect/>
          </a:stretch>
        </p:blipFill>
        <p:spPr>
          <a:xfrm>
            <a:off x="3812249" y="136525"/>
            <a:ext cx="4567502" cy="2514433"/>
          </a:xfrm>
          <a:prstGeom prst="rect">
            <a:avLst/>
          </a:prstGeom>
        </p:spPr>
      </p:pic>
    </p:spTree>
    <p:extLst>
      <p:ext uri="{BB962C8B-B14F-4D97-AF65-F5344CB8AC3E}">
        <p14:creationId xmlns:p14="http://schemas.microsoft.com/office/powerpoint/2010/main" val="2224497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dirty="0"/>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dirty="0"/>
          </a:p>
        </p:txBody>
      </p:sp>
      <p:pic>
        <p:nvPicPr>
          <p:cNvPr id="7" name="Picture 6">
            <a:extLst>
              <a:ext uri="{FF2B5EF4-FFF2-40B4-BE49-F238E27FC236}">
                <a16:creationId xmlns:a16="http://schemas.microsoft.com/office/drawing/2014/main" id="{7BAD774F-CE5F-7446-9857-EF6ABF4CF992}"/>
              </a:ext>
            </a:extLst>
          </p:cNvPr>
          <p:cNvPicPr>
            <a:picLocks noChangeAspect="1"/>
          </p:cNvPicPr>
          <p:nvPr userDrawn="1"/>
        </p:nvPicPr>
        <p:blipFill>
          <a:blip r:embed="rId2"/>
          <a:stretch>
            <a:fillRect/>
          </a:stretch>
        </p:blipFill>
        <p:spPr>
          <a:xfrm>
            <a:off x="4038600" y="136525"/>
            <a:ext cx="4567502" cy="2514433"/>
          </a:xfrm>
          <a:prstGeom prst="rect">
            <a:avLst/>
          </a:prstGeom>
        </p:spPr>
      </p:pic>
    </p:spTree>
    <p:extLst>
      <p:ext uri="{BB962C8B-B14F-4D97-AF65-F5344CB8AC3E}">
        <p14:creationId xmlns:p14="http://schemas.microsoft.com/office/powerpoint/2010/main" val="1655237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dirty="0"/>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dirty="0"/>
          </a:p>
        </p:txBody>
      </p:sp>
      <p:pic>
        <p:nvPicPr>
          <p:cNvPr id="7" name="Picture 6">
            <a:extLst>
              <a:ext uri="{FF2B5EF4-FFF2-40B4-BE49-F238E27FC236}">
                <a16:creationId xmlns:a16="http://schemas.microsoft.com/office/drawing/2014/main" id="{2A73F45D-FD1F-1A45-896B-D0CB751C5C83}"/>
              </a:ext>
            </a:extLst>
          </p:cNvPr>
          <p:cNvPicPr>
            <a:picLocks noChangeAspect="1"/>
          </p:cNvPicPr>
          <p:nvPr userDrawn="1"/>
        </p:nvPicPr>
        <p:blipFill>
          <a:blip r:embed="rId2"/>
          <a:stretch>
            <a:fillRect/>
          </a:stretch>
        </p:blipFill>
        <p:spPr>
          <a:xfrm>
            <a:off x="4038600" y="136525"/>
            <a:ext cx="4567502" cy="2514433"/>
          </a:xfrm>
          <a:prstGeom prst="rect">
            <a:avLst/>
          </a:prstGeom>
        </p:spPr>
      </p:pic>
    </p:spTree>
    <p:extLst>
      <p:ext uri="{BB962C8B-B14F-4D97-AF65-F5344CB8AC3E}">
        <p14:creationId xmlns:p14="http://schemas.microsoft.com/office/powerpoint/2010/main" val="1743960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dirty="0"/>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7" name="Straight Connector 6">
            <a:extLst>
              <a:ext uri="{FF2B5EF4-FFF2-40B4-BE49-F238E27FC236}">
                <a16:creationId xmlns:a16="http://schemas.microsoft.com/office/drawing/2014/main" id="{CFD22730-49DD-C141-AAF2-DB46472EA65B}"/>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1D7F77F-4DE2-1642-A09E-4CF3250FBD42}"/>
              </a:ext>
            </a:extLst>
          </p:cNvPr>
          <p:cNvPicPr>
            <a:picLocks noChangeAspect="1"/>
          </p:cNvPicPr>
          <p:nvPr userDrawn="1"/>
        </p:nvPicPr>
        <p:blipFill>
          <a:blip r:embed="rId2"/>
          <a:stretch>
            <a:fillRect/>
          </a:stretch>
        </p:blipFill>
        <p:spPr>
          <a:xfrm>
            <a:off x="9982200" y="136525"/>
            <a:ext cx="1425498" cy="780123"/>
          </a:xfrm>
          <a:prstGeom prst="rect">
            <a:avLst/>
          </a:prstGeom>
        </p:spPr>
      </p:pic>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838200" y="1608562"/>
            <a:ext cx="4247146" cy="4531065"/>
          </a:xfrm>
          <a:prstGeom prst="round2DiagRect">
            <a:avLst/>
          </a:prstGeom>
          <a:ln>
            <a:solidFill>
              <a:schemeClr val="bg1">
                <a:lumMod val="85000"/>
              </a:schemeClr>
            </a:solidFill>
          </a:ln>
        </p:spPr>
        <p:txBody>
          <a:bodyPr/>
          <a:lstStyle/>
          <a:p>
            <a:r>
              <a:rPr lang="en-US" dirty="0"/>
              <a:t>Click icon to add picture</a:t>
            </a:r>
          </a:p>
        </p:txBody>
      </p:sp>
    </p:spTree>
    <p:extLst>
      <p:ext uri="{BB962C8B-B14F-4D97-AF65-F5344CB8AC3E}">
        <p14:creationId xmlns:p14="http://schemas.microsoft.com/office/powerpoint/2010/main" val="1317387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dirty="0"/>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dirty="0"/>
          </a:p>
        </p:txBody>
      </p:sp>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659780" y="1720311"/>
            <a:ext cx="4295775" cy="4230603"/>
          </a:xfrm>
          <a:prstGeom prst="ellipse">
            <a:avLst/>
          </a:prstGeom>
          <a:ln>
            <a:solidFill>
              <a:schemeClr val="bg1">
                <a:lumMod val="85000"/>
              </a:schemeClr>
            </a:solidFill>
          </a:ln>
        </p:spPr>
        <p:txBody>
          <a:bodyPr/>
          <a:lstStyle/>
          <a:p>
            <a:r>
              <a:rPr lang="en-US" dirty="0"/>
              <a:t>Click icon to add picture</a:t>
            </a:r>
          </a:p>
        </p:txBody>
      </p:sp>
      <p:cxnSp>
        <p:nvCxnSpPr>
          <p:cNvPr id="12" name="Straight Connector 11">
            <a:extLst>
              <a:ext uri="{FF2B5EF4-FFF2-40B4-BE49-F238E27FC236}">
                <a16:creationId xmlns:a16="http://schemas.microsoft.com/office/drawing/2014/main" id="{6AE30B31-0362-E646-8DFF-961BFF70FD4B}"/>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7391C05-C3B4-254A-BA08-F381E8320C65}"/>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592980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A16C-56E6-478F-AB9F-097EE88F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A93FE-A320-488F-8FE9-A5EB4CE0B2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A79B4-6960-48F8-ACCE-EA08A322F394}"/>
              </a:ext>
            </a:extLst>
          </p:cNvPr>
          <p:cNvSpPr>
            <a:spLocks noGrp="1"/>
          </p:cNvSpPr>
          <p:nvPr>
            <p:ph type="dt" sz="half" idx="10"/>
          </p:nvPr>
        </p:nvSpPr>
        <p:spPr/>
        <p:txBody>
          <a:bodyPr/>
          <a:lstStyle/>
          <a:p>
            <a:fld id="{2E82F73D-2382-4D3E-926B-4BC1D670EE55}" type="datetimeFigureOut">
              <a:rPr lang="en-US" smtClean="0"/>
              <a:t>10/26/2023</a:t>
            </a:fld>
            <a:endParaRPr lang="en-US" dirty="0"/>
          </a:p>
        </p:txBody>
      </p:sp>
      <p:sp>
        <p:nvSpPr>
          <p:cNvPr id="5" name="Footer Placeholder 4">
            <a:extLst>
              <a:ext uri="{FF2B5EF4-FFF2-40B4-BE49-F238E27FC236}">
                <a16:creationId xmlns:a16="http://schemas.microsoft.com/office/drawing/2014/main" id="{E041D329-EDEE-434F-B835-D73CCB59F5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021316-62CD-4065-B557-5A26629C8E2A}"/>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1517717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dirty="0"/>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dirty="0"/>
          </a:p>
        </p:txBody>
      </p:sp>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659780" y="1608563"/>
            <a:ext cx="4295775" cy="4342352"/>
          </a:xfrm>
          <a:prstGeom prst="diamond">
            <a:avLst/>
          </a:prstGeom>
          <a:ln>
            <a:solidFill>
              <a:schemeClr val="bg1">
                <a:lumMod val="85000"/>
              </a:schemeClr>
            </a:solidFill>
          </a:ln>
        </p:spPr>
        <p:txBody>
          <a:bodyPr/>
          <a:lstStyle/>
          <a:p>
            <a:r>
              <a:rPr lang="en-US" dirty="0"/>
              <a:t>Click icon to add picture</a:t>
            </a:r>
          </a:p>
        </p:txBody>
      </p:sp>
      <p:cxnSp>
        <p:nvCxnSpPr>
          <p:cNvPr id="10" name="Straight Connector 9">
            <a:extLst>
              <a:ext uri="{FF2B5EF4-FFF2-40B4-BE49-F238E27FC236}">
                <a16:creationId xmlns:a16="http://schemas.microsoft.com/office/drawing/2014/main" id="{140AFB9E-57DE-DA4A-84D6-BFF8D3AC156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90AF1F-729F-A546-998E-E79AECDFB7A1}"/>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315238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DFC42-7AB7-7142-8C9A-CD77E6471ECA}"/>
              </a:ext>
            </a:extLst>
          </p:cNvPr>
          <p:cNvSpPr>
            <a:spLocks noGrp="1"/>
          </p:cNvSpPr>
          <p:nvPr>
            <p:ph type="title" hasCustomPrompt="1"/>
          </p:nvPr>
        </p:nvSpPr>
        <p:spPr>
          <a:xfrm>
            <a:off x="831850" y="1709738"/>
            <a:ext cx="10515600" cy="2852737"/>
          </a:xfrm>
        </p:spPr>
        <p:txBody>
          <a:bodyPr anchor="b"/>
          <a:lstStyle>
            <a:lvl1pPr>
              <a:defRPr sz="6000" baseline="0"/>
            </a:lvl1pPr>
          </a:lstStyle>
          <a:p>
            <a:r>
              <a:rPr lang="en-US"/>
              <a:t>CLICK TO EDIT MASTER TITLE STYLE</a:t>
            </a:r>
          </a:p>
        </p:txBody>
      </p:sp>
      <p:sp>
        <p:nvSpPr>
          <p:cNvPr id="3" name="Text Placeholder 2">
            <a:extLst>
              <a:ext uri="{FF2B5EF4-FFF2-40B4-BE49-F238E27FC236}">
                <a16:creationId xmlns:a16="http://schemas.microsoft.com/office/drawing/2014/main" id="{72636F90-102A-CA4F-BBF9-35509F4A9A67}"/>
              </a:ext>
            </a:extLst>
          </p:cNvPr>
          <p:cNvSpPr>
            <a:spLocks noGrp="1"/>
          </p:cNvSpPr>
          <p:nvPr>
            <p:ph type="body" idx="1" hasCustomPrompt="1"/>
          </p:nvPr>
        </p:nvSpPr>
        <p:spPr>
          <a:xfrm>
            <a:off x="831850" y="4589463"/>
            <a:ext cx="10515600" cy="1500187"/>
          </a:xfrm>
        </p:spPr>
        <p:txBody>
          <a:bodyPr/>
          <a:lstStyle>
            <a:lvl1pPr marL="0" indent="0">
              <a:buNone/>
              <a:defRPr sz="2400" b="1" spc="100" baseline="0">
                <a:solidFill>
                  <a:schemeClr val="tx1">
                    <a:tint val="75000"/>
                  </a:schemeClr>
                </a:solidFill>
                <a:latin typeface="Saira ExtraCondensed" panose="00000508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544301-F299-6A46-948B-AACC44EF783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dirty="0"/>
          </a:p>
        </p:txBody>
      </p:sp>
      <p:sp>
        <p:nvSpPr>
          <p:cNvPr id="5" name="Footer Placeholder 4">
            <a:extLst>
              <a:ext uri="{FF2B5EF4-FFF2-40B4-BE49-F238E27FC236}">
                <a16:creationId xmlns:a16="http://schemas.microsoft.com/office/drawing/2014/main" id="{49B16EAD-69D0-9A46-91B5-385B45E350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80C2F4-FE68-4241-B01D-25A3B152DAAF}"/>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7" name="Straight Connector 6">
            <a:extLst>
              <a:ext uri="{FF2B5EF4-FFF2-40B4-BE49-F238E27FC236}">
                <a16:creationId xmlns:a16="http://schemas.microsoft.com/office/drawing/2014/main" id="{983DE658-DA36-BA44-9603-094E93C1D118}"/>
              </a:ext>
            </a:extLst>
          </p:cNvPr>
          <p:cNvCxnSpPr>
            <a:cxnSpLocks/>
          </p:cNvCxnSpPr>
          <p:nvPr userDrawn="1"/>
        </p:nvCxnSpPr>
        <p:spPr>
          <a:xfrm flipV="1">
            <a:off x="831850" y="4562475"/>
            <a:ext cx="10515600" cy="1380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349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F350-0DCF-C544-99C9-431D6A111439}"/>
              </a:ext>
            </a:extLst>
          </p:cNvPr>
          <p:cNvSpPr>
            <a:spLocks noGrp="1"/>
          </p:cNvSpPr>
          <p:nvPr>
            <p:ph type="title" hasCustomPrompt="1"/>
          </p:nvPr>
        </p:nvSpPr>
        <p:spPr>
          <a:xfrm>
            <a:off x="762000" y="911491"/>
            <a:ext cx="10515600" cy="631909"/>
          </a:xfrm>
        </p:spPr>
        <p:txBody>
          <a:bodyPr/>
          <a:lstStyle>
            <a:lvl1pPr>
              <a:defRPr baseline="0"/>
            </a:lvl1pPr>
          </a:lstStyle>
          <a:p>
            <a:r>
              <a:rPr lang="en-US"/>
              <a:t>CLICK TO EDIT MASTER TITLE STYLE</a:t>
            </a:r>
          </a:p>
        </p:txBody>
      </p:sp>
      <p:sp>
        <p:nvSpPr>
          <p:cNvPr id="3" name="Content Placeholder 2">
            <a:extLst>
              <a:ext uri="{FF2B5EF4-FFF2-40B4-BE49-F238E27FC236}">
                <a16:creationId xmlns:a16="http://schemas.microsoft.com/office/drawing/2014/main" id="{6C1F99B3-065C-AC4D-B2A9-3308867EEA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59D0A7-14D6-794D-A74F-28280BD810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F76E71-7AD9-A74E-B0B9-C5DB92B64CEC}"/>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dirty="0"/>
          </a:p>
        </p:txBody>
      </p:sp>
      <p:sp>
        <p:nvSpPr>
          <p:cNvPr id="6" name="Footer Placeholder 5">
            <a:extLst>
              <a:ext uri="{FF2B5EF4-FFF2-40B4-BE49-F238E27FC236}">
                <a16:creationId xmlns:a16="http://schemas.microsoft.com/office/drawing/2014/main" id="{BEA2E7D2-0070-6749-81EA-597F6576608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07C48D2-92F8-5644-B492-5630FEB44CC7}"/>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11" name="Straight Connector 10">
            <a:extLst>
              <a:ext uri="{FF2B5EF4-FFF2-40B4-BE49-F238E27FC236}">
                <a16:creationId xmlns:a16="http://schemas.microsoft.com/office/drawing/2014/main" id="{282AA21A-109F-1547-8440-93F9CCC24550}"/>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30C98E0-3846-344D-B4C0-72416E01161C}"/>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206460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4374-D4F6-014A-B17D-493D79FA4769}"/>
              </a:ext>
            </a:extLst>
          </p:cNvPr>
          <p:cNvSpPr>
            <a:spLocks noGrp="1"/>
          </p:cNvSpPr>
          <p:nvPr>
            <p:ph type="title" hasCustomPrompt="1"/>
          </p:nvPr>
        </p:nvSpPr>
        <p:spPr>
          <a:xfrm>
            <a:off x="839788" y="780585"/>
            <a:ext cx="10515600" cy="91010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B430AA-BEC9-EB48-819D-39A2B6035124}"/>
              </a:ext>
            </a:extLst>
          </p:cNvPr>
          <p:cNvSpPr>
            <a:spLocks noGrp="1"/>
          </p:cNvSpPr>
          <p:nvPr>
            <p:ph type="body" idx="1" hasCustomPrompt="1"/>
          </p:nvPr>
        </p:nvSpPr>
        <p:spPr>
          <a:xfrm>
            <a:off x="839788" y="1681163"/>
            <a:ext cx="5157787" cy="823912"/>
          </a:xfrm>
        </p:spPr>
        <p:txBody>
          <a:bodyPr anchor="b"/>
          <a:lstStyle>
            <a:lvl1pPr marL="0" indent="0">
              <a:buNone/>
              <a:defRPr sz="2400" b="1" spc="100" baseline="0">
                <a:latin typeface="Saira ExtraCondensed" panose="00000508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826BBE-F57C-EB43-8D85-3B3A2F5FC1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C91CFD-5F88-194F-A36C-D0F9A1352548}"/>
              </a:ext>
            </a:extLst>
          </p:cNvPr>
          <p:cNvSpPr>
            <a:spLocks noGrp="1"/>
          </p:cNvSpPr>
          <p:nvPr>
            <p:ph type="body" sz="quarter" idx="3" hasCustomPrompt="1"/>
          </p:nvPr>
        </p:nvSpPr>
        <p:spPr>
          <a:xfrm>
            <a:off x="6172200" y="1681163"/>
            <a:ext cx="5183188" cy="823912"/>
          </a:xfrm>
        </p:spPr>
        <p:txBody>
          <a:bodyPr anchor="b"/>
          <a:lstStyle>
            <a:lvl1pPr marL="0" indent="0">
              <a:buNone/>
              <a:defRPr sz="2400" b="1" spc="100" baseline="0">
                <a:latin typeface="Saira ExtraCondensed" panose="00000508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B22CF0-A85B-0A4C-BE7D-8A84D08F2B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86262B-1974-7148-BD24-ADEBB8784C4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dirty="0"/>
          </a:p>
        </p:txBody>
      </p:sp>
      <p:sp>
        <p:nvSpPr>
          <p:cNvPr id="8" name="Footer Placeholder 7">
            <a:extLst>
              <a:ext uri="{FF2B5EF4-FFF2-40B4-BE49-F238E27FC236}">
                <a16:creationId xmlns:a16="http://schemas.microsoft.com/office/drawing/2014/main" id="{9DC8554F-CC51-FD42-9BBA-1B3ACE947FA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EC8ACD5-BC8D-5F4A-817A-E0E77F91B053}"/>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13" name="Straight Connector 12">
            <a:extLst>
              <a:ext uri="{FF2B5EF4-FFF2-40B4-BE49-F238E27FC236}">
                <a16:creationId xmlns:a16="http://schemas.microsoft.com/office/drawing/2014/main" id="{ED54441C-233D-8B45-A048-343C1E6CEA72}"/>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6DB4B3F-C227-3449-AFE5-4E29CBAEAFF4}"/>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030094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EF59-E5EC-0440-8D7D-DCBCB2852669}"/>
              </a:ext>
            </a:extLst>
          </p:cNvPr>
          <p:cNvSpPr>
            <a:spLocks noGrp="1"/>
          </p:cNvSpPr>
          <p:nvPr>
            <p:ph type="title" hasCustomPrompt="1"/>
          </p:nvPr>
        </p:nvSpPr>
        <p:spPr>
          <a:xfrm>
            <a:off x="838200" y="777315"/>
            <a:ext cx="10515600" cy="631909"/>
          </a:xfrm>
        </p:spPr>
        <p:txBody>
          <a:bodyPr/>
          <a:lstStyle/>
          <a:p>
            <a:r>
              <a:rPr lang="en-US"/>
              <a:t>CLICK TO EDIT MASTER TITLE STYLE</a:t>
            </a:r>
          </a:p>
        </p:txBody>
      </p:sp>
      <p:sp>
        <p:nvSpPr>
          <p:cNvPr id="3" name="Date Placeholder 2">
            <a:extLst>
              <a:ext uri="{FF2B5EF4-FFF2-40B4-BE49-F238E27FC236}">
                <a16:creationId xmlns:a16="http://schemas.microsoft.com/office/drawing/2014/main" id="{70109119-03CB-B64E-A376-A206E93ECED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dirty="0"/>
          </a:p>
        </p:txBody>
      </p:sp>
      <p:sp>
        <p:nvSpPr>
          <p:cNvPr id="4" name="Footer Placeholder 3">
            <a:extLst>
              <a:ext uri="{FF2B5EF4-FFF2-40B4-BE49-F238E27FC236}">
                <a16:creationId xmlns:a16="http://schemas.microsoft.com/office/drawing/2014/main" id="{3B6DE79E-FF92-C14A-A66F-DD23AAFE3A6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F9020A8-75E0-0E46-A237-BF16BBCF4624}"/>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9" name="Straight Connector 8">
            <a:extLst>
              <a:ext uri="{FF2B5EF4-FFF2-40B4-BE49-F238E27FC236}">
                <a16:creationId xmlns:a16="http://schemas.microsoft.com/office/drawing/2014/main" id="{537653DD-36F4-EF4E-B5EE-9536625222D5}"/>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2633512-D63C-AC45-9FF5-D690451B7012}"/>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254134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EF59-E5EC-0440-8D7D-DCBCB2852669}"/>
              </a:ext>
            </a:extLst>
          </p:cNvPr>
          <p:cNvSpPr>
            <a:spLocks noGrp="1"/>
          </p:cNvSpPr>
          <p:nvPr>
            <p:ph type="title" hasCustomPrompt="1"/>
          </p:nvPr>
        </p:nvSpPr>
        <p:spPr>
          <a:xfrm>
            <a:off x="838200" y="777315"/>
            <a:ext cx="10515600" cy="631909"/>
          </a:xfrm>
        </p:spPr>
        <p:txBody>
          <a:bodyPr/>
          <a:lstStyle/>
          <a:p>
            <a:r>
              <a:rPr lang="en-US"/>
              <a:t>CLICK TO EDIT MASTER TITLE STYLE</a:t>
            </a:r>
          </a:p>
        </p:txBody>
      </p:sp>
      <p:sp>
        <p:nvSpPr>
          <p:cNvPr id="3" name="Date Placeholder 2">
            <a:extLst>
              <a:ext uri="{FF2B5EF4-FFF2-40B4-BE49-F238E27FC236}">
                <a16:creationId xmlns:a16="http://schemas.microsoft.com/office/drawing/2014/main" id="{70109119-03CB-B64E-A376-A206E93ECED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dirty="0"/>
          </a:p>
        </p:txBody>
      </p:sp>
      <p:sp>
        <p:nvSpPr>
          <p:cNvPr id="4" name="Footer Placeholder 3">
            <a:extLst>
              <a:ext uri="{FF2B5EF4-FFF2-40B4-BE49-F238E27FC236}">
                <a16:creationId xmlns:a16="http://schemas.microsoft.com/office/drawing/2014/main" id="{3B6DE79E-FF92-C14A-A66F-DD23AAFE3A6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F9020A8-75E0-0E46-A237-BF16BBCF4624}"/>
              </a:ext>
            </a:extLst>
          </p:cNvPr>
          <p:cNvSpPr>
            <a:spLocks noGrp="1"/>
          </p:cNvSpPr>
          <p:nvPr>
            <p:ph type="sldNum" sz="quarter" idx="12"/>
          </p:nvPr>
        </p:nvSpPr>
        <p:spPr/>
        <p:txBody>
          <a:bodyPr/>
          <a:lstStyle/>
          <a:p>
            <a:fld id="{4607B975-E0AE-3C42-A54C-FAE04A6380CC}" type="slidenum">
              <a:rPr lang="en-US" smtClean="0"/>
              <a:t>‹#›</a:t>
            </a:fld>
            <a:endParaRPr lang="en-US" dirty="0"/>
          </a:p>
        </p:txBody>
      </p:sp>
      <p:sp>
        <p:nvSpPr>
          <p:cNvPr id="9" name="Picture Placeholder 8">
            <a:extLst>
              <a:ext uri="{FF2B5EF4-FFF2-40B4-BE49-F238E27FC236}">
                <a16:creationId xmlns:a16="http://schemas.microsoft.com/office/drawing/2014/main" id="{EFB2D143-7902-4443-9DEB-2A10D2E1B5D7}"/>
              </a:ext>
            </a:extLst>
          </p:cNvPr>
          <p:cNvSpPr>
            <a:spLocks noGrp="1"/>
          </p:cNvSpPr>
          <p:nvPr>
            <p:ph type="pic" sz="quarter" idx="13"/>
          </p:nvPr>
        </p:nvSpPr>
        <p:spPr>
          <a:xfrm>
            <a:off x="838200" y="1524000"/>
            <a:ext cx="4455695" cy="4635500"/>
          </a:xfrm>
        </p:spPr>
        <p:txBody>
          <a:bodyPr/>
          <a:lstStyle/>
          <a:p>
            <a:r>
              <a:rPr lang="en-US" dirty="0"/>
              <a:t>Click icon to add picture</a:t>
            </a:r>
          </a:p>
        </p:txBody>
      </p:sp>
      <p:cxnSp>
        <p:nvCxnSpPr>
          <p:cNvPr id="10" name="Straight Connector 9">
            <a:extLst>
              <a:ext uri="{FF2B5EF4-FFF2-40B4-BE49-F238E27FC236}">
                <a16:creationId xmlns:a16="http://schemas.microsoft.com/office/drawing/2014/main" id="{DD33EBB3-9B2D-254A-9780-5141AE8AE711}"/>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45B98C-D476-7B4D-80BE-41079F15AF90}"/>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3877124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55147-BD84-F843-8BEC-D9458097BBE2}"/>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dirty="0"/>
          </a:p>
        </p:txBody>
      </p:sp>
      <p:sp>
        <p:nvSpPr>
          <p:cNvPr id="3" name="Footer Placeholder 2">
            <a:extLst>
              <a:ext uri="{FF2B5EF4-FFF2-40B4-BE49-F238E27FC236}">
                <a16:creationId xmlns:a16="http://schemas.microsoft.com/office/drawing/2014/main" id="{7D4E220E-3960-F94B-8504-D6A3AEC1A40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9A783CF-CAB7-044B-B1E0-D1E91406F168}"/>
              </a:ext>
            </a:extLst>
          </p:cNvPr>
          <p:cNvSpPr>
            <a:spLocks noGrp="1"/>
          </p:cNvSpPr>
          <p:nvPr>
            <p:ph type="sldNum" sz="quarter" idx="12"/>
          </p:nvPr>
        </p:nvSpPr>
        <p:spPr/>
        <p:txBody>
          <a:bodyPr/>
          <a:lstStyle/>
          <a:p>
            <a:fld id="{4607B975-E0AE-3C42-A54C-FAE04A6380CC}" type="slidenum">
              <a:rPr lang="en-US" smtClean="0"/>
              <a:t>‹#›</a:t>
            </a:fld>
            <a:endParaRPr lang="en-US" dirty="0"/>
          </a:p>
        </p:txBody>
      </p:sp>
    </p:spTree>
    <p:extLst>
      <p:ext uri="{BB962C8B-B14F-4D97-AF65-F5344CB8AC3E}">
        <p14:creationId xmlns:p14="http://schemas.microsoft.com/office/powerpoint/2010/main" val="562337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55147-BD84-F843-8BEC-D9458097BBE2}"/>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dirty="0"/>
          </a:p>
        </p:txBody>
      </p:sp>
      <p:sp>
        <p:nvSpPr>
          <p:cNvPr id="3" name="Footer Placeholder 2">
            <a:extLst>
              <a:ext uri="{FF2B5EF4-FFF2-40B4-BE49-F238E27FC236}">
                <a16:creationId xmlns:a16="http://schemas.microsoft.com/office/drawing/2014/main" id="{7D4E220E-3960-F94B-8504-D6A3AEC1A40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9A783CF-CAB7-044B-B1E0-D1E91406F168}"/>
              </a:ext>
            </a:extLst>
          </p:cNvPr>
          <p:cNvSpPr>
            <a:spLocks noGrp="1"/>
          </p:cNvSpPr>
          <p:nvPr>
            <p:ph type="sldNum" sz="quarter" idx="12"/>
          </p:nvPr>
        </p:nvSpPr>
        <p:spPr/>
        <p:txBody>
          <a:bodyPr/>
          <a:lstStyle/>
          <a:p>
            <a:fld id="{4607B975-E0AE-3C42-A54C-FAE04A6380CC}" type="slidenum">
              <a:rPr lang="en-US" smtClean="0"/>
              <a:t>‹#›</a:t>
            </a:fld>
            <a:endParaRPr lang="en-US" dirty="0"/>
          </a:p>
        </p:txBody>
      </p:sp>
      <p:sp>
        <p:nvSpPr>
          <p:cNvPr id="5" name="Rectangle 4">
            <a:extLst>
              <a:ext uri="{FF2B5EF4-FFF2-40B4-BE49-F238E27FC236}">
                <a16:creationId xmlns:a16="http://schemas.microsoft.com/office/drawing/2014/main" id="{D68A7A1E-3D26-574B-B78C-AF5A2CCF47FA}"/>
              </a:ext>
            </a:extLst>
          </p:cNvPr>
          <p:cNvSpPr/>
          <p:nvPr userDrawn="1"/>
        </p:nvSpPr>
        <p:spPr>
          <a:xfrm>
            <a:off x="-2822" y="-12253"/>
            <a:ext cx="12192000" cy="496505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dirty="0"/>
          </a:p>
        </p:txBody>
      </p:sp>
      <p:sp>
        <p:nvSpPr>
          <p:cNvPr id="7" name="Picture Placeholder 6">
            <a:extLst>
              <a:ext uri="{FF2B5EF4-FFF2-40B4-BE49-F238E27FC236}">
                <a16:creationId xmlns:a16="http://schemas.microsoft.com/office/drawing/2014/main" id="{48F362E2-35DF-C248-AAD7-DDAB5943D92A}"/>
              </a:ext>
            </a:extLst>
          </p:cNvPr>
          <p:cNvSpPr>
            <a:spLocks noGrp="1"/>
          </p:cNvSpPr>
          <p:nvPr>
            <p:ph type="pic" sz="quarter" idx="13"/>
          </p:nvPr>
        </p:nvSpPr>
        <p:spPr>
          <a:xfrm>
            <a:off x="0" y="0"/>
            <a:ext cx="4038600" cy="4957763"/>
          </a:xfrm>
        </p:spPr>
        <p:txBody>
          <a:bodyPr/>
          <a:lstStyle/>
          <a:p>
            <a:r>
              <a:rPr lang="en-US" dirty="0"/>
              <a:t>Click icon to add picture</a:t>
            </a:r>
          </a:p>
        </p:txBody>
      </p:sp>
    </p:spTree>
    <p:extLst>
      <p:ext uri="{BB962C8B-B14F-4D97-AF65-F5344CB8AC3E}">
        <p14:creationId xmlns:p14="http://schemas.microsoft.com/office/powerpoint/2010/main" val="16828222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B222-EC2C-DF4D-A728-51256AD2CEDE}"/>
              </a:ext>
            </a:extLst>
          </p:cNvPr>
          <p:cNvSpPr>
            <a:spLocks noGrp="1"/>
          </p:cNvSpPr>
          <p:nvPr>
            <p:ph type="title" hasCustomPrompt="1"/>
          </p:nvPr>
        </p:nvSpPr>
        <p:spPr>
          <a:xfrm>
            <a:off x="839788" y="987424"/>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A2653-9D8D-4A44-9014-6F8E33F4AB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0196CA-3E53-4848-BA71-504D7D2958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4BF08E-63ED-6742-82A1-16DE873718BF}"/>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dirty="0"/>
          </a:p>
        </p:txBody>
      </p:sp>
      <p:sp>
        <p:nvSpPr>
          <p:cNvPr id="6" name="Footer Placeholder 5">
            <a:extLst>
              <a:ext uri="{FF2B5EF4-FFF2-40B4-BE49-F238E27FC236}">
                <a16:creationId xmlns:a16="http://schemas.microsoft.com/office/drawing/2014/main" id="{0EB2A74C-91FE-D841-8FF1-24C20C8910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36277F4-6203-2746-A794-9E4AC265AC9E}"/>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11" name="Straight Connector 10">
            <a:extLst>
              <a:ext uri="{FF2B5EF4-FFF2-40B4-BE49-F238E27FC236}">
                <a16:creationId xmlns:a16="http://schemas.microsoft.com/office/drawing/2014/main" id="{29E891C4-A0EC-9747-BB85-42DC4B0BFFE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27B5813-6EF0-254A-BD56-2007FAFECA08}"/>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2492405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C113-6143-B343-996D-1F6C95CE6CC3}"/>
              </a:ext>
            </a:extLst>
          </p:cNvPr>
          <p:cNvSpPr>
            <a:spLocks noGrp="1"/>
          </p:cNvSpPr>
          <p:nvPr>
            <p:ph type="title" hasCustomPrompt="1"/>
          </p:nvPr>
        </p:nvSpPr>
        <p:spPr>
          <a:xfrm>
            <a:off x="839788" y="916648"/>
            <a:ext cx="3932237" cy="1140752"/>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C7E9C7-F992-874D-B59E-6E0AF9757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609C9F2-6CA4-C646-AE36-7D08F19D2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665E08-CB28-C842-96F1-6CCA2D4CFA9F}"/>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10/26/2023</a:t>
            </a:fld>
            <a:endParaRPr lang="en-US" dirty="0"/>
          </a:p>
        </p:txBody>
      </p:sp>
      <p:sp>
        <p:nvSpPr>
          <p:cNvPr id="6" name="Footer Placeholder 5">
            <a:extLst>
              <a:ext uri="{FF2B5EF4-FFF2-40B4-BE49-F238E27FC236}">
                <a16:creationId xmlns:a16="http://schemas.microsoft.com/office/drawing/2014/main" id="{306D2C98-9947-3647-9CE7-99E70255F4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BFB555-3014-0E45-AF60-71A23412225B}"/>
              </a:ext>
            </a:extLst>
          </p:cNvPr>
          <p:cNvSpPr>
            <a:spLocks noGrp="1"/>
          </p:cNvSpPr>
          <p:nvPr>
            <p:ph type="sldNum" sz="quarter" idx="12"/>
          </p:nvPr>
        </p:nvSpPr>
        <p:spPr/>
        <p:txBody>
          <a:bodyPr/>
          <a:lstStyle/>
          <a:p>
            <a:fld id="{4607B975-E0AE-3C42-A54C-FAE04A6380CC}" type="slidenum">
              <a:rPr lang="en-US" smtClean="0"/>
              <a:t>‹#›</a:t>
            </a:fld>
            <a:endParaRPr lang="en-US" dirty="0"/>
          </a:p>
        </p:txBody>
      </p:sp>
      <p:cxnSp>
        <p:nvCxnSpPr>
          <p:cNvPr id="11" name="Straight Connector 10">
            <a:extLst>
              <a:ext uri="{FF2B5EF4-FFF2-40B4-BE49-F238E27FC236}">
                <a16:creationId xmlns:a16="http://schemas.microsoft.com/office/drawing/2014/main" id="{C7C169DA-DDB7-E649-82D1-FF96BDFF8EC5}"/>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9BF7157-7BF7-BE4D-A439-BB1864D10D7A}"/>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4293140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3A41-C9C8-4E1D-999A-5C30764BDE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9A4B5A-E8D9-449D-A008-7200A3861E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B15694-5BE1-4AC4-AF0A-5F931C2C658C}"/>
              </a:ext>
            </a:extLst>
          </p:cNvPr>
          <p:cNvSpPr>
            <a:spLocks noGrp="1"/>
          </p:cNvSpPr>
          <p:nvPr>
            <p:ph type="dt" sz="half" idx="10"/>
          </p:nvPr>
        </p:nvSpPr>
        <p:spPr/>
        <p:txBody>
          <a:bodyPr/>
          <a:lstStyle/>
          <a:p>
            <a:fld id="{2E82F73D-2382-4D3E-926B-4BC1D670EE55}" type="datetimeFigureOut">
              <a:rPr lang="en-US" smtClean="0"/>
              <a:t>10/26/2023</a:t>
            </a:fld>
            <a:endParaRPr lang="en-US" dirty="0"/>
          </a:p>
        </p:txBody>
      </p:sp>
      <p:sp>
        <p:nvSpPr>
          <p:cNvPr id="5" name="Footer Placeholder 4">
            <a:extLst>
              <a:ext uri="{FF2B5EF4-FFF2-40B4-BE49-F238E27FC236}">
                <a16:creationId xmlns:a16="http://schemas.microsoft.com/office/drawing/2014/main" id="{31C563BF-D185-433E-A01C-67C6E4B8DE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2D65AC-0FF4-40BD-8178-421C2BFC9F68}"/>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1075059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portfolio-7">
    <p:spTree>
      <p:nvGrpSpPr>
        <p:cNvPr id="1" name=""/>
        <p:cNvGrpSpPr/>
        <p:nvPr/>
      </p:nvGrpSpPr>
      <p:grpSpPr>
        <a:xfrm>
          <a:off x="0" y="0"/>
          <a:ext cx="0" cy="0"/>
          <a:chOff x="0" y="0"/>
          <a:chExt cx="0" cy="0"/>
        </a:xfrm>
      </p:grpSpPr>
      <p:sp>
        <p:nvSpPr>
          <p:cNvPr id="17" name="Picture Placeholder 12"/>
          <p:cNvSpPr>
            <a:spLocks noGrp="1" noChangeAspect="1"/>
          </p:cNvSpPr>
          <p:nvPr>
            <p:ph type="pic" sz="quarter" idx="14"/>
          </p:nvPr>
        </p:nvSpPr>
        <p:spPr>
          <a:xfrm>
            <a:off x="837773" y="2440695"/>
            <a:ext cx="4064678" cy="3824637"/>
          </a:xfrm>
        </p:spPr>
        <p:txBody>
          <a:bodyPr>
            <a:normAutofit/>
          </a:bodyPr>
          <a:lstStyle>
            <a:lvl1pPr>
              <a:defRPr sz="1400"/>
            </a:lvl1pPr>
          </a:lstStyle>
          <a:p>
            <a:r>
              <a:rPr lang="en-US" dirty="0"/>
              <a:t>Click icon to add picture</a:t>
            </a:r>
          </a:p>
        </p:txBody>
      </p:sp>
      <p:sp>
        <p:nvSpPr>
          <p:cNvPr id="18" name="Picture Placeholder 12"/>
          <p:cNvSpPr>
            <a:spLocks noGrp="1" noChangeAspect="1"/>
          </p:cNvSpPr>
          <p:nvPr>
            <p:ph type="pic" sz="quarter" idx="15"/>
          </p:nvPr>
        </p:nvSpPr>
        <p:spPr>
          <a:xfrm>
            <a:off x="4898177" y="4353014"/>
            <a:ext cx="2144481" cy="1912319"/>
          </a:xfrm>
        </p:spPr>
        <p:txBody>
          <a:bodyPr>
            <a:normAutofit/>
          </a:bodyPr>
          <a:lstStyle>
            <a:lvl1pPr>
              <a:defRPr sz="1400"/>
            </a:lvl1pPr>
          </a:lstStyle>
          <a:p>
            <a:r>
              <a:rPr lang="en-US" dirty="0"/>
              <a:t>Click icon to add picture</a:t>
            </a:r>
          </a:p>
        </p:txBody>
      </p:sp>
      <p:sp>
        <p:nvSpPr>
          <p:cNvPr id="19" name="Picture Placeholder 12"/>
          <p:cNvSpPr>
            <a:spLocks noGrp="1" noChangeAspect="1"/>
          </p:cNvSpPr>
          <p:nvPr>
            <p:ph type="pic" sz="quarter" idx="16"/>
          </p:nvPr>
        </p:nvSpPr>
        <p:spPr>
          <a:xfrm>
            <a:off x="7033110" y="4353014"/>
            <a:ext cx="2144481" cy="1912319"/>
          </a:xfrm>
        </p:spPr>
        <p:txBody>
          <a:bodyPr>
            <a:normAutofit/>
          </a:bodyPr>
          <a:lstStyle>
            <a:lvl1pPr>
              <a:defRPr sz="1400"/>
            </a:lvl1pPr>
          </a:lstStyle>
          <a:p>
            <a:r>
              <a:rPr lang="en-US" dirty="0"/>
              <a:t>Click icon to add picture</a:t>
            </a:r>
          </a:p>
        </p:txBody>
      </p:sp>
      <p:sp>
        <p:nvSpPr>
          <p:cNvPr id="20" name="Picture Placeholder 12"/>
          <p:cNvSpPr>
            <a:spLocks noGrp="1" noChangeAspect="1"/>
          </p:cNvSpPr>
          <p:nvPr>
            <p:ph type="pic" sz="quarter" idx="17"/>
          </p:nvPr>
        </p:nvSpPr>
        <p:spPr>
          <a:xfrm>
            <a:off x="9161771" y="4353014"/>
            <a:ext cx="2144481" cy="1912319"/>
          </a:xfrm>
        </p:spPr>
        <p:txBody>
          <a:bodyPr>
            <a:normAutofit/>
          </a:bodyPr>
          <a:lstStyle>
            <a:lvl1pPr>
              <a:defRPr sz="1400"/>
            </a:lvl1pPr>
          </a:lstStyle>
          <a:p>
            <a:r>
              <a:rPr lang="en-US" dirty="0"/>
              <a:t>Click icon to add picture</a:t>
            </a:r>
          </a:p>
        </p:txBody>
      </p:sp>
      <p:sp>
        <p:nvSpPr>
          <p:cNvPr id="8" name="Title 1">
            <a:extLst>
              <a:ext uri="{FF2B5EF4-FFF2-40B4-BE49-F238E27FC236}">
                <a16:creationId xmlns:a16="http://schemas.microsoft.com/office/drawing/2014/main" id="{41EF1153-8E39-0C49-8CC6-C5F95235D405}"/>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AF05DFF9-185B-E048-82C6-87576F8ADAC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D2E03B4-7468-7B45-BB0F-3369B7BBD5BD}"/>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030116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ortfolio-3">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p:nvPr>
        </p:nvSpPr>
        <p:spPr>
          <a:xfrm>
            <a:off x="1421883" y="1647680"/>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dirty="0"/>
              <a:t>Click icon to add picture</a:t>
            </a:r>
          </a:p>
        </p:txBody>
      </p:sp>
      <p:sp>
        <p:nvSpPr>
          <p:cNvPr id="28" name="Picture Placeholder 13"/>
          <p:cNvSpPr>
            <a:spLocks noGrp="1" noChangeAspect="1"/>
          </p:cNvSpPr>
          <p:nvPr>
            <p:ph type="pic" sz="quarter" idx="14"/>
          </p:nvPr>
        </p:nvSpPr>
        <p:spPr>
          <a:xfrm>
            <a:off x="6113147" y="1647680"/>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dirty="0"/>
              <a:t>Click icon to add picture</a:t>
            </a:r>
          </a:p>
        </p:txBody>
      </p:sp>
      <p:sp>
        <p:nvSpPr>
          <p:cNvPr id="30" name="Picture Placeholder 13"/>
          <p:cNvSpPr>
            <a:spLocks noGrp="1" noChangeAspect="1"/>
          </p:cNvSpPr>
          <p:nvPr>
            <p:ph type="pic" sz="quarter" idx="15"/>
          </p:nvPr>
        </p:nvSpPr>
        <p:spPr>
          <a:xfrm>
            <a:off x="1421883" y="3961488"/>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dirty="0"/>
              <a:t>Click icon to add picture</a:t>
            </a:r>
          </a:p>
        </p:txBody>
      </p:sp>
      <p:sp>
        <p:nvSpPr>
          <p:cNvPr id="33" name="Picture Placeholder 13"/>
          <p:cNvSpPr>
            <a:spLocks noGrp="1" noChangeAspect="1"/>
          </p:cNvSpPr>
          <p:nvPr>
            <p:ph type="pic" sz="quarter" idx="16"/>
          </p:nvPr>
        </p:nvSpPr>
        <p:spPr>
          <a:xfrm>
            <a:off x="6113147" y="3961488"/>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dirty="0"/>
              <a:t>Click icon to add picture</a:t>
            </a:r>
          </a:p>
        </p:txBody>
      </p:sp>
      <p:sp>
        <p:nvSpPr>
          <p:cNvPr id="6" name="Title 1">
            <a:extLst>
              <a:ext uri="{FF2B5EF4-FFF2-40B4-BE49-F238E27FC236}">
                <a16:creationId xmlns:a16="http://schemas.microsoft.com/office/drawing/2014/main" id="{72AB66EE-DEE1-5944-B3B4-EF7E64FBDE97}"/>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E4E58B71-FC05-C743-A6A7-80E3CF25B4D0}"/>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0A422F5-A39C-C14B-8805-EF954CABF5BA}"/>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725240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48497-E479-B245-9155-16A9A49A4ABD}"/>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10809875-8084-E542-B3BA-410DD3C826D8}"/>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4A1ED8C-C8D2-3D4E-BB40-556651314D9C}"/>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986272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Our Objectives 2">
    <p:spTree>
      <p:nvGrpSpPr>
        <p:cNvPr id="1" name=""/>
        <p:cNvGrpSpPr/>
        <p:nvPr/>
      </p:nvGrpSpPr>
      <p:grpSpPr>
        <a:xfrm>
          <a:off x="0" y="0"/>
          <a:ext cx="0" cy="0"/>
          <a:chOff x="0" y="0"/>
          <a:chExt cx="0" cy="0"/>
        </a:xfrm>
      </p:grpSpPr>
      <p:sp>
        <p:nvSpPr>
          <p:cNvPr id="11" name="Picture Placeholder 22"/>
          <p:cNvSpPr>
            <a:spLocks noGrp="1" noChangeAspect="1"/>
          </p:cNvSpPr>
          <p:nvPr>
            <p:ph type="pic" sz="quarter" idx="13"/>
          </p:nvPr>
        </p:nvSpPr>
        <p:spPr>
          <a:xfrm>
            <a:off x="0" y="0"/>
            <a:ext cx="5954186" cy="6858000"/>
          </a:xfrm>
        </p:spPr>
        <p:txBody>
          <a:bodyPr>
            <a:normAutofit/>
          </a:bodyPr>
          <a:lstStyle>
            <a:lvl1pPr marL="0" indent="0">
              <a:buNone/>
              <a:defRPr sz="1600">
                <a:latin typeface="Raleway Light"/>
                <a:cs typeface="Raleway Light"/>
              </a:defRPr>
            </a:lvl1pPr>
          </a:lstStyle>
          <a:p>
            <a:r>
              <a:rPr lang="en-US" dirty="0"/>
              <a:t>Click icon to add picture</a:t>
            </a:r>
            <a:endParaRPr lang="id-ID"/>
          </a:p>
        </p:txBody>
      </p:sp>
    </p:spTree>
    <p:extLst>
      <p:ext uri="{BB962C8B-B14F-4D97-AF65-F5344CB8AC3E}">
        <p14:creationId xmlns:p14="http://schemas.microsoft.com/office/powerpoint/2010/main" val="1354744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noChangeAspect="1"/>
          </p:cNvSpPr>
          <p:nvPr>
            <p:ph type="pic" sz="quarter" idx="13"/>
          </p:nvPr>
        </p:nvSpPr>
        <p:spPr>
          <a:xfrm>
            <a:off x="-1588" y="0"/>
            <a:ext cx="12192001" cy="6858000"/>
          </a:xfrm>
          <a:effectLst/>
        </p:spPr>
        <p:txBody>
          <a:bodyPr>
            <a:normAutofit/>
          </a:bodyPr>
          <a:lstStyle>
            <a:lvl1pPr marL="0" indent="0">
              <a:buNone/>
              <a:defRPr sz="2100">
                <a:ln>
                  <a:noFill/>
                </a:ln>
                <a:solidFill>
                  <a:schemeClr val="bg1">
                    <a:lumMod val="85000"/>
                  </a:schemeClr>
                </a:solidFill>
              </a:defRPr>
            </a:lvl1pPr>
          </a:lstStyle>
          <a:p>
            <a:r>
              <a:rPr lang="en-US" dirty="0"/>
              <a:t>Click icon to add picture</a:t>
            </a:r>
          </a:p>
        </p:txBody>
      </p:sp>
    </p:spTree>
    <p:extLst>
      <p:ext uri="{BB962C8B-B14F-4D97-AF65-F5344CB8AC3E}">
        <p14:creationId xmlns:p14="http://schemas.microsoft.com/office/powerpoint/2010/main" val="1029005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5867431" cy="6858000"/>
          </a:xfrm>
        </p:spPr>
        <p:txBody>
          <a:bodyPr>
            <a:normAutofit/>
          </a:bodyPr>
          <a:lstStyle>
            <a:lvl1pPr>
              <a:defRPr sz="1800"/>
            </a:lvl1pPr>
          </a:lstStyle>
          <a:p>
            <a:r>
              <a:rPr lang="en-US" dirty="0"/>
              <a:t>Click icon to add picture</a:t>
            </a:r>
          </a:p>
        </p:txBody>
      </p:sp>
    </p:spTree>
    <p:extLst>
      <p:ext uri="{BB962C8B-B14F-4D97-AF65-F5344CB8AC3E}">
        <p14:creationId xmlns:p14="http://schemas.microsoft.com/office/powerpoint/2010/main" val="3339648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7B03-32CF-477A-B059-5632B7DB9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596E5-1D37-49BB-865B-AEB147B48F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75EB70-9501-4430-AAEF-4AA07F83E4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CBD9A4-0E9F-4B72-8806-C402AC3B259A}"/>
              </a:ext>
            </a:extLst>
          </p:cNvPr>
          <p:cNvSpPr>
            <a:spLocks noGrp="1"/>
          </p:cNvSpPr>
          <p:nvPr>
            <p:ph type="dt" sz="half" idx="10"/>
          </p:nvPr>
        </p:nvSpPr>
        <p:spPr/>
        <p:txBody>
          <a:bodyPr/>
          <a:lstStyle/>
          <a:p>
            <a:fld id="{2E82F73D-2382-4D3E-926B-4BC1D670EE55}" type="datetimeFigureOut">
              <a:rPr lang="en-US" smtClean="0"/>
              <a:t>10/26/2023</a:t>
            </a:fld>
            <a:endParaRPr lang="en-US" dirty="0"/>
          </a:p>
        </p:txBody>
      </p:sp>
      <p:sp>
        <p:nvSpPr>
          <p:cNvPr id="6" name="Footer Placeholder 5">
            <a:extLst>
              <a:ext uri="{FF2B5EF4-FFF2-40B4-BE49-F238E27FC236}">
                <a16:creationId xmlns:a16="http://schemas.microsoft.com/office/drawing/2014/main" id="{4DA8356A-20BD-4BD5-86FC-BEE5E53DF8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594FA61-3549-402E-8972-CFF16876465F}"/>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30061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D68E-38B3-48B8-9EB4-2766334A3A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370A2-2C4C-4019-B822-77D95D4A7B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EB6072-4DEA-4070-B345-64266E8DC7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F5722F-DB83-4FD7-884E-B2DD2DAABA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52F7EB-F6FA-4118-86C6-E26CE99EDC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69E10D-15DE-4815-94D3-467052A9E4FC}"/>
              </a:ext>
            </a:extLst>
          </p:cNvPr>
          <p:cNvSpPr>
            <a:spLocks noGrp="1"/>
          </p:cNvSpPr>
          <p:nvPr>
            <p:ph type="dt" sz="half" idx="10"/>
          </p:nvPr>
        </p:nvSpPr>
        <p:spPr/>
        <p:txBody>
          <a:bodyPr/>
          <a:lstStyle/>
          <a:p>
            <a:fld id="{2E82F73D-2382-4D3E-926B-4BC1D670EE55}" type="datetimeFigureOut">
              <a:rPr lang="en-US" smtClean="0"/>
              <a:t>10/26/2023</a:t>
            </a:fld>
            <a:endParaRPr lang="en-US" dirty="0"/>
          </a:p>
        </p:txBody>
      </p:sp>
      <p:sp>
        <p:nvSpPr>
          <p:cNvPr id="8" name="Footer Placeholder 7">
            <a:extLst>
              <a:ext uri="{FF2B5EF4-FFF2-40B4-BE49-F238E27FC236}">
                <a16:creationId xmlns:a16="http://schemas.microsoft.com/office/drawing/2014/main" id="{0D365873-F65F-4AA3-8AD7-877ECB3EB2D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99763C6-7642-4008-A5F2-6792CA56E44D}"/>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404616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B595-5D6D-444A-9E6C-7A96D8BD3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963F70-B89B-4A4E-AE6D-A680C2247D92}"/>
              </a:ext>
            </a:extLst>
          </p:cNvPr>
          <p:cNvSpPr>
            <a:spLocks noGrp="1"/>
          </p:cNvSpPr>
          <p:nvPr>
            <p:ph type="dt" sz="half" idx="10"/>
          </p:nvPr>
        </p:nvSpPr>
        <p:spPr/>
        <p:txBody>
          <a:bodyPr/>
          <a:lstStyle/>
          <a:p>
            <a:fld id="{2E82F73D-2382-4D3E-926B-4BC1D670EE55}" type="datetimeFigureOut">
              <a:rPr lang="en-US" smtClean="0"/>
              <a:t>10/26/2023</a:t>
            </a:fld>
            <a:endParaRPr lang="en-US" dirty="0"/>
          </a:p>
        </p:txBody>
      </p:sp>
      <p:sp>
        <p:nvSpPr>
          <p:cNvPr id="4" name="Footer Placeholder 3">
            <a:extLst>
              <a:ext uri="{FF2B5EF4-FFF2-40B4-BE49-F238E27FC236}">
                <a16:creationId xmlns:a16="http://schemas.microsoft.com/office/drawing/2014/main" id="{9DC83175-0D13-4465-BCEB-76E50FD724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A700BD-2797-40E6-BF99-9624D2C0643D}"/>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3639829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08CCE-2788-4CD4-9DC0-61D32A92F581}"/>
              </a:ext>
            </a:extLst>
          </p:cNvPr>
          <p:cNvSpPr>
            <a:spLocks noGrp="1"/>
          </p:cNvSpPr>
          <p:nvPr>
            <p:ph type="dt" sz="half" idx="10"/>
          </p:nvPr>
        </p:nvSpPr>
        <p:spPr/>
        <p:txBody>
          <a:bodyPr/>
          <a:lstStyle/>
          <a:p>
            <a:fld id="{2E82F73D-2382-4D3E-926B-4BC1D670EE55}" type="datetimeFigureOut">
              <a:rPr lang="en-US" smtClean="0"/>
              <a:t>10/26/2023</a:t>
            </a:fld>
            <a:endParaRPr lang="en-US" dirty="0"/>
          </a:p>
        </p:txBody>
      </p:sp>
      <p:sp>
        <p:nvSpPr>
          <p:cNvPr id="3" name="Footer Placeholder 2">
            <a:extLst>
              <a:ext uri="{FF2B5EF4-FFF2-40B4-BE49-F238E27FC236}">
                <a16:creationId xmlns:a16="http://schemas.microsoft.com/office/drawing/2014/main" id="{B95E2C38-8D40-48DE-96A2-4F3DFBAB589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C95070B-8B13-4B78-9052-DA0776543D01}"/>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3864282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F3C4C-2FE9-49A8-8F80-330AC4D739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6639E4-063B-42AA-8B56-C8832267B0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24A407-05D3-41F4-86E4-1F0AECA42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E50250-898D-48A0-9AF0-EC2CAC46663D}"/>
              </a:ext>
            </a:extLst>
          </p:cNvPr>
          <p:cNvSpPr>
            <a:spLocks noGrp="1"/>
          </p:cNvSpPr>
          <p:nvPr>
            <p:ph type="dt" sz="half" idx="10"/>
          </p:nvPr>
        </p:nvSpPr>
        <p:spPr/>
        <p:txBody>
          <a:bodyPr/>
          <a:lstStyle/>
          <a:p>
            <a:fld id="{2E82F73D-2382-4D3E-926B-4BC1D670EE55}" type="datetimeFigureOut">
              <a:rPr lang="en-US" smtClean="0"/>
              <a:t>10/26/2023</a:t>
            </a:fld>
            <a:endParaRPr lang="en-US" dirty="0"/>
          </a:p>
        </p:txBody>
      </p:sp>
      <p:sp>
        <p:nvSpPr>
          <p:cNvPr id="6" name="Footer Placeholder 5">
            <a:extLst>
              <a:ext uri="{FF2B5EF4-FFF2-40B4-BE49-F238E27FC236}">
                <a16:creationId xmlns:a16="http://schemas.microsoft.com/office/drawing/2014/main" id="{4388284D-8C0F-4F07-8283-D125F61480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CDE3BC-C240-4DDF-9613-E79D501BD4DE}"/>
              </a:ext>
            </a:extLst>
          </p:cNvPr>
          <p:cNvSpPr>
            <a:spLocks noGrp="1"/>
          </p:cNvSpPr>
          <p:nvPr>
            <p:ph type="sldNum" sz="quarter" idx="12"/>
          </p:nvPr>
        </p:nvSpPr>
        <p:spPr/>
        <p:txBody>
          <a:bodyPr/>
          <a:lstStyle/>
          <a:p>
            <a:fld id="{A3C32BE5-F3FA-4D50-8AA0-41EC95F25435}" type="slidenum">
              <a:rPr lang="en-US" smtClean="0"/>
              <a:t>‹#›</a:t>
            </a:fld>
            <a:endParaRPr lang="en-US" dirty="0"/>
          </a:p>
        </p:txBody>
      </p:sp>
    </p:spTree>
    <p:extLst>
      <p:ext uri="{BB962C8B-B14F-4D97-AF65-F5344CB8AC3E}">
        <p14:creationId xmlns:p14="http://schemas.microsoft.com/office/powerpoint/2010/main" val="174038273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theme" Target="../theme/theme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2488E4-FBBC-62AE-57DB-682B0E94E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AC6BDB-49F7-5E6D-DD8D-2D724DDC39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CD97A3-AD4E-1D51-0F62-C874A3F4AE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F99D6-3674-4C4B-819C-E249E787E40A}" type="datetimeFigureOut">
              <a:rPr lang="en-US" smtClean="0"/>
              <a:t>10/26/2023</a:t>
            </a:fld>
            <a:endParaRPr lang="en-US"/>
          </a:p>
        </p:txBody>
      </p:sp>
      <p:sp>
        <p:nvSpPr>
          <p:cNvPr id="5" name="Footer Placeholder 4">
            <a:extLst>
              <a:ext uri="{FF2B5EF4-FFF2-40B4-BE49-F238E27FC236}">
                <a16:creationId xmlns:a16="http://schemas.microsoft.com/office/drawing/2014/main" id="{48F04EF8-F6A6-621D-CF71-95B3079E0C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4F5F71-88B6-1876-9E39-30BD8CF66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730B6E-C981-4592-80E0-CAC89C775CE2}" type="slidenum">
              <a:rPr lang="en-US" smtClean="0"/>
              <a:t>‹#›</a:t>
            </a:fld>
            <a:endParaRPr lang="en-US"/>
          </a:p>
        </p:txBody>
      </p:sp>
    </p:spTree>
    <p:extLst>
      <p:ext uri="{BB962C8B-B14F-4D97-AF65-F5344CB8AC3E}">
        <p14:creationId xmlns:p14="http://schemas.microsoft.com/office/powerpoint/2010/main" val="2559263377"/>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E6F62-C47E-44EB-88CC-65F831C343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D4F525-0FD0-4CC9-8DB1-F85278F5D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A96F1-5A7B-4C53-9D17-3D19B0FB76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2F73D-2382-4D3E-926B-4BC1D670EE55}" type="datetimeFigureOut">
              <a:rPr lang="en-US" smtClean="0"/>
              <a:t>10/26/2023</a:t>
            </a:fld>
            <a:endParaRPr lang="en-US" dirty="0"/>
          </a:p>
        </p:txBody>
      </p:sp>
      <p:sp>
        <p:nvSpPr>
          <p:cNvPr id="5" name="Footer Placeholder 4">
            <a:extLst>
              <a:ext uri="{FF2B5EF4-FFF2-40B4-BE49-F238E27FC236}">
                <a16:creationId xmlns:a16="http://schemas.microsoft.com/office/drawing/2014/main" id="{1B286636-7EC9-4CD0-9A90-9A2FA0FF26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4D28C4-81B4-43DB-96A1-4BD2FEC0C7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32BE5-F3FA-4D50-8AA0-41EC95F25435}" type="slidenum">
              <a:rPr lang="en-US" smtClean="0"/>
              <a:t>‹#›</a:t>
            </a:fld>
            <a:endParaRPr lang="en-US" dirty="0"/>
          </a:p>
        </p:txBody>
      </p:sp>
    </p:spTree>
    <p:extLst>
      <p:ext uri="{BB962C8B-B14F-4D97-AF65-F5344CB8AC3E}">
        <p14:creationId xmlns:p14="http://schemas.microsoft.com/office/powerpoint/2010/main" val="629772473"/>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0E90A9-4014-B34B-9098-8534816D28D6}"/>
              </a:ext>
            </a:extLst>
          </p:cNvPr>
          <p:cNvSpPr>
            <a:spLocks noGrp="1"/>
          </p:cNvSpPr>
          <p:nvPr>
            <p:ph type="title"/>
          </p:nvPr>
        </p:nvSpPr>
        <p:spPr>
          <a:xfrm>
            <a:off x="570570" y="365082"/>
            <a:ext cx="10515600" cy="63190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A6CC57-0F30-5F4F-B8AA-C06A1F628B4F}"/>
              </a:ext>
            </a:extLst>
          </p:cNvPr>
          <p:cNvSpPr>
            <a:spLocks noGrp="1"/>
          </p:cNvSpPr>
          <p:nvPr>
            <p:ph type="body" idx="1"/>
          </p:nvPr>
        </p:nvSpPr>
        <p:spPr>
          <a:xfrm>
            <a:off x="992460" y="1170878"/>
            <a:ext cx="10361340" cy="50060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4559B3E-E4E0-5640-81F4-D2566807F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939F9C4-09E1-9144-A69C-B9AAA65E06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7B975-E0AE-3C42-A54C-FAE04A6380CC}" type="slidenum">
              <a:rPr lang="en-US" smtClean="0"/>
              <a:t>‹#›</a:t>
            </a:fld>
            <a:endParaRPr lang="en-US" dirty="0"/>
          </a:p>
        </p:txBody>
      </p:sp>
    </p:spTree>
    <p:extLst>
      <p:ext uri="{BB962C8B-B14F-4D97-AF65-F5344CB8AC3E}">
        <p14:creationId xmlns:p14="http://schemas.microsoft.com/office/powerpoint/2010/main" val="367232365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Lst>
  <p:txStyles>
    <p:titleStyle>
      <a:lvl1pPr algn="l" defTabSz="914400" rtl="0" eaLnBrk="1" latinLnBrk="0" hangingPunct="1">
        <a:lnSpc>
          <a:spcPct val="90000"/>
        </a:lnSpc>
        <a:spcBef>
          <a:spcPct val="0"/>
        </a:spcBef>
        <a:buNone/>
        <a:defRPr sz="4400" b="0" i="0" kern="1200" spc="500" baseline="0">
          <a:solidFill>
            <a:schemeClr val="tx1"/>
          </a:solidFill>
          <a:latin typeface="Saira ExtraCondensed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Zilla Slab" pitchFamily="2" charset="77"/>
          <a:ea typeface="Zilla Slab"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Zilla Slab" pitchFamily="2" charset="77"/>
          <a:ea typeface="Zilla Slab"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Zilla Slab" pitchFamily="2" charset="77"/>
          <a:ea typeface="Zilla Slab"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Zilla Slab" pitchFamily="2" charset="77"/>
          <a:ea typeface="Zilla Slab"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Zilla Slab" pitchFamily="2" charset="77"/>
          <a:ea typeface="Zilla Slab"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3BF70D-BB2E-43F1-AA24-276D66D5F817}"/>
              </a:ext>
            </a:extLst>
          </p:cNvPr>
          <p:cNvSpPr txBox="1">
            <a:spLocks/>
          </p:cNvSpPr>
          <p:nvPr/>
        </p:nvSpPr>
        <p:spPr>
          <a:xfrm>
            <a:off x="933975" y="2066317"/>
            <a:ext cx="10042124" cy="15027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5400" b="0" i="0" kern="1200" spc="500" baseline="0">
                <a:solidFill>
                  <a:schemeClr val="tx1"/>
                </a:solidFill>
                <a:latin typeface="Saira ExtraCondensed Light" pitchFamily="2" charset="77"/>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500" normalizeH="0" baseline="0" noProof="0" dirty="0">
                <a:ln>
                  <a:noFill/>
                </a:ln>
                <a:solidFill>
                  <a:srgbClr val="1D4F91"/>
                </a:solidFill>
                <a:effectLst/>
                <a:uLnTx/>
                <a:uFillTx/>
                <a:latin typeface="Saira ExtraCondensed Light" pitchFamily="2" charset="77"/>
                <a:ea typeface="+mj-ea"/>
                <a:cs typeface="+mj-cs"/>
              </a:rPr>
              <a:t>ACCOUNTING CAN TAKE</a:t>
            </a:r>
          </a:p>
        </p:txBody>
      </p:sp>
      <p:sp>
        <p:nvSpPr>
          <p:cNvPr id="6" name="Subtitle 2">
            <a:extLst>
              <a:ext uri="{FF2B5EF4-FFF2-40B4-BE49-F238E27FC236}">
                <a16:creationId xmlns:a16="http://schemas.microsoft.com/office/drawing/2014/main" id="{3FB5A74C-33DF-419A-9A09-2060440C5D10}"/>
              </a:ext>
            </a:extLst>
          </p:cNvPr>
          <p:cNvSpPr txBox="1">
            <a:spLocks/>
          </p:cNvSpPr>
          <p:nvPr/>
        </p:nvSpPr>
        <p:spPr>
          <a:xfrm>
            <a:off x="1724572" y="5388355"/>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spc="100" baseline="0">
                <a:solidFill>
                  <a:schemeClr val="tx1"/>
                </a:solidFill>
                <a:latin typeface="Saira ExtraCondensed" panose="00000508000000000000" pitchFamily="2" charset="0"/>
                <a:ea typeface="Zilla Slab" pitchFamily="2" charset="77"/>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Zilla Slab" pitchFamily="2" charset="77"/>
                <a:ea typeface="Zilla Slab" pitchFamily="2" charset="77"/>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Zilla Slab" pitchFamily="2" charset="77"/>
                <a:ea typeface="Zilla Slab" pitchFamily="2" charset="77"/>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(SPEAKER NAME)  |  (COMPANY)  | (TITLE)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(HIGH SCHOOL NAME/LOCATION)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dirty="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(DATE) </a:t>
            </a:r>
          </a:p>
        </p:txBody>
      </p:sp>
      <p:pic>
        <p:nvPicPr>
          <p:cNvPr id="4" name="Picture 3" descr="Logo&#10;&#10;Description automatically generated">
            <a:extLst>
              <a:ext uri="{FF2B5EF4-FFF2-40B4-BE49-F238E27FC236}">
                <a16:creationId xmlns:a16="http://schemas.microsoft.com/office/drawing/2014/main" id="{1AE94227-C84A-4927-97F9-59DE2814A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3545" y="0"/>
            <a:ext cx="3142591" cy="1913909"/>
          </a:xfrm>
          <a:prstGeom prst="rect">
            <a:avLst/>
          </a:prstGeom>
        </p:spPr>
      </p:pic>
      <p:sp>
        <p:nvSpPr>
          <p:cNvPr id="3" name="TextBox 2">
            <a:extLst>
              <a:ext uri="{FF2B5EF4-FFF2-40B4-BE49-F238E27FC236}">
                <a16:creationId xmlns:a16="http://schemas.microsoft.com/office/drawing/2014/main" id="{AE49EBA8-060D-8B8F-A706-8CBFC0F36362}"/>
              </a:ext>
            </a:extLst>
          </p:cNvPr>
          <p:cNvSpPr txBox="1"/>
          <p:nvPr/>
        </p:nvSpPr>
        <p:spPr>
          <a:xfrm>
            <a:off x="1021931" y="4502601"/>
            <a:ext cx="6097348" cy="54784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500" normalizeH="0" baseline="0" noProof="0" dirty="0">
                <a:ln>
                  <a:noFill/>
                </a:ln>
                <a:solidFill>
                  <a:srgbClr val="1D4F91"/>
                </a:solidFill>
                <a:effectLst/>
                <a:uLnTx/>
                <a:uFillTx/>
                <a:latin typeface="Saira ExtraCondensed Light" pitchFamily="2" charset="77"/>
                <a:ea typeface="+mn-ea"/>
                <a:cs typeface="+mn-cs"/>
              </a:rPr>
              <a:t>WHERE DO YOU WANT TO GO?</a:t>
            </a:r>
          </a:p>
        </p:txBody>
      </p:sp>
      <p:sp>
        <p:nvSpPr>
          <p:cNvPr id="8" name="TextBox 7">
            <a:extLst>
              <a:ext uri="{FF2B5EF4-FFF2-40B4-BE49-F238E27FC236}">
                <a16:creationId xmlns:a16="http://schemas.microsoft.com/office/drawing/2014/main" id="{805CAD9D-820B-E8CF-8EA9-0E00FD37F4C4}"/>
              </a:ext>
            </a:extLst>
          </p:cNvPr>
          <p:cNvSpPr txBox="1"/>
          <p:nvPr/>
        </p:nvSpPr>
        <p:spPr>
          <a:xfrm>
            <a:off x="933975" y="3142871"/>
            <a:ext cx="842583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1D4F91"/>
                </a:solidFill>
                <a:effectLst/>
                <a:uLnTx/>
                <a:uFillTx/>
                <a:latin typeface="Saira ExtraCondensed Light" panose="00000408000000000000" pitchFamily="2" charset="0"/>
                <a:ea typeface="+mn-ea"/>
                <a:cs typeface="+mn-cs"/>
              </a:rPr>
              <a:t>YOU ANYWHERE…</a:t>
            </a:r>
          </a:p>
        </p:txBody>
      </p:sp>
    </p:spTree>
    <p:extLst>
      <p:ext uri="{BB962C8B-B14F-4D97-AF65-F5344CB8AC3E}">
        <p14:creationId xmlns:p14="http://schemas.microsoft.com/office/powerpoint/2010/main" val="1171473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32111E3-DB81-A19F-5BE3-55898E23BE55}"/>
              </a:ext>
            </a:extLst>
          </p:cNvPr>
          <p:cNvSpPr>
            <a:spLocks noGrp="1"/>
          </p:cNvSpPr>
          <p:nvPr>
            <p:ph type="title"/>
          </p:nvPr>
        </p:nvSpPr>
        <p:spPr/>
        <p:txBody>
          <a:bodyPr/>
          <a:lstStyle/>
          <a:p>
            <a:r>
              <a:rPr lang="en-US"/>
              <a:t>WHAT ARE YOU LOOKING FOR IN A CAREER?</a:t>
            </a:r>
            <a:endParaRPr lang="en-US" dirty="0"/>
          </a:p>
        </p:txBody>
      </p:sp>
      <p:pic>
        <p:nvPicPr>
          <p:cNvPr id="3" name="Picture 2">
            <a:extLst>
              <a:ext uri="{FF2B5EF4-FFF2-40B4-BE49-F238E27FC236}">
                <a16:creationId xmlns:a16="http://schemas.microsoft.com/office/drawing/2014/main" id="{CC893D02-A825-9A41-C353-EB549BFAC80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235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C85BBD-341A-1E59-C5E5-59DD694E0636}"/>
              </a:ext>
            </a:extLst>
          </p:cNvPr>
          <p:cNvSpPr>
            <a:spLocks noGrp="1"/>
          </p:cNvSpPr>
          <p:nvPr>
            <p:ph type="title"/>
          </p:nvPr>
        </p:nvSpPr>
        <p:spPr/>
        <p:txBody>
          <a:bodyPr/>
          <a:lstStyle/>
          <a:p>
            <a:r>
              <a:rPr lang="en-US" b="1" kern="1200" spc="100">
                <a:solidFill>
                  <a:srgbClr val="1D4F91"/>
                </a:solidFill>
                <a:latin typeface="Saira ExtraCondensed" panose="00000508000000000000" pitchFamily="2" charset="0"/>
                <a:ea typeface="Roboto" panose="02000000000000000000" pitchFamily="2" charset="0"/>
              </a:rPr>
              <a:t>Accounting is money.</a:t>
            </a:r>
            <a:endParaRPr lang="en-US" b="1" kern="1200" spc="100" dirty="0">
              <a:solidFill>
                <a:srgbClr val="1D4F9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319507D2-482E-BAAE-8642-8DB29CA3B62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58127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A874348-F105-0289-D2EB-7431238B64A5}"/>
              </a:ext>
            </a:extLst>
          </p:cNvPr>
          <p:cNvSpPr>
            <a:spLocks noGrp="1"/>
          </p:cNvSpPr>
          <p:nvPr>
            <p:ph type="title"/>
          </p:nvPr>
        </p:nvSpPr>
        <p:spPr/>
        <p:txBody>
          <a:bodyPr/>
          <a:lstStyle/>
          <a:p>
            <a:r>
              <a:rPr lang="en-US" b="1" kern="1200" spc="100">
                <a:solidFill>
                  <a:srgbClr val="1D4F91"/>
                </a:solidFill>
                <a:latin typeface="Saira ExtraCondensed" panose="00000508000000000000" pitchFamily="2" charset="0"/>
                <a:ea typeface="Roboto" panose="02000000000000000000" pitchFamily="2" charset="0"/>
              </a:rPr>
              <a:t>Follow your passion.</a:t>
            </a:r>
            <a:endParaRPr lang="en-US" b="1" kern="1200" spc="100" dirty="0">
              <a:solidFill>
                <a:srgbClr val="1D4F9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B29F062D-F612-A6F7-751C-8AA8E168D90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95840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A63492F-6F4D-F290-64A5-A850A44D29B0}"/>
              </a:ext>
            </a:extLst>
          </p:cNvPr>
          <p:cNvSpPr>
            <a:spLocks noGrp="1"/>
          </p:cNvSpPr>
          <p:nvPr>
            <p:ph type="title"/>
          </p:nvPr>
        </p:nvSpPr>
        <p:spPr/>
        <p:txBody>
          <a:bodyPr/>
          <a:lstStyle/>
          <a:p>
            <a:pPr>
              <a:lnSpc>
                <a:spcPct val="100000"/>
              </a:lnSpc>
            </a:pPr>
            <a:r>
              <a:rPr lang="en-US" b="1" kern="1200" spc="100">
                <a:solidFill>
                  <a:schemeClr val="tx1"/>
                </a:solidFill>
                <a:latin typeface="Saira ExtraCondensed" panose="00000508000000000000" pitchFamily="2" charset="0"/>
                <a:ea typeface="Roboto" panose="02000000000000000000" pitchFamily="2" charset="0"/>
              </a:rPr>
              <a:t>Travel the world.</a:t>
            </a:r>
            <a:endParaRPr lang="en-US" b="1" kern="1200" spc="100" dirty="0">
              <a:solidFill>
                <a:schemeClr val="tx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E6A96E92-EB91-B851-C5FA-E469FE0680E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88957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840E01A-980A-CB1B-C893-7DDDF2053F8E}"/>
              </a:ext>
            </a:extLst>
          </p:cNvPr>
          <p:cNvSpPr>
            <a:spLocks noGrp="1"/>
          </p:cNvSpPr>
          <p:nvPr>
            <p:ph type="title"/>
          </p:nvPr>
        </p:nvSpPr>
        <p:spPr/>
        <p:txBody>
          <a:bodyPr/>
          <a:lstStyle/>
          <a:p>
            <a:pPr>
              <a:lnSpc>
                <a:spcPct val="100000"/>
              </a:lnSpc>
            </a:pPr>
            <a:r>
              <a:rPr lang="en-US" b="1" kern="1200" spc="100">
                <a:solidFill>
                  <a:srgbClr val="1D4F91"/>
                </a:solidFill>
                <a:latin typeface="Saira ExtraCondensed" panose="00000508000000000000" pitchFamily="2" charset="0"/>
                <a:ea typeface="Roboto" panose="02000000000000000000" pitchFamily="2" charset="0"/>
              </a:rPr>
              <a:t>Make an impact.</a:t>
            </a:r>
            <a:endParaRPr lang="en-US" b="1" kern="1200" spc="100" dirty="0">
              <a:solidFill>
                <a:srgbClr val="1D4F9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C146D25C-B55F-D548-13A2-A6883CFC427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17090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7B9AAB9-9AB4-4C52-37E6-B29EF95A10AF}"/>
              </a:ext>
            </a:extLst>
          </p:cNvPr>
          <p:cNvSpPr>
            <a:spLocks noGrp="1"/>
          </p:cNvSpPr>
          <p:nvPr>
            <p:ph type="title"/>
          </p:nvPr>
        </p:nvSpPr>
        <p:spPr/>
        <p:txBody>
          <a:bodyPr/>
          <a:lstStyle/>
          <a:p>
            <a:pPr>
              <a:lnSpc>
                <a:spcPct val="100000"/>
              </a:lnSpc>
            </a:pPr>
            <a:r>
              <a:rPr lang="en-US" b="1" kern="1200" spc="100">
                <a:solidFill>
                  <a:srgbClr val="1D4F91"/>
                </a:solidFill>
                <a:latin typeface="Saira ExtraCondensed" panose="00000508000000000000" pitchFamily="2" charset="0"/>
                <a:ea typeface="Roboto" panose="02000000000000000000" pitchFamily="2" charset="0"/>
              </a:rPr>
              <a:t>Share your knowledge.</a:t>
            </a:r>
            <a:endParaRPr lang="en-US" b="1" kern="1200" spc="100" dirty="0">
              <a:solidFill>
                <a:srgbClr val="1D4F9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22ACBAC9-68A1-93B3-FB33-ED1AA72062A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62599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C3DF646-CF94-A53D-D8F5-D2A63876C1B9}"/>
              </a:ext>
            </a:extLst>
          </p:cNvPr>
          <p:cNvSpPr>
            <a:spLocks noGrp="1"/>
          </p:cNvSpPr>
          <p:nvPr>
            <p:ph type="title"/>
          </p:nvPr>
        </p:nvSpPr>
        <p:spPr/>
        <p:txBody>
          <a:bodyPr/>
          <a:lstStyle/>
          <a:p>
            <a:pPr>
              <a:lnSpc>
                <a:spcPct val="100000"/>
              </a:lnSpc>
            </a:pPr>
            <a:r>
              <a:rPr lang="en-US" b="1" spc="100">
                <a:solidFill>
                  <a:srgbClr val="1D4F91"/>
                </a:solidFill>
                <a:latin typeface="Saira ExtraCondensed" panose="00000508000000000000" pitchFamily="2" charset="0"/>
                <a:ea typeface="Roboto" panose="02000000000000000000" pitchFamily="2" charset="0"/>
              </a:rPr>
              <a:t>Make it balance.</a:t>
            </a:r>
            <a:endParaRPr lang="en-US" b="1" kern="1200" spc="100" dirty="0">
              <a:solidFill>
                <a:srgbClr val="1D4F9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C574C755-8AA5-AED2-AE34-71A6D972803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95495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310A97C-ACAE-B26F-63A6-4EC58550CCF2}"/>
              </a:ext>
            </a:extLst>
          </p:cNvPr>
          <p:cNvSpPr>
            <a:spLocks noGrp="1"/>
          </p:cNvSpPr>
          <p:nvPr>
            <p:ph type="title"/>
          </p:nvPr>
        </p:nvSpPr>
        <p:spPr/>
        <p:txBody>
          <a:bodyPr/>
          <a:lstStyle/>
          <a:p>
            <a:pPr>
              <a:lnSpc>
                <a:spcPct val="100000"/>
              </a:lnSpc>
            </a:pPr>
            <a:r>
              <a:rPr lang="en-US" b="1" spc="100">
                <a:solidFill>
                  <a:srgbClr val="1D4F91"/>
                </a:solidFill>
                <a:latin typeface="Saira ExtraCondensed" panose="00000508000000000000" pitchFamily="2" charset="0"/>
                <a:ea typeface="Roboto" panose="02000000000000000000" pitchFamily="2" charset="0"/>
              </a:rPr>
              <a:t>Grow professionally.</a:t>
            </a:r>
            <a:endParaRPr lang="en-US" b="1" spc="100" dirty="0">
              <a:solidFill>
                <a:srgbClr val="1D4F9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D9A45E3E-748E-D45F-D41E-A6E5296F5D0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51825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9467DB9-4EBB-A52A-5564-349268827C76}"/>
              </a:ext>
            </a:extLst>
          </p:cNvPr>
          <p:cNvSpPr>
            <a:spLocks noGrp="1"/>
          </p:cNvSpPr>
          <p:nvPr>
            <p:ph type="title"/>
          </p:nvPr>
        </p:nvSpPr>
        <p:spPr/>
        <p:txBody>
          <a:bodyPr/>
          <a:lstStyle/>
          <a:p>
            <a:pPr>
              <a:lnSpc>
                <a:spcPct val="100000"/>
              </a:lnSpc>
            </a:pPr>
            <a:r>
              <a:rPr lang="en-US" b="1" kern="1200" spc="100">
                <a:solidFill>
                  <a:srgbClr val="1D4F91"/>
                </a:solidFill>
                <a:latin typeface="Saira ExtraCondensed" panose="00000508000000000000" pitchFamily="2" charset="0"/>
                <a:ea typeface="Roboto" panose="02000000000000000000" pitchFamily="2" charset="0"/>
              </a:rPr>
              <a:t>Feel secure</a:t>
            </a:r>
            <a:r>
              <a:rPr lang="en-US" kern="1200">
                <a:solidFill>
                  <a:schemeClr val="tx1"/>
                </a:solidFill>
                <a:latin typeface="Roboto" panose="02000000000000000000" pitchFamily="2" charset="0"/>
                <a:ea typeface="Roboto" panose="02000000000000000000" pitchFamily="2" charset="0"/>
              </a:rPr>
              <a:t>.</a:t>
            </a:r>
            <a:endParaRPr lang="en-US" kern="1200" dirty="0">
              <a:solidFill>
                <a:schemeClr val="tx1"/>
              </a:solidFill>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D273A65E-FDE8-CD79-7E4A-26126A504ED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57470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5AB5993-5B08-FFD6-F0B1-A23BBF918B62}"/>
              </a:ext>
            </a:extLst>
          </p:cNvPr>
          <p:cNvSpPr>
            <a:spLocks noGrp="1"/>
          </p:cNvSpPr>
          <p:nvPr>
            <p:ph type="title"/>
          </p:nvPr>
        </p:nvSpPr>
        <p:spPr/>
        <p:txBody>
          <a:bodyPr/>
          <a:lstStyle/>
          <a:p>
            <a:r>
              <a:rPr lang="en-US"/>
              <a:t>AS A CPA: SECURITY IS INCLUDED </a:t>
            </a:r>
            <a:endParaRPr lang="en-US" dirty="0"/>
          </a:p>
        </p:txBody>
      </p:sp>
      <p:pic>
        <p:nvPicPr>
          <p:cNvPr id="3" name="Picture 2">
            <a:extLst>
              <a:ext uri="{FF2B5EF4-FFF2-40B4-BE49-F238E27FC236}">
                <a16:creationId xmlns:a16="http://schemas.microsoft.com/office/drawing/2014/main" id="{C049E9F9-F048-365D-779D-B5BFD6C2DBD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8830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85C8-FF31-4E32-B0A0-E20D0FF3E84D}"/>
              </a:ext>
            </a:extLst>
          </p:cNvPr>
          <p:cNvSpPr>
            <a:spLocks noGrp="1"/>
          </p:cNvSpPr>
          <p:nvPr>
            <p:ph type="title"/>
          </p:nvPr>
        </p:nvSpPr>
        <p:spPr>
          <a:xfrm>
            <a:off x="762000" y="911491"/>
            <a:ext cx="10515600" cy="631909"/>
          </a:xfrm>
        </p:spPr>
        <p:txBody>
          <a:bodyPr anchor="ctr">
            <a:normAutofit/>
          </a:bodyPr>
          <a:lstStyle/>
          <a:p>
            <a:r>
              <a:rPr lang="en-US" sz="3700" dirty="0"/>
              <a:t>WELCOME &amp; ABOUT ME</a:t>
            </a:r>
          </a:p>
        </p:txBody>
      </p:sp>
      <p:sp>
        <p:nvSpPr>
          <p:cNvPr id="6" name="Content Placeholder 4">
            <a:extLst>
              <a:ext uri="{FF2B5EF4-FFF2-40B4-BE49-F238E27FC236}">
                <a16:creationId xmlns:a16="http://schemas.microsoft.com/office/drawing/2014/main" id="{29EFAD78-BE81-45EF-B54C-0F0D34AF3EB1}"/>
              </a:ext>
            </a:extLst>
          </p:cNvPr>
          <p:cNvSpPr>
            <a:spLocks noGrp="1"/>
          </p:cNvSpPr>
          <p:nvPr>
            <p:ph sz="half" idx="2"/>
          </p:nvPr>
        </p:nvSpPr>
        <p:spPr>
          <a:xfrm>
            <a:off x="1025664" y="1785165"/>
            <a:ext cx="10934363" cy="4351338"/>
          </a:xfrm>
        </p:spPr>
        <p:txBody>
          <a:bodyPr>
            <a:normAutofit/>
          </a:bodyPr>
          <a:lstStyle/>
          <a:p>
            <a:pPr>
              <a:spcBef>
                <a:spcPts val="600"/>
              </a:spcBef>
              <a:spcAft>
                <a:spcPts val="1800"/>
              </a:spcAft>
            </a:pPr>
            <a:r>
              <a:rPr lang="en-US" sz="2000" dirty="0"/>
              <a:t>Name</a:t>
            </a:r>
          </a:p>
          <a:p>
            <a:pPr>
              <a:spcBef>
                <a:spcPts val="600"/>
              </a:spcBef>
              <a:spcAft>
                <a:spcPts val="1800"/>
              </a:spcAft>
            </a:pPr>
            <a:r>
              <a:rPr lang="en-US" sz="2000" dirty="0"/>
              <a:t>Organization</a:t>
            </a:r>
          </a:p>
          <a:p>
            <a:pPr>
              <a:spcBef>
                <a:spcPts val="600"/>
              </a:spcBef>
              <a:spcAft>
                <a:spcPts val="1800"/>
              </a:spcAft>
            </a:pPr>
            <a:r>
              <a:rPr lang="en-US" sz="2000" dirty="0"/>
              <a:t>Job Title</a:t>
            </a:r>
          </a:p>
          <a:p>
            <a:pPr>
              <a:spcBef>
                <a:spcPts val="600"/>
              </a:spcBef>
              <a:spcAft>
                <a:spcPts val="1800"/>
              </a:spcAft>
            </a:pPr>
            <a:r>
              <a:rPr lang="en-US" sz="2000" dirty="0"/>
              <a:t>When/How You Decided to Become a CPA</a:t>
            </a:r>
          </a:p>
          <a:p>
            <a:endParaRPr lang="en-US" sz="2000" dirty="0"/>
          </a:p>
        </p:txBody>
      </p:sp>
    </p:spTree>
    <p:extLst>
      <p:ext uri="{BB962C8B-B14F-4D97-AF65-F5344CB8AC3E}">
        <p14:creationId xmlns:p14="http://schemas.microsoft.com/office/powerpoint/2010/main" val="3444070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69BCFC1-B5B5-7A18-6DC8-0E10CC89C8D0}"/>
              </a:ext>
            </a:extLst>
          </p:cNvPr>
          <p:cNvSpPr>
            <a:spLocks noGrp="1"/>
          </p:cNvSpPr>
          <p:nvPr>
            <p:ph type="title"/>
          </p:nvPr>
        </p:nvSpPr>
        <p:spPr/>
        <p:txBody>
          <a:bodyPr/>
          <a:lstStyle/>
          <a:p>
            <a:r>
              <a:rPr lang="en-US" sz="3700"/>
              <a:t>SKILLS</a:t>
            </a:r>
            <a:endParaRPr lang="en-US" sz="3700" dirty="0"/>
          </a:p>
        </p:txBody>
      </p:sp>
      <p:pic>
        <p:nvPicPr>
          <p:cNvPr id="3" name="Picture 2">
            <a:extLst>
              <a:ext uri="{FF2B5EF4-FFF2-40B4-BE49-F238E27FC236}">
                <a16:creationId xmlns:a16="http://schemas.microsoft.com/office/drawing/2014/main" id="{D3E74EAC-F969-1F5B-A18B-5DC3A1EF5CF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33151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F0E1CE8-A044-A39E-A5A9-37EB3591CEB8}"/>
              </a:ext>
            </a:extLst>
          </p:cNvPr>
          <p:cNvSpPr>
            <a:spLocks noGrp="1"/>
          </p:cNvSpPr>
          <p:nvPr>
            <p:ph type="title"/>
          </p:nvPr>
        </p:nvSpPr>
        <p:spPr/>
        <p:txBody>
          <a:bodyPr/>
          <a:lstStyle/>
          <a:p>
            <a:pPr>
              <a:lnSpc>
                <a:spcPct val="100000"/>
              </a:lnSpc>
            </a:pPr>
            <a:r>
              <a:rPr lang="en-US" kern="1200">
                <a:solidFill>
                  <a:srgbClr val="1D4F91"/>
                </a:solidFill>
                <a:latin typeface="Saira ExtraCondensed" panose="00000508000000000000" pitchFamily="2" charset="0"/>
                <a:ea typeface="Roboto" panose="02000000000000000000" pitchFamily="2" charset="0"/>
              </a:rPr>
              <a:t>Could accounting be right for you?</a:t>
            </a:r>
            <a:endParaRPr lang="en-US" kern="1200" dirty="0">
              <a:solidFill>
                <a:srgbClr val="1D4F9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CC93AE1F-08C8-0C31-0A30-4654EEF3073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03721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3D67308-1FFE-0B0A-8631-12A41AC7C1F1}"/>
              </a:ext>
            </a:extLst>
          </p:cNvPr>
          <p:cNvSpPr>
            <a:spLocks noGrp="1"/>
          </p:cNvSpPr>
          <p:nvPr>
            <p:ph type="title"/>
          </p:nvPr>
        </p:nvSpPr>
        <p:spPr/>
        <p:txBody>
          <a:bodyPr/>
          <a:lstStyle/>
          <a:p>
            <a:r>
              <a:rPr lang="en-US" sz="3700"/>
              <a:t>STEPS TO CPA GREATNESS</a:t>
            </a:r>
            <a:endParaRPr lang="en-US" sz="3700" dirty="0"/>
          </a:p>
        </p:txBody>
      </p:sp>
      <p:pic>
        <p:nvPicPr>
          <p:cNvPr id="3" name="Picture 2">
            <a:extLst>
              <a:ext uri="{FF2B5EF4-FFF2-40B4-BE49-F238E27FC236}">
                <a16:creationId xmlns:a16="http://schemas.microsoft.com/office/drawing/2014/main" id="{C409F105-78B7-CF55-DFD4-EAD8B51FA13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15502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4BA85C3-E2C9-19EE-86F2-B4E3A10593A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0D7A8DB-CA1D-EDA3-E26F-CA7A4B7139A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9701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CE30724-8044-5A44-0A02-DB571280B37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45AE8C5-F470-EA1F-58D5-06869454FCD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92958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885C0C2-78E2-E854-8614-3BCE0F0C5CE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BB0A47C-5435-C123-2C52-035905E96D5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33749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9F6058-50F4-22D9-E977-79AAF6B6866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88F7956-039C-2DF4-EB43-C01464EC1DDD}"/>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1513473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5"/>
          <p:cNvSpPr>
            <a:spLocks noEditPoints="1"/>
          </p:cNvSpPr>
          <p:nvPr/>
        </p:nvSpPr>
        <p:spPr bwMode="auto">
          <a:xfrm>
            <a:off x="6459894" y="4018725"/>
            <a:ext cx="276835" cy="277246"/>
          </a:xfrm>
          <a:custGeom>
            <a:avLst/>
            <a:gdLst>
              <a:gd name="T0" fmla="*/ 0 w 284"/>
              <a:gd name="T1" fmla="*/ 142 h 284"/>
              <a:gd name="T2" fmla="*/ 284 w 284"/>
              <a:gd name="T3" fmla="*/ 142 h 284"/>
              <a:gd name="T4" fmla="*/ 266 w 284"/>
              <a:gd name="T5" fmla="*/ 138 h 284"/>
              <a:gd name="T6" fmla="*/ 200 w 284"/>
              <a:gd name="T7" fmla="*/ 80 h 284"/>
              <a:gd name="T8" fmla="*/ 266 w 284"/>
              <a:gd name="T9" fmla="*/ 138 h 284"/>
              <a:gd name="T10" fmla="*/ 100 w 284"/>
              <a:gd name="T11" fmla="*/ 218 h 284"/>
              <a:gd name="T12" fmla="*/ 138 w 284"/>
              <a:gd name="T13" fmla="*/ 266 h 284"/>
              <a:gd name="T14" fmla="*/ 148 w 284"/>
              <a:gd name="T15" fmla="*/ 19 h 284"/>
              <a:gd name="T16" fmla="*/ 147 w 284"/>
              <a:gd name="T17" fmla="*/ 83 h 284"/>
              <a:gd name="T18" fmla="*/ 148 w 284"/>
              <a:gd name="T19" fmla="*/ 19 h 284"/>
              <a:gd name="T20" fmla="*/ 228 w 284"/>
              <a:gd name="T21" fmla="*/ 54 h 284"/>
              <a:gd name="T22" fmla="*/ 163 w 284"/>
              <a:gd name="T23" fmla="*/ 21 h 284"/>
              <a:gd name="T24" fmla="*/ 138 w 284"/>
              <a:gd name="T25" fmla="*/ 83 h 284"/>
              <a:gd name="T26" fmla="*/ 137 w 284"/>
              <a:gd name="T27" fmla="*/ 19 h 284"/>
              <a:gd name="T28" fmla="*/ 88 w 284"/>
              <a:gd name="T29" fmla="*/ 72 h 284"/>
              <a:gd name="T30" fmla="*/ 122 w 284"/>
              <a:gd name="T31" fmla="*/ 21 h 284"/>
              <a:gd name="T32" fmla="*/ 93 w 284"/>
              <a:gd name="T33" fmla="*/ 84 h 284"/>
              <a:gd name="T34" fmla="*/ 138 w 284"/>
              <a:gd name="T35" fmla="*/ 138 h 284"/>
              <a:gd name="T36" fmla="*/ 93 w 284"/>
              <a:gd name="T37" fmla="*/ 84 h 284"/>
              <a:gd name="T38" fmla="*/ 138 w 284"/>
              <a:gd name="T39" fmla="*/ 202 h 284"/>
              <a:gd name="T40" fmla="*/ 83 w 284"/>
              <a:gd name="T41" fmla="*/ 147 h 284"/>
              <a:gd name="T42" fmla="*/ 122 w 284"/>
              <a:gd name="T43" fmla="*/ 264 h 284"/>
              <a:gd name="T44" fmla="*/ 91 w 284"/>
              <a:gd name="T45" fmla="*/ 221 h 284"/>
              <a:gd name="T46" fmla="*/ 147 w 284"/>
              <a:gd name="T47" fmla="*/ 266 h 284"/>
              <a:gd name="T48" fmla="*/ 185 w 284"/>
              <a:gd name="T49" fmla="*/ 218 h 284"/>
              <a:gd name="T50" fmla="*/ 147 w 284"/>
              <a:gd name="T51" fmla="*/ 266 h 284"/>
              <a:gd name="T52" fmla="*/ 223 w 284"/>
              <a:gd name="T53" fmla="*/ 236 h 284"/>
              <a:gd name="T54" fmla="*/ 194 w 284"/>
              <a:gd name="T55" fmla="*/ 221 h 284"/>
              <a:gd name="T56" fmla="*/ 147 w 284"/>
              <a:gd name="T57" fmla="*/ 202 h 284"/>
              <a:gd name="T58" fmla="*/ 202 w 284"/>
              <a:gd name="T59" fmla="*/ 147 h 284"/>
              <a:gd name="T60" fmla="*/ 147 w 284"/>
              <a:gd name="T61" fmla="*/ 138 h 284"/>
              <a:gd name="T62" fmla="*/ 192 w 284"/>
              <a:gd name="T63" fmla="*/ 84 h 284"/>
              <a:gd name="T64" fmla="*/ 147 w 284"/>
              <a:gd name="T65" fmla="*/ 138 h 284"/>
              <a:gd name="T66" fmla="*/ 84 w 284"/>
              <a:gd name="T67" fmla="*/ 80 h 284"/>
              <a:gd name="T68" fmla="*/ 19 w 284"/>
              <a:gd name="T69" fmla="*/ 138 h 284"/>
              <a:gd name="T70" fmla="*/ 19 w 284"/>
              <a:gd name="T71" fmla="*/ 147 h 284"/>
              <a:gd name="T72" fmla="*/ 88 w 284"/>
              <a:gd name="T73" fmla="*/ 212 h 284"/>
              <a:gd name="T74" fmla="*/ 19 w 284"/>
              <a:gd name="T75" fmla="*/ 147 h 284"/>
              <a:gd name="T76" fmla="*/ 197 w 284"/>
              <a:gd name="T77" fmla="*/ 212 h 284"/>
              <a:gd name="T78" fmla="*/ 266 w 284"/>
              <a:gd name="T79" fmla="*/ 14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 h="284">
                <a:moveTo>
                  <a:pt x="142" y="0"/>
                </a:moveTo>
                <a:cubicBezTo>
                  <a:pt x="64" y="0"/>
                  <a:pt x="0" y="64"/>
                  <a:pt x="0" y="142"/>
                </a:cubicBezTo>
                <a:cubicBezTo>
                  <a:pt x="0" y="221"/>
                  <a:pt x="64" y="284"/>
                  <a:pt x="142" y="284"/>
                </a:cubicBezTo>
                <a:cubicBezTo>
                  <a:pt x="221" y="284"/>
                  <a:pt x="284" y="221"/>
                  <a:pt x="284" y="142"/>
                </a:cubicBezTo>
                <a:cubicBezTo>
                  <a:pt x="284" y="64"/>
                  <a:pt x="221" y="0"/>
                  <a:pt x="142" y="0"/>
                </a:cubicBezTo>
                <a:close/>
                <a:moveTo>
                  <a:pt x="266" y="138"/>
                </a:moveTo>
                <a:cubicBezTo>
                  <a:pt x="211" y="138"/>
                  <a:pt x="211" y="138"/>
                  <a:pt x="211" y="138"/>
                </a:cubicBezTo>
                <a:cubicBezTo>
                  <a:pt x="211" y="118"/>
                  <a:pt x="207" y="98"/>
                  <a:pt x="200" y="80"/>
                </a:cubicBezTo>
                <a:cubicBezTo>
                  <a:pt x="213" y="75"/>
                  <a:pt x="224" y="68"/>
                  <a:pt x="235" y="60"/>
                </a:cubicBezTo>
                <a:cubicBezTo>
                  <a:pt x="253" y="81"/>
                  <a:pt x="265" y="108"/>
                  <a:pt x="266" y="138"/>
                </a:cubicBezTo>
                <a:close/>
                <a:moveTo>
                  <a:pt x="137" y="266"/>
                </a:moveTo>
                <a:cubicBezTo>
                  <a:pt x="122" y="253"/>
                  <a:pt x="109" y="237"/>
                  <a:pt x="100" y="218"/>
                </a:cubicBezTo>
                <a:cubicBezTo>
                  <a:pt x="112" y="214"/>
                  <a:pt x="125" y="212"/>
                  <a:pt x="138" y="211"/>
                </a:cubicBezTo>
                <a:cubicBezTo>
                  <a:pt x="138" y="266"/>
                  <a:pt x="138" y="266"/>
                  <a:pt x="138" y="266"/>
                </a:cubicBezTo>
                <a:cubicBezTo>
                  <a:pt x="138" y="266"/>
                  <a:pt x="138" y="266"/>
                  <a:pt x="137" y="266"/>
                </a:cubicBezTo>
                <a:close/>
                <a:moveTo>
                  <a:pt x="148" y="19"/>
                </a:moveTo>
                <a:cubicBezTo>
                  <a:pt x="165" y="33"/>
                  <a:pt x="179" y="53"/>
                  <a:pt x="188" y="75"/>
                </a:cubicBezTo>
                <a:cubicBezTo>
                  <a:pt x="175" y="80"/>
                  <a:pt x="162" y="82"/>
                  <a:pt x="147" y="83"/>
                </a:cubicBezTo>
                <a:cubicBezTo>
                  <a:pt x="147" y="19"/>
                  <a:pt x="147" y="19"/>
                  <a:pt x="147" y="19"/>
                </a:cubicBezTo>
                <a:cubicBezTo>
                  <a:pt x="147" y="19"/>
                  <a:pt x="147" y="19"/>
                  <a:pt x="148" y="19"/>
                </a:cubicBezTo>
                <a:close/>
                <a:moveTo>
                  <a:pt x="163" y="21"/>
                </a:moveTo>
                <a:cubicBezTo>
                  <a:pt x="188" y="25"/>
                  <a:pt x="211" y="37"/>
                  <a:pt x="228" y="54"/>
                </a:cubicBezTo>
                <a:cubicBezTo>
                  <a:pt x="219" y="61"/>
                  <a:pt x="208" y="67"/>
                  <a:pt x="197" y="72"/>
                </a:cubicBezTo>
                <a:cubicBezTo>
                  <a:pt x="189" y="52"/>
                  <a:pt x="177" y="35"/>
                  <a:pt x="163" y="21"/>
                </a:cubicBezTo>
                <a:close/>
                <a:moveTo>
                  <a:pt x="138" y="19"/>
                </a:moveTo>
                <a:cubicBezTo>
                  <a:pt x="138" y="83"/>
                  <a:pt x="138" y="83"/>
                  <a:pt x="138" y="83"/>
                </a:cubicBezTo>
                <a:cubicBezTo>
                  <a:pt x="123" y="82"/>
                  <a:pt x="110" y="80"/>
                  <a:pt x="97" y="75"/>
                </a:cubicBezTo>
                <a:cubicBezTo>
                  <a:pt x="106" y="53"/>
                  <a:pt x="120" y="33"/>
                  <a:pt x="137" y="19"/>
                </a:cubicBezTo>
                <a:cubicBezTo>
                  <a:pt x="138" y="19"/>
                  <a:pt x="138" y="19"/>
                  <a:pt x="138" y="19"/>
                </a:cubicBezTo>
                <a:close/>
                <a:moveTo>
                  <a:pt x="88" y="72"/>
                </a:moveTo>
                <a:cubicBezTo>
                  <a:pt x="77" y="67"/>
                  <a:pt x="66" y="61"/>
                  <a:pt x="57" y="54"/>
                </a:cubicBezTo>
                <a:cubicBezTo>
                  <a:pt x="74" y="37"/>
                  <a:pt x="97" y="25"/>
                  <a:pt x="122" y="21"/>
                </a:cubicBezTo>
                <a:cubicBezTo>
                  <a:pt x="108" y="35"/>
                  <a:pt x="96" y="52"/>
                  <a:pt x="88" y="72"/>
                </a:cubicBezTo>
                <a:close/>
                <a:moveTo>
                  <a:pt x="93" y="84"/>
                </a:moveTo>
                <a:cubicBezTo>
                  <a:pt x="107" y="88"/>
                  <a:pt x="122" y="91"/>
                  <a:pt x="138" y="92"/>
                </a:cubicBezTo>
                <a:cubicBezTo>
                  <a:pt x="138" y="138"/>
                  <a:pt x="138" y="138"/>
                  <a:pt x="138" y="138"/>
                </a:cubicBezTo>
                <a:cubicBezTo>
                  <a:pt x="83" y="138"/>
                  <a:pt x="83" y="138"/>
                  <a:pt x="83" y="138"/>
                </a:cubicBezTo>
                <a:cubicBezTo>
                  <a:pt x="84" y="119"/>
                  <a:pt x="87" y="100"/>
                  <a:pt x="93" y="84"/>
                </a:cubicBezTo>
                <a:close/>
                <a:moveTo>
                  <a:pt x="138" y="147"/>
                </a:moveTo>
                <a:cubicBezTo>
                  <a:pt x="138" y="202"/>
                  <a:pt x="138" y="202"/>
                  <a:pt x="138" y="202"/>
                </a:cubicBezTo>
                <a:cubicBezTo>
                  <a:pt x="123" y="203"/>
                  <a:pt x="109" y="205"/>
                  <a:pt x="96" y="209"/>
                </a:cubicBezTo>
                <a:cubicBezTo>
                  <a:pt x="88" y="190"/>
                  <a:pt x="84" y="169"/>
                  <a:pt x="83" y="147"/>
                </a:cubicBezTo>
                <a:lnTo>
                  <a:pt x="138" y="147"/>
                </a:lnTo>
                <a:close/>
                <a:moveTo>
                  <a:pt x="122" y="264"/>
                </a:moveTo>
                <a:cubicBezTo>
                  <a:pt x="100" y="261"/>
                  <a:pt x="79" y="251"/>
                  <a:pt x="62" y="236"/>
                </a:cubicBezTo>
                <a:cubicBezTo>
                  <a:pt x="71" y="230"/>
                  <a:pt x="81" y="225"/>
                  <a:pt x="91" y="221"/>
                </a:cubicBezTo>
                <a:cubicBezTo>
                  <a:pt x="99" y="237"/>
                  <a:pt x="110" y="252"/>
                  <a:pt x="122" y="264"/>
                </a:cubicBezTo>
                <a:close/>
                <a:moveTo>
                  <a:pt x="147" y="266"/>
                </a:moveTo>
                <a:cubicBezTo>
                  <a:pt x="147" y="211"/>
                  <a:pt x="147" y="211"/>
                  <a:pt x="147" y="211"/>
                </a:cubicBezTo>
                <a:cubicBezTo>
                  <a:pt x="160" y="212"/>
                  <a:pt x="173" y="214"/>
                  <a:pt x="185" y="218"/>
                </a:cubicBezTo>
                <a:cubicBezTo>
                  <a:pt x="176" y="237"/>
                  <a:pt x="163" y="253"/>
                  <a:pt x="148" y="266"/>
                </a:cubicBezTo>
                <a:cubicBezTo>
                  <a:pt x="147" y="266"/>
                  <a:pt x="147" y="266"/>
                  <a:pt x="147" y="266"/>
                </a:cubicBezTo>
                <a:close/>
                <a:moveTo>
                  <a:pt x="194" y="221"/>
                </a:moveTo>
                <a:cubicBezTo>
                  <a:pt x="204" y="225"/>
                  <a:pt x="214" y="230"/>
                  <a:pt x="223" y="236"/>
                </a:cubicBezTo>
                <a:cubicBezTo>
                  <a:pt x="206" y="251"/>
                  <a:pt x="185" y="261"/>
                  <a:pt x="163" y="264"/>
                </a:cubicBezTo>
                <a:cubicBezTo>
                  <a:pt x="175" y="252"/>
                  <a:pt x="186" y="237"/>
                  <a:pt x="194" y="221"/>
                </a:cubicBezTo>
                <a:close/>
                <a:moveTo>
                  <a:pt x="189" y="209"/>
                </a:moveTo>
                <a:cubicBezTo>
                  <a:pt x="175" y="205"/>
                  <a:pt x="162" y="203"/>
                  <a:pt x="147" y="202"/>
                </a:cubicBezTo>
                <a:cubicBezTo>
                  <a:pt x="147" y="147"/>
                  <a:pt x="147" y="147"/>
                  <a:pt x="147" y="147"/>
                </a:cubicBezTo>
                <a:cubicBezTo>
                  <a:pt x="202" y="147"/>
                  <a:pt x="202" y="147"/>
                  <a:pt x="202" y="147"/>
                </a:cubicBezTo>
                <a:cubicBezTo>
                  <a:pt x="201" y="169"/>
                  <a:pt x="197" y="190"/>
                  <a:pt x="189" y="209"/>
                </a:cubicBezTo>
                <a:close/>
                <a:moveTo>
                  <a:pt x="147" y="138"/>
                </a:moveTo>
                <a:cubicBezTo>
                  <a:pt x="147" y="92"/>
                  <a:pt x="147" y="92"/>
                  <a:pt x="147" y="92"/>
                </a:cubicBezTo>
                <a:cubicBezTo>
                  <a:pt x="163" y="91"/>
                  <a:pt x="178" y="88"/>
                  <a:pt x="192" y="84"/>
                </a:cubicBezTo>
                <a:cubicBezTo>
                  <a:pt x="198" y="100"/>
                  <a:pt x="201" y="119"/>
                  <a:pt x="202" y="138"/>
                </a:cubicBezTo>
                <a:lnTo>
                  <a:pt x="147" y="138"/>
                </a:lnTo>
                <a:close/>
                <a:moveTo>
                  <a:pt x="50" y="60"/>
                </a:moveTo>
                <a:cubicBezTo>
                  <a:pt x="61" y="68"/>
                  <a:pt x="72" y="75"/>
                  <a:pt x="84" y="80"/>
                </a:cubicBezTo>
                <a:cubicBezTo>
                  <a:pt x="78" y="98"/>
                  <a:pt x="74" y="118"/>
                  <a:pt x="74" y="138"/>
                </a:cubicBezTo>
                <a:cubicBezTo>
                  <a:pt x="19" y="138"/>
                  <a:pt x="19" y="138"/>
                  <a:pt x="19" y="138"/>
                </a:cubicBezTo>
                <a:cubicBezTo>
                  <a:pt x="20" y="108"/>
                  <a:pt x="32" y="81"/>
                  <a:pt x="50" y="60"/>
                </a:cubicBezTo>
                <a:close/>
                <a:moveTo>
                  <a:pt x="19" y="147"/>
                </a:moveTo>
                <a:cubicBezTo>
                  <a:pt x="74" y="147"/>
                  <a:pt x="74" y="147"/>
                  <a:pt x="74" y="147"/>
                </a:cubicBezTo>
                <a:cubicBezTo>
                  <a:pt x="75" y="170"/>
                  <a:pt x="79" y="193"/>
                  <a:pt x="88" y="212"/>
                </a:cubicBezTo>
                <a:cubicBezTo>
                  <a:pt x="76" y="217"/>
                  <a:pt x="65" y="223"/>
                  <a:pt x="55" y="230"/>
                </a:cubicBezTo>
                <a:cubicBezTo>
                  <a:pt x="34" y="209"/>
                  <a:pt x="20" y="179"/>
                  <a:pt x="19" y="147"/>
                </a:cubicBezTo>
                <a:close/>
                <a:moveTo>
                  <a:pt x="230" y="230"/>
                </a:moveTo>
                <a:cubicBezTo>
                  <a:pt x="220" y="223"/>
                  <a:pt x="209" y="217"/>
                  <a:pt x="197" y="212"/>
                </a:cubicBezTo>
                <a:cubicBezTo>
                  <a:pt x="206" y="193"/>
                  <a:pt x="210" y="170"/>
                  <a:pt x="211" y="147"/>
                </a:cubicBezTo>
                <a:cubicBezTo>
                  <a:pt x="266" y="147"/>
                  <a:pt x="266" y="147"/>
                  <a:pt x="266" y="147"/>
                </a:cubicBezTo>
                <a:cubicBezTo>
                  <a:pt x="265" y="179"/>
                  <a:pt x="251" y="209"/>
                  <a:pt x="230" y="230"/>
                </a:cubicBezTo>
                <a:close/>
              </a:path>
            </a:pathLst>
          </a:custGeom>
          <a:solidFill>
            <a:schemeClr val="accent1"/>
          </a:solid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699" b="0" i="0" u="none" strike="noStrike" kern="1200" cap="none" spc="0" normalizeH="0" baseline="0" noProof="0">
              <a:ln>
                <a:noFill/>
              </a:ln>
              <a:solidFill>
                <a:srgbClr val="1D4F91"/>
              </a:solidFill>
              <a:effectLst/>
              <a:uLnTx/>
              <a:uFillTx/>
              <a:latin typeface="Zilla Slab" pitchFamily="2" charset="77"/>
              <a:ea typeface="Zilla Slab" pitchFamily="2" charset="77"/>
              <a:cs typeface="Raleway Light"/>
            </a:endParaRPr>
          </a:p>
        </p:txBody>
      </p:sp>
      <p:grpSp>
        <p:nvGrpSpPr>
          <p:cNvPr id="45" name="Group 44"/>
          <p:cNvGrpSpPr/>
          <p:nvPr/>
        </p:nvGrpSpPr>
        <p:grpSpPr>
          <a:xfrm>
            <a:off x="6418545" y="2848314"/>
            <a:ext cx="276835" cy="242795"/>
            <a:chOff x="7686869" y="-746989"/>
            <a:chExt cx="1023813" cy="897925"/>
          </a:xfrm>
          <a:solidFill>
            <a:schemeClr val="accent1"/>
          </a:solidFill>
        </p:grpSpPr>
        <p:sp>
          <p:nvSpPr>
            <p:cNvPr id="46" name="Freeform 7"/>
            <p:cNvSpPr>
              <a:spLocks/>
            </p:cNvSpPr>
            <p:nvPr/>
          </p:nvSpPr>
          <p:spPr bwMode="auto">
            <a:xfrm>
              <a:off x="7886896" y="-598280"/>
              <a:ext cx="364821" cy="237649"/>
            </a:xfrm>
            <a:custGeom>
              <a:avLst/>
              <a:gdLst>
                <a:gd name="T0" fmla="*/ 115 w 120"/>
                <a:gd name="T1" fmla="*/ 0 h 78"/>
                <a:gd name="T2" fmla="*/ 0 w 120"/>
                <a:gd name="T3" fmla="*/ 73 h 78"/>
                <a:gd name="T4" fmla="*/ 5 w 120"/>
                <a:gd name="T5" fmla="*/ 78 h 78"/>
                <a:gd name="T6" fmla="*/ 10 w 120"/>
                <a:gd name="T7" fmla="*/ 73 h 78"/>
                <a:gd name="T8" fmla="*/ 115 w 120"/>
                <a:gd name="T9" fmla="*/ 10 h 78"/>
                <a:gd name="T10" fmla="*/ 120 w 120"/>
                <a:gd name="T11" fmla="*/ 5 h 78"/>
                <a:gd name="T12" fmla="*/ 115 w 120"/>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120" h="78">
                  <a:moveTo>
                    <a:pt x="115" y="0"/>
                  </a:moveTo>
                  <a:cubicBezTo>
                    <a:pt x="52" y="0"/>
                    <a:pt x="0" y="33"/>
                    <a:pt x="0" y="73"/>
                  </a:cubicBezTo>
                  <a:cubicBezTo>
                    <a:pt x="0" y="76"/>
                    <a:pt x="2" y="78"/>
                    <a:pt x="5" y="78"/>
                  </a:cubicBezTo>
                  <a:cubicBezTo>
                    <a:pt x="8" y="78"/>
                    <a:pt x="10" y="76"/>
                    <a:pt x="10" y="73"/>
                  </a:cubicBezTo>
                  <a:cubicBezTo>
                    <a:pt x="10" y="39"/>
                    <a:pt x="59" y="10"/>
                    <a:pt x="115" y="10"/>
                  </a:cubicBezTo>
                  <a:cubicBezTo>
                    <a:pt x="118" y="10"/>
                    <a:pt x="120" y="8"/>
                    <a:pt x="120" y="5"/>
                  </a:cubicBezTo>
                  <a:cubicBezTo>
                    <a:pt x="120" y="2"/>
                    <a:pt x="118" y="0"/>
                    <a:pt x="11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699" b="0" i="0" u="none" strike="noStrike" kern="1200" cap="none" spc="0" normalizeH="0" baseline="0" noProof="0">
                <a:ln>
                  <a:noFill/>
                </a:ln>
                <a:solidFill>
                  <a:srgbClr val="1D4F91"/>
                </a:solidFill>
                <a:effectLst/>
                <a:uLnTx/>
                <a:uFillTx/>
                <a:latin typeface="Zilla Slab" pitchFamily="2" charset="77"/>
                <a:ea typeface="Zilla Slab" pitchFamily="2" charset="77"/>
                <a:cs typeface="Raleway Light"/>
              </a:endParaRPr>
            </a:p>
          </p:txBody>
        </p:sp>
        <p:sp>
          <p:nvSpPr>
            <p:cNvPr id="47" name="Freeform 8"/>
            <p:cNvSpPr>
              <a:spLocks noEditPoints="1"/>
            </p:cNvSpPr>
            <p:nvPr/>
          </p:nvSpPr>
          <p:spPr bwMode="auto">
            <a:xfrm>
              <a:off x="7686869" y="-746989"/>
              <a:ext cx="1023813" cy="897925"/>
            </a:xfrm>
            <a:custGeom>
              <a:avLst/>
              <a:gdLst>
                <a:gd name="T0" fmla="*/ 168 w 336"/>
                <a:gd name="T1" fmla="*/ 0 h 294"/>
                <a:gd name="T2" fmla="*/ 0 w 336"/>
                <a:gd name="T3" fmla="*/ 126 h 294"/>
                <a:gd name="T4" fmla="*/ 74 w 336"/>
                <a:gd name="T5" fmla="*/ 230 h 294"/>
                <a:gd name="T6" fmla="*/ 74 w 336"/>
                <a:gd name="T7" fmla="*/ 231 h 294"/>
                <a:gd name="T8" fmla="*/ 53 w 336"/>
                <a:gd name="T9" fmla="*/ 281 h 294"/>
                <a:gd name="T10" fmla="*/ 53 w 336"/>
                <a:gd name="T11" fmla="*/ 281 h 294"/>
                <a:gd name="T12" fmla="*/ 53 w 336"/>
                <a:gd name="T13" fmla="*/ 284 h 294"/>
                <a:gd name="T14" fmla="*/ 62 w 336"/>
                <a:gd name="T15" fmla="*/ 294 h 294"/>
                <a:gd name="T16" fmla="*/ 65 w 336"/>
                <a:gd name="T17" fmla="*/ 294 h 294"/>
                <a:gd name="T18" fmla="*/ 136 w 336"/>
                <a:gd name="T19" fmla="*/ 250 h 294"/>
                <a:gd name="T20" fmla="*/ 168 w 336"/>
                <a:gd name="T21" fmla="*/ 252 h 294"/>
                <a:gd name="T22" fmla="*/ 336 w 336"/>
                <a:gd name="T23" fmla="*/ 126 h 294"/>
                <a:gd name="T24" fmla="*/ 168 w 336"/>
                <a:gd name="T25" fmla="*/ 0 h 294"/>
                <a:gd name="T26" fmla="*/ 168 w 336"/>
                <a:gd name="T27" fmla="*/ 231 h 294"/>
                <a:gd name="T28" fmla="*/ 139 w 336"/>
                <a:gd name="T29" fmla="*/ 229 h 294"/>
                <a:gd name="T30" fmla="*/ 136 w 336"/>
                <a:gd name="T31" fmla="*/ 229 h 294"/>
                <a:gd name="T32" fmla="*/ 119 w 336"/>
                <a:gd name="T33" fmla="*/ 236 h 294"/>
                <a:gd name="T34" fmla="*/ 87 w 336"/>
                <a:gd name="T35" fmla="*/ 263 h 294"/>
                <a:gd name="T36" fmla="*/ 94 w 336"/>
                <a:gd name="T37" fmla="*/ 232 h 294"/>
                <a:gd name="T38" fmla="*/ 95 w 336"/>
                <a:gd name="T39" fmla="*/ 230 h 294"/>
                <a:gd name="T40" fmla="*/ 83 w 336"/>
                <a:gd name="T41" fmla="*/ 212 h 294"/>
                <a:gd name="T42" fmla="*/ 21 w 336"/>
                <a:gd name="T43" fmla="*/ 126 h 294"/>
                <a:gd name="T44" fmla="*/ 168 w 336"/>
                <a:gd name="T45" fmla="*/ 21 h 294"/>
                <a:gd name="T46" fmla="*/ 315 w 336"/>
                <a:gd name="T47" fmla="*/ 126 h 294"/>
                <a:gd name="T48" fmla="*/ 168 w 336"/>
                <a:gd name="T49" fmla="*/ 23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6" h="294">
                  <a:moveTo>
                    <a:pt x="168" y="0"/>
                  </a:moveTo>
                  <a:cubicBezTo>
                    <a:pt x="75" y="0"/>
                    <a:pt x="0" y="56"/>
                    <a:pt x="0" y="126"/>
                  </a:cubicBezTo>
                  <a:cubicBezTo>
                    <a:pt x="0" y="169"/>
                    <a:pt x="29" y="208"/>
                    <a:pt x="74" y="230"/>
                  </a:cubicBezTo>
                  <a:cubicBezTo>
                    <a:pt x="74" y="231"/>
                    <a:pt x="74" y="231"/>
                    <a:pt x="74" y="231"/>
                  </a:cubicBezTo>
                  <a:cubicBezTo>
                    <a:pt x="74" y="250"/>
                    <a:pt x="59" y="270"/>
                    <a:pt x="53" y="281"/>
                  </a:cubicBezTo>
                  <a:cubicBezTo>
                    <a:pt x="53" y="281"/>
                    <a:pt x="53" y="281"/>
                    <a:pt x="53" y="281"/>
                  </a:cubicBezTo>
                  <a:cubicBezTo>
                    <a:pt x="53" y="282"/>
                    <a:pt x="53" y="283"/>
                    <a:pt x="53" y="284"/>
                  </a:cubicBezTo>
                  <a:cubicBezTo>
                    <a:pt x="53" y="290"/>
                    <a:pt x="57" y="294"/>
                    <a:pt x="62" y="294"/>
                  </a:cubicBezTo>
                  <a:cubicBezTo>
                    <a:pt x="63" y="294"/>
                    <a:pt x="65" y="294"/>
                    <a:pt x="65" y="294"/>
                  </a:cubicBezTo>
                  <a:cubicBezTo>
                    <a:pt x="98" y="288"/>
                    <a:pt x="128" y="258"/>
                    <a:pt x="136" y="250"/>
                  </a:cubicBezTo>
                  <a:cubicBezTo>
                    <a:pt x="146" y="251"/>
                    <a:pt x="157" y="252"/>
                    <a:pt x="168" y="252"/>
                  </a:cubicBezTo>
                  <a:cubicBezTo>
                    <a:pt x="261" y="252"/>
                    <a:pt x="336" y="196"/>
                    <a:pt x="336" y="126"/>
                  </a:cubicBezTo>
                  <a:cubicBezTo>
                    <a:pt x="336" y="56"/>
                    <a:pt x="261" y="0"/>
                    <a:pt x="168" y="0"/>
                  </a:cubicBezTo>
                  <a:close/>
                  <a:moveTo>
                    <a:pt x="168" y="231"/>
                  </a:moveTo>
                  <a:cubicBezTo>
                    <a:pt x="158" y="231"/>
                    <a:pt x="148" y="230"/>
                    <a:pt x="139" y="229"/>
                  </a:cubicBezTo>
                  <a:cubicBezTo>
                    <a:pt x="138" y="229"/>
                    <a:pt x="137" y="229"/>
                    <a:pt x="136" y="229"/>
                  </a:cubicBezTo>
                  <a:cubicBezTo>
                    <a:pt x="129" y="229"/>
                    <a:pt x="123" y="231"/>
                    <a:pt x="119" y="236"/>
                  </a:cubicBezTo>
                  <a:cubicBezTo>
                    <a:pt x="115" y="242"/>
                    <a:pt x="102" y="254"/>
                    <a:pt x="87" y="263"/>
                  </a:cubicBezTo>
                  <a:cubicBezTo>
                    <a:pt x="91" y="254"/>
                    <a:pt x="94" y="243"/>
                    <a:pt x="94" y="232"/>
                  </a:cubicBezTo>
                  <a:cubicBezTo>
                    <a:pt x="95" y="231"/>
                    <a:pt x="95" y="231"/>
                    <a:pt x="95" y="230"/>
                  </a:cubicBezTo>
                  <a:cubicBezTo>
                    <a:pt x="95" y="222"/>
                    <a:pt x="90" y="215"/>
                    <a:pt x="83" y="212"/>
                  </a:cubicBezTo>
                  <a:cubicBezTo>
                    <a:pt x="44" y="192"/>
                    <a:pt x="21" y="160"/>
                    <a:pt x="21" y="126"/>
                  </a:cubicBezTo>
                  <a:cubicBezTo>
                    <a:pt x="21" y="68"/>
                    <a:pt x="87" y="21"/>
                    <a:pt x="168" y="21"/>
                  </a:cubicBezTo>
                  <a:cubicBezTo>
                    <a:pt x="249" y="21"/>
                    <a:pt x="315" y="68"/>
                    <a:pt x="315" y="126"/>
                  </a:cubicBezTo>
                  <a:cubicBezTo>
                    <a:pt x="315" y="184"/>
                    <a:pt x="249" y="231"/>
                    <a:pt x="168" y="2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699" b="0" i="0" u="none" strike="noStrike" kern="1200" cap="none" spc="0" normalizeH="0" baseline="0" noProof="0">
                <a:ln>
                  <a:noFill/>
                </a:ln>
                <a:solidFill>
                  <a:srgbClr val="1D4F91"/>
                </a:solidFill>
                <a:effectLst/>
                <a:uLnTx/>
                <a:uFillTx/>
                <a:latin typeface="Zilla Slab" pitchFamily="2" charset="77"/>
                <a:ea typeface="Zilla Slab" pitchFamily="2" charset="77"/>
                <a:cs typeface="Raleway Light"/>
              </a:endParaRPr>
            </a:p>
          </p:txBody>
        </p:sp>
      </p:grpSp>
      <p:sp>
        <p:nvSpPr>
          <p:cNvPr id="48" name="TextBox 47"/>
          <p:cNvSpPr txBox="1"/>
          <p:nvPr/>
        </p:nvSpPr>
        <p:spPr>
          <a:xfrm>
            <a:off x="6728351" y="2906467"/>
            <a:ext cx="2940461" cy="369284"/>
          </a:xfrm>
          <a:prstGeom prst="rect">
            <a:avLst/>
          </a:prstGeom>
          <a:noFill/>
        </p:spPr>
        <p:txBody>
          <a:bodyPr wrap="square" lIns="121910" tIns="60955" rIns="121910" bIns="60955"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77"/>
              <a:ea typeface="Zilla Slab" pitchFamily="2" charset="77"/>
              <a:cs typeface="Raleway Light"/>
            </a:endParaRPr>
          </a:p>
        </p:txBody>
      </p:sp>
      <p:sp>
        <p:nvSpPr>
          <p:cNvPr id="49" name="TextBox 48"/>
          <p:cNvSpPr txBox="1"/>
          <p:nvPr/>
        </p:nvSpPr>
        <p:spPr>
          <a:xfrm>
            <a:off x="6786504" y="2736011"/>
            <a:ext cx="3535412" cy="369284"/>
          </a:xfrm>
          <a:prstGeom prst="rect">
            <a:avLst/>
          </a:prstGeom>
          <a:noFill/>
        </p:spPr>
        <p:txBody>
          <a:bodyPr wrap="square" lIns="121910" tIns="60955" rIns="121910" bIns="60955"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0"/>
                <a:ea typeface="Zilla Slab" pitchFamily="2" charset="0"/>
                <a:cs typeface="+mn-cs"/>
              </a:rPr>
              <a:t>(Chapter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0"/>
                <a:ea typeface="Zilla Slab" pitchFamily="2" charset="0"/>
                <a:cs typeface="+mn-cs"/>
              </a:rPr>
              <a:t>(Chapter Phone)</a:t>
            </a:r>
          </a:p>
        </p:txBody>
      </p:sp>
      <p:sp>
        <p:nvSpPr>
          <p:cNvPr id="50" name="TextBox 49"/>
          <p:cNvSpPr txBox="1"/>
          <p:nvPr/>
        </p:nvSpPr>
        <p:spPr>
          <a:xfrm>
            <a:off x="6786504" y="3989492"/>
            <a:ext cx="3798098" cy="306479"/>
          </a:xfrm>
          <a:prstGeom prst="rect">
            <a:avLst/>
          </a:prstGeom>
          <a:noFill/>
        </p:spPr>
        <p:txBody>
          <a:bodyPr wrap="square" lIns="121910" tIns="60955" rIns="121910" bIns="60955"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0"/>
                <a:ea typeface="Zilla Slab" pitchFamily="2" charset="0"/>
                <a:cs typeface="+mn-cs"/>
              </a:rPr>
              <a:t>(Chapter website)</a:t>
            </a:r>
            <a:endPar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0"/>
              <a:ea typeface="Zilla Slab" pitchFamily="2" charset="0"/>
              <a:cs typeface="Raleway Light"/>
            </a:endParaRPr>
          </a:p>
        </p:txBody>
      </p:sp>
      <p:sp>
        <p:nvSpPr>
          <p:cNvPr id="51" name="Subtitle 2"/>
          <p:cNvSpPr txBox="1">
            <a:spLocks/>
          </p:cNvSpPr>
          <p:nvPr/>
        </p:nvSpPr>
        <p:spPr>
          <a:xfrm>
            <a:off x="6808207" y="1128424"/>
            <a:ext cx="4469689" cy="1374733"/>
          </a:xfrm>
          <a:prstGeom prst="rect">
            <a:avLst/>
          </a:prstGeom>
        </p:spPr>
        <p:txBody>
          <a:bodyPr vert="horz" lIns="121910" tIns="60955" rIns="121910" bIns="60955"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0"/>
                <a:ea typeface="Zilla Slab" pitchFamily="2" charset="0"/>
                <a:cs typeface="+mn-cs"/>
              </a:rPr>
              <a:t>(Name)</a:t>
            </a: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0"/>
                <a:ea typeface="Zilla Slab" pitchFamily="2" charset="0"/>
                <a:cs typeface="+mn-cs"/>
              </a:rPr>
              <a:t>(Job Position)</a:t>
            </a: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1D4F91"/>
                </a:solidFill>
                <a:effectLst/>
                <a:highlight>
                  <a:srgbClr val="FFFF00"/>
                </a:highlight>
                <a:uLnTx/>
                <a:uFillTx/>
                <a:latin typeface="Zilla Slab" pitchFamily="2" charset="0"/>
                <a:ea typeface="Zilla Slab" pitchFamily="2" charset="0"/>
                <a:cs typeface="+mn-cs"/>
              </a:rPr>
              <a:t>(email)</a:t>
            </a:r>
          </a:p>
          <a:p>
            <a:pPr marL="0" marR="0" lvl="0" indent="0" algn="l" defTabSz="457200" rtl="0" eaLnBrk="1" fontAlgn="auto" latinLnBrk="0" hangingPunct="1">
              <a:lnSpc>
                <a:spcPct val="12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D4F91"/>
              </a:solidFill>
              <a:effectLst/>
              <a:uLnTx/>
              <a:uFillTx/>
              <a:latin typeface="Zilla Slab" pitchFamily="2" charset="0"/>
              <a:ea typeface="Zilla Slab" pitchFamily="2" charset="0"/>
              <a:cs typeface="+mn-cs"/>
            </a:endParaRPr>
          </a:p>
          <a:p>
            <a:pPr marL="0" marR="0" lvl="0" indent="0" algn="l" defTabSz="457200" rtl="0" eaLnBrk="1" fontAlgn="auto" latinLnBrk="0" hangingPunct="1">
              <a:lnSpc>
                <a:spcPct val="12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D4F91"/>
              </a:solidFill>
              <a:effectLst/>
              <a:uLnTx/>
              <a:uFillTx/>
              <a:latin typeface="Zilla Slab" pitchFamily="2" charset="0"/>
              <a:ea typeface="Zilla Slab" pitchFamily="2" charset="0"/>
              <a:cs typeface="+mn-cs"/>
            </a:endParaRPr>
          </a:p>
        </p:txBody>
      </p:sp>
      <p:sp>
        <p:nvSpPr>
          <p:cNvPr id="54" name="Subtitle 2"/>
          <p:cNvSpPr txBox="1">
            <a:spLocks/>
          </p:cNvSpPr>
          <p:nvPr/>
        </p:nvSpPr>
        <p:spPr>
          <a:xfrm>
            <a:off x="6786504" y="4836860"/>
            <a:ext cx="4491392" cy="1374733"/>
          </a:xfrm>
          <a:prstGeom prst="rect">
            <a:avLst/>
          </a:prstGeom>
        </p:spPr>
        <p:txBody>
          <a:bodyPr vert="horz" lIns="121910" tIns="60955" rIns="121910" bIns="60955"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rgbClr val="1D4F91"/>
              </a:solidFill>
              <a:effectLst/>
              <a:highlight>
                <a:srgbClr val="FFFF00"/>
              </a:highlight>
              <a:uLnTx/>
              <a:uFillTx/>
              <a:latin typeface="Zilla Slab" pitchFamily="2" charset="77"/>
              <a:ea typeface="Zilla Slab" pitchFamily="2" charset="77"/>
              <a:cs typeface="Raleway Light"/>
            </a:endParaRPr>
          </a:p>
        </p:txBody>
      </p:sp>
      <p:sp>
        <p:nvSpPr>
          <p:cNvPr id="56" name="AutoShape 98"/>
          <p:cNvSpPr>
            <a:spLocks/>
          </p:cNvSpPr>
          <p:nvPr/>
        </p:nvSpPr>
        <p:spPr bwMode="auto">
          <a:xfrm>
            <a:off x="6467225" y="1333773"/>
            <a:ext cx="262174" cy="338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1"/>
          </a:solidFill>
          <a:ln>
            <a:noFill/>
          </a:ln>
          <a:effectLst/>
        </p:spPr>
        <p:txBody>
          <a:bodyPr lIns="19048" tIns="19048" rIns="19048" bIns="19048" anchor="ctr"/>
          <a:lstStyle/>
          <a:p>
            <a:pPr marL="0" marR="0" lvl="0" indent="0" algn="l" defTabSz="171416"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srgbClr val="1D4F91"/>
              </a:solidFill>
              <a:effectLst>
                <a:outerShdw blurRad="38100" dist="38100" dir="2700000" algn="tl">
                  <a:srgbClr val="000000"/>
                </a:outerShdw>
              </a:effectLst>
              <a:uLnTx/>
              <a:uFillTx/>
              <a:latin typeface="Zilla Slab" pitchFamily="2" charset="77"/>
              <a:ea typeface="Zilla Slab" pitchFamily="2" charset="77"/>
              <a:cs typeface="Gill Sans" charset="0"/>
              <a:sym typeface="Gill Sans" charset="0"/>
            </a:endParaRPr>
          </a:p>
        </p:txBody>
      </p:sp>
      <p:pic>
        <p:nvPicPr>
          <p:cNvPr id="7" name="Picture Placeholder 6" descr="A group of people sitting on a bench&#10;&#10;Description automatically generated">
            <a:extLst>
              <a:ext uri="{FF2B5EF4-FFF2-40B4-BE49-F238E27FC236}">
                <a16:creationId xmlns:a16="http://schemas.microsoft.com/office/drawing/2014/main" id="{4C277CD3-310F-4DBC-8ADD-80AC5488F32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139" r="14139"/>
          <a:stretch>
            <a:fillRect/>
          </a:stretch>
        </p:blipFill>
        <p:spPr/>
      </p:pic>
    </p:spTree>
    <p:extLst>
      <p:ext uri="{BB962C8B-B14F-4D97-AF65-F5344CB8AC3E}">
        <p14:creationId xmlns:p14="http://schemas.microsoft.com/office/powerpoint/2010/main" val="3837263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F5046BD-4975-F2AC-F5FA-DE88AEDDE797}"/>
              </a:ext>
            </a:extLst>
          </p:cNvPr>
          <p:cNvSpPr>
            <a:spLocks noGrp="1"/>
          </p:cNvSpPr>
          <p:nvPr>
            <p:ph type="title"/>
          </p:nvPr>
        </p:nvSpPr>
        <p:spPr/>
        <p:txBody>
          <a:bodyPr/>
          <a:lstStyle/>
          <a:p>
            <a:r>
              <a:rPr lang="en-US" sz="3700"/>
              <a:t>WHY ACCOUNTING? WHAT DO THEY DO?</a:t>
            </a:r>
            <a:endParaRPr lang="en-US" sz="3700" dirty="0"/>
          </a:p>
        </p:txBody>
      </p:sp>
      <p:pic>
        <p:nvPicPr>
          <p:cNvPr id="3" name="Picture 2">
            <a:extLst>
              <a:ext uri="{FF2B5EF4-FFF2-40B4-BE49-F238E27FC236}">
                <a16:creationId xmlns:a16="http://schemas.microsoft.com/office/drawing/2014/main" id="{E93AD533-73B7-651A-6F63-B5C0C2D5B20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05484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B0126B9-C274-02A8-025D-ED4A45271182}"/>
              </a:ext>
            </a:extLst>
          </p:cNvPr>
          <p:cNvSpPr>
            <a:spLocks noGrp="1"/>
          </p:cNvSpPr>
          <p:nvPr>
            <p:ph type="title"/>
          </p:nvPr>
        </p:nvSpPr>
        <p:spPr/>
        <p:txBody>
          <a:bodyPr>
            <a:normAutofit fontScale="90000"/>
          </a:bodyPr>
          <a:lstStyle/>
          <a:p>
            <a:r>
              <a:rPr lang="en-US"/>
              <a:t>ACCOUNTANTS WORK WITH DATA AND PEOPLE.</a:t>
            </a:r>
            <a:br>
              <a:rPr lang="en-US"/>
            </a:br>
            <a:r>
              <a:rPr lang="en-US"/>
              <a:t>They drive business decisions and strategy.</a:t>
            </a:r>
            <a:endParaRPr lang="en-US" dirty="0"/>
          </a:p>
        </p:txBody>
      </p:sp>
      <p:pic>
        <p:nvPicPr>
          <p:cNvPr id="3" name="Picture 2">
            <a:extLst>
              <a:ext uri="{FF2B5EF4-FFF2-40B4-BE49-F238E27FC236}">
                <a16:creationId xmlns:a16="http://schemas.microsoft.com/office/drawing/2014/main" id="{95AB7D8F-A574-80A9-5045-35890A0CE16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45570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F9DA2F1-0968-8FA8-FD1B-C15402556183}"/>
              </a:ext>
            </a:extLst>
          </p:cNvPr>
          <p:cNvSpPr>
            <a:spLocks noGrp="1"/>
          </p:cNvSpPr>
          <p:nvPr>
            <p:ph type="title"/>
          </p:nvPr>
        </p:nvSpPr>
        <p:spPr/>
        <p:txBody>
          <a:bodyPr/>
          <a:lstStyle/>
          <a:p>
            <a:r>
              <a:rPr lang="en-US" sz="3700"/>
              <a:t>WHY YOU SHOULD CONSIDER ACCOUNTING</a:t>
            </a:r>
            <a:endParaRPr lang="en-US" sz="3700" dirty="0"/>
          </a:p>
        </p:txBody>
      </p:sp>
      <p:pic>
        <p:nvPicPr>
          <p:cNvPr id="3" name="Picture 2">
            <a:extLst>
              <a:ext uri="{FF2B5EF4-FFF2-40B4-BE49-F238E27FC236}">
                <a16:creationId xmlns:a16="http://schemas.microsoft.com/office/drawing/2014/main" id="{49235490-39BE-7A14-7ED8-72016BFA38C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19324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868AD89-99BD-136E-BF99-E343B43EC71E}"/>
              </a:ext>
            </a:extLst>
          </p:cNvPr>
          <p:cNvSpPr>
            <a:spLocks noGrp="1"/>
          </p:cNvSpPr>
          <p:nvPr>
            <p:ph type="title"/>
          </p:nvPr>
        </p:nvSpPr>
        <p:spPr/>
        <p:txBody>
          <a:bodyPr/>
          <a:lstStyle/>
          <a:p>
            <a:r>
              <a:rPr lang="en-US" b="1" spc="100">
                <a:solidFill>
                  <a:srgbClr val="1D4F91"/>
                </a:solidFill>
                <a:latin typeface="Saira ExtraCondensed" panose="00000508000000000000" pitchFamily="2" charset="0"/>
                <a:ea typeface="Roboto"/>
                <a:cs typeface="Roboto"/>
              </a:rPr>
              <a:t>Accountant or CPA – what's the difference?</a:t>
            </a:r>
            <a:endParaRPr lang="en-US" b="1" spc="100" dirty="0">
              <a:solidFill>
                <a:srgbClr val="1D4F91"/>
              </a:solidFill>
              <a:latin typeface="Saira ExtraCondensed" panose="00000508000000000000" pitchFamily="2" charset="0"/>
              <a:ea typeface="Roboto"/>
              <a:cs typeface="Roboto"/>
            </a:endParaRPr>
          </a:p>
        </p:txBody>
      </p:sp>
      <p:pic>
        <p:nvPicPr>
          <p:cNvPr id="3" name="Picture 2">
            <a:extLst>
              <a:ext uri="{FF2B5EF4-FFF2-40B4-BE49-F238E27FC236}">
                <a16:creationId xmlns:a16="http://schemas.microsoft.com/office/drawing/2014/main" id="{69B1F319-087E-CF5A-5C7E-24298C14106D}"/>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2240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E6A0E2-207A-6382-1B06-ED144ECE6A45}"/>
              </a:ext>
            </a:extLst>
          </p:cNvPr>
          <p:cNvSpPr>
            <a:spLocks noGrp="1"/>
          </p:cNvSpPr>
          <p:nvPr>
            <p:ph type="title"/>
          </p:nvPr>
        </p:nvSpPr>
        <p:spPr/>
        <p:txBody>
          <a:bodyPr/>
          <a:lstStyle/>
          <a:p>
            <a:r>
              <a:rPr lang="en-US" sz="3700"/>
              <a:t>WHERE YOU CAN WORK AS A CPA </a:t>
            </a:r>
            <a:endParaRPr lang="en-US" sz="3700" dirty="0"/>
          </a:p>
        </p:txBody>
      </p:sp>
      <p:pic>
        <p:nvPicPr>
          <p:cNvPr id="3" name="Picture 2">
            <a:extLst>
              <a:ext uri="{FF2B5EF4-FFF2-40B4-BE49-F238E27FC236}">
                <a16:creationId xmlns:a16="http://schemas.microsoft.com/office/drawing/2014/main" id="{A05B3619-5209-C043-5B36-92C39B634A9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46183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E9E95E9-BD09-6E1A-78AC-A4CEFFA0D4E1}"/>
              </a:ext>
            </a:extLst>
          </p:cNvPr>
          <p:cNvSpPr>
            <a:spLocks noGrp="1"/>
          </p:cNvSpPr>
          <p:nvPr>
            <p:ph type="title"/>
          </p:nvPr>
        </p:nvSpPr>
        <p:spPr/>
        <p:txBody>
          <a:bodyPr/>
          <a:lstStyle/>
          <a:p>
            <a:r>
              <a:rPr lang="en-US" sz="3700"/>
              <a:t>THE WORLD NEEDS SKILLED ACCOUNTANTS </a:t>
            </a:r>
          </a:p>
        </p:txBody>
      </p:sp>
      <p:pic>
        <p:nvPicPr>
          <p:cNvPr id="3" name="Picture 2">
            <a:extLst>
              <a:ext uri="{FF2B5EF4-FFF2-40B4-BE49-F238E27FC236}">
                <a16:creationId xmlns:a16="http://schemas.microsoft.com/office/drawing/2014/main" id="{BBAF9B09-F9DC-2727-A420-0EC588AAF77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46759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CA1ECC7-76EA-7FE9-A038-27A13D2F90B9}"/>
              </a:ext>
            </a:extLst>
          </p:cNvPr>
          <p:cNvSpPr>
            <a:spLocks noGrp="1"/>
          </p:cNvSpPr>
          <p:nvPr>
            <p:ph type="title"/>
          </p:nvPr>
        </p:nvSpPr>
        <p:spPr/>
        <p:txBody>
          <a:bodyPr>
            <a:normAutofit fontScale="90000"/>
          </a:bodyPr>
          <a:lstStyle/>
          <a:p>
            <a:pPr defTabSz="914400"/>
            <a:r>
              <a:rPr lang="en-US" sz="3600" b="1" spc="100">
                <a:solidFill>
                  <a:srgbClr val="1D4F91"/>
                </a:solidFill>
                <a:latin typeface="Saira ExtraCondensed" panose="00000508000000000000" pitchFamily="2" charset="0"/>
                <a:ea typeface="Roboto" panose="02000000000000000000" pitchFamily="2" charset="0"/>
                <a:cs typeface="Roboto" panose="02000000000000000000" pitchFamily="2" charset="0"/>
              </a:rPr>
              <a:t>San Francisco</a:t>
            </a:r>
            <a:br>
              <a:rPr lang="en-US" sz="3600">
                <a:solidFill>
                  <a:srgbClr val="1D4F91"/>
                </a:solidFill>
                <a:latin typeface="Roboto" panose="02000000000000000000" pitchFamily="2" charset="0"/>
                <a:ea typeface="Roboto" panose="02000000000000000000" pitchFamily="2" charset="0"/>
                <a:cs typeface="Roboto" panose="02000000000000000000" pitchFamily="2" charset="0"/>
              </a:rPr>
            </a:br>
            <a:br>
              <a:rPr lang="en-US" sz="3600">
                <a:solidFill>
                  <a:srgbClr val="1D4F91"/>
                </a:solidFill>
                <a:latin typeface="Zilla Slab" pitchFamily="2" charset="0"/>
                <a:ea typeface="Zilla Slab" pitchFamily="2" charset="0"/>
                <a:cs typeface="Roboto" panose="02000000000000000000" pitchFamily="2" charset="0"/>
              </a:rPr>
            </a:br>
            <a:r>
              <a:rPr lang="en-US" sz="2000">
                <a:solidFill>
                  <a:srgbClr val="1D4F91"/>
                </a:solidFill>
                <a:latin typeface="Zilla Slab" pitchFamily="2" charset="0"/>
                <a:ea typeface="Zilla Slab" pitchFamily="2" charset="0"/>
                <a:cs typeface="Roboto" panose="02000000000000000000" pitchFamily="2" charset="0"/>
              </a:rPr>
              <a:t>Senior Manager - $226,125</a:t>
            </a:r>
            <a:br>
              <a:rPr lang="en-US" sz="2000">
                <a:solidFill>
                  <a:srgbClr val="1D4F91"/>
                </a:solidFill>
                <a:latin typeface="Zilla Slab" pitchFamily="2" charset="0"/>
                <a:ea typeface="Zilla Slab" pitchFamily="2" charset="0"/>
                <a:cs typeface="Roboto" panose="02000000000000000000" pitchFamily="2" charset="0"/>
              </a:rPr>
            </a:br>
            <a:r>
              <a:rPr lang="en-US" sz="2000">
                <a:solidFill>
                  <a:srgbClr val="1D4F91"/>
                </a:solidFill>
                <a:latin typeface="Zilla Slab" pitchFamily="2" charset="0"/>
                <a:ea typeface="Zilla Slab" pitchFamily="2" charset="0"/>
                <a:cs typeface="Roboto" panose="02000000000000000000" pitchFamily="2" charset="0"/>
              </a:rPr>
              <a:t>Manager - $153,900</a:t>
            </a:r>
            <a:br>
              <a:rPr lang="en-US" sz="2000">
                <a:solidFill>
                  <a:srgbClr val="1D4F91"/>
                </a:solidFill>
                <a:latin typeface="Zilla Slab" pitchFamily="2" charset="0"/>
                <a:ea typeface="Zilla Slab" pitchFamily="2" charset="0"/>
                <a:cs typeface="Roboto" panose="02000000000000000000" pitchFamily="2" charset="0"/>
              </a:rPr>
            </a:br>
            <a:r>
              <a:rPr lang="en-US" sz="2000">
                <a:solidFill>
                  <a:srgbClr val="1D4F91"/>
                </a:solidFill>
                <a:latin typeface="Zilla Slab" pitchFamily="2" charset="0"/>
                <a:ea typeface="Zilla Slab" pitchFamily="2" charset="0"/>
                <a:cs typeface="Roboto" panose="02000000000000000000" pitchFamily="2" charset="0"/>
              </a:rPr>
              <a:t>Associate - $92,813</a:t>
            </a:r>
            <a:endParaRPr lang="en-US" sz="2000" dirty="0">
              <a:solidFill>
                <a:srgbClr val="1D4F91"/>
              </a:solidFill>
              <a:latin typeface="Zilla Slab" pitchFamily="2" charset="0"/>
              <a:ea typeface="Zilla Slab" pitchFamily="2" charset="0"/>
              <a:cs typeface="Roboto" panose="02000000000000000000" pitchFamily="2" charset="0"/>
            </a:endParaRPr>
          </a:p>
        </p:txBody>
      </p:sp>
      <p:pic>
        <p:nvPicPr>
          <p:cNvPr id="3" name="Picture 2">
            <a:extLst>
              <a:ext uri="{FF2B5EF4-FFF2-40B4-BE49-F238E27FC236}">
                <a16:creationId xmlns:a16="http://schemas.microsoft.com/office/drawing/2014/main" id="{6F383640-A05D-2463-302A-1AD7CAAFFBD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64387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TXCPA Brand">
      <a:dk1>
        <a:srgbClr val="1D4F91"/>
      </a:dk1>
      <a:lt1>
        <a:srgbClr val="FFFFFF"/>
      </a:lt1>
      <a:dk2>
        <a:srgbClr val="1D4F91"/>
      </a:dk2>
      <a:lt2>
        <a:srgbClr val="FEFFFF"/>
      </a:lt2>
      <a:accent1>
        <a:srgbClr val="41B6E6"/>
      </a:accent1>
      <a:accent2>
        <a:srgbClr val="FF6900"/>
      </a:accent2>
      <a:accent3>
        <a:srgbClr val="00816D"/>
      </a:accent3>
      <a:accent4>
        <a:srgbClr val="910048"/>
      </a:accent4>
      <a:accent5>
        <a:srgbClr val="1D4F91"/>
      </a:accent5>
      <a:accent6>
        <a:srgbClr val="41B6E6"/>
      </a:accent6>
      <a:hlink>
        <a:srgbClr val="1D4F91"/>
      </a:hlink>
      <a:folHlink>
        <a:srgbClr val="41B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XCPA Brand">
      <a:dk1>
        <a:srgbClr val="1D4F91"/>
      </a:dk1>
      <a:lt1>
        <a:srgbClr val="FFFFFF"/>
      </a:lt1>
      <a:dk2>
        <a:srgbClr val="1D4F91"/>
      </a:dk2>
      <a:lt2>
        <a:srgbClr val="FEFFFF"/>
      </a:lt2>
      <a:accent1>
        <a:srgbClr val="41B6E6"/>
      </a:accent1>
      <a:accent2>
        <a:srgbClr val="FF6900"/>
      </a:accent2>
      <a:accent3>
        <a:srgbClr val="00816D"/>
      </a:accent3>
      <a:accent4>
        <a:srgbClr val="910048"/>
      </a:accent4>
      <a:accent5>
        <a:srgbClr val="1D4F91"/>
      </a:accent5>
      <a:accent6>
        <a:srgbClr val="41B6E6"/>
      </a:accent6>
      <a:hlink>
        <a:srgbClr val="1D4F91"/>
      </a:hlink>
      <a:folHlink>
        <a:srgbClr val="41B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XCPA PPT Option 1.1" id="{5E480F8B-1BCA-6D48-A369-02F79AA0DF82}" vid="{0D006BBA-3986-2E48-90B1-1B9C40A561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CD531AFEB56F4B98BB693256DF8805" ma:contentTypeVersion="36" ma:contentTypeDescription="Create a new document." ma:contentTypeScope="" ma:versionID="ff9be31307f2b36930e62327f782c9e1">
  <xsd:schema xmlns:xsd="http://www.w3.org/2001/XMLSchema" xmlns:xs="http://www.w3.org/2001/XMLSchema" xmlns:p="http://schemas.microsoft.com/office/2006/metadata/properties" xmlns:ns1="http://schemas.microsoft.com/sharepoint/v3" xmlns:ns2="6f9029af-79dc-4055-bcba-4469678e618e" xmlns:ns3="efe7f7fc-ba36-4043-864b-d9cb430c50c6" targetNamespace="http://schemas.microsoft.com/office/2006/metadata/properties" ma:root="true" ma:fieldsID="77ec774465b0dd859be4c23199d5da22" ns1:_="" ns2:_="" ns3:_="">
    <xsd:import namespace="http://schemas.microsoft.com/sharepoint/v3"/>
    <xsd:import namespace="6f9029af-79dc-4055-bcba-4469678e618e"/>
    <xsd:import namespace="efe7f7fc-ba36-4043-864b-d9cb430c50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ServiceOCR" minOccurs="0"/>
                <xsd:element ref="ns2:MediaServiceEventHashCode" minOccurs="0"/>
                <xsd:element ref="ns2:MediaServiceGenerationTime" minOccurs="0"/>
                <xsd:element ref="ns2:Notes" minOccurs="0"/>
                <xsd:element ref="ns2:MediaServiceAutoKeyPoints" minOccurs="0"/>
                <xsd:element ref="ns2:MediaServiceKeyPoints" minOccurs="0"/>
                <xsd:element ref="ns2:Location" minOccurs="0"/>
                <xsd:element ref="ns2:MediaLengthInSeconds" minOccurs="0"/>
                <xsd:element ref="ns3:TaxCatchAll" minOccurs="0"/>
                <xsd:element ref="ns2:lcf76f155ced4ddcb4097134ff3c332f" minOccurs="0"/>
                <xsd:element ref="ns2:MediaServiceObjectDetectorVersions" minOccurs="0"/>
                <xsd:element ref="ns2:FileOwner" minOccurs="0"/>
                <xsd:element ref="ns2:Publish" minOccurs="0"/>
                <xsd:element ref="ns2:Status" minOccurs="0"/>
                <xsd:element ref="ns2:_Flow_SignoffStatus" minOccurs="0"/>
                <xsd:element ref="ns2:Du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9029af-79dc-4055-bcba-4469678e618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Notes" ma:index="20" nillable="true" ma:displayName="Notes" ma:format="Dropdown" ma:internalName="Notes">
      <xsd:simpleType>
        <xsd:restriction base="dms:Text">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Location" ma:index="23" nillable="true" ma:displayName="Location" ma:description="El Paso" ma:format="Image" ma:internalName="Location">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62454819-93c7-4a6d-9040-8aa950df92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FileOwner" ma:index="29" nillable="true" ma:displayName="Assigned To" ma:description="Select the person(s) taking ownership of this file or folder.  " ma:format="Dropdown" ma:list="UserInfo" ma:SharePointGroup="0" ma:internalName="FileOwn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 ma:index="30" nillable="true" ma:displayName="Publish" ma:default="1" ma:format="Dropdown" ma:internalName="Publish">
      <xsd:simpleType>
        <xsd:restriction base="dms:Boolean"/>
      </xsd:simpleType>
    </xsd:element>
    <xsd:element name="Status" ma:index="31" nillable="true" ma:displayName="Status" ma:description="Select the status of this file or folder." ma:format="Dropdown" ma:internalName="Status">
      <xsd:simpleType>
        <xsd:restriction base="dms:Choice">
          <xsd:enumeration value="Ready"/>
          <xsd:enumeration value="Actively Managed"/>
          <xsd:enumeration value="Work In Progress"/>
          <xsd:enumeration value="Needs Review"/>
        </xsd:restriction>
      </xsd:simpleType>
    </xsd:element>
    <xsd:element name="_Flow_SignoffStatus" ma:index="32" nillable="true" ma:displayName="Sign-off status" ma:internalName="Sign_x002d_off_x0020_status">
      <xsd:simpleType>
        <xsd:restriction base="dms:Text"/>
      </xsd:simpleType>
    </xsd:element>
    <xsd:element name="DueDate" ma:index="33" nillable="true" ma:displayName="Due Date" ma:format="DateOnly" ma:internalName="Du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e7f7fc-ba36-4043-864b-d9cb430c50c6"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d0b42a29-5bbb-4c70-b85f-f2086d727af3}" ma:internalName="TaxCatchAll" ma:showField="CatchAllData" ma:web="efe7f7fc-ba36-4043-864b-d9cb430c50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FileOwner xmlns="6f9029af-79dc-4055-bcba-4469678e618e">
      <UserInfo>
        <DisplayName/>
        <AccountId xsi:nil="true"/>
        <AccountType/>
      </UserInfo>
    </FileOwner>
    <Status xmlns="6f9029af-79dc-4055-bcba-4469678e618e" xsi:nil="true"/>
    <Location xmlns="6f9029af-79dc-4055-bcba-4469678e618e">
      <Url xsi:nil="true"/>
      <Description xsi:nil="true"/>
    </Location>
    <Notes xmlns="6f9029af-79dc-4055-bcba-4469678e618e" xsi:nil="true"/>
    <_ip_UnifiedCompliancePolicyProperties xmlns="http://schemas.microsoft.com/sharepoint/v3" xsi:nil="true"/>
    <DueDate xmlns="6f9029af-79dc-4055-bcba-4469678e618e" xsi:nil="true"/>
    <Publish xmlns="6f9029af-79dc-4055-bcba-4469678e618e">true</Publish>
    <TaxCatchAll xmlns="efe7f7fc-ba36-4043-864b-d9cb430c50c6" xsi:nil="true"/>
    <_Flow_SignoffStatus xmlns="6f9029af-79dc-4055-bcba-4469678e618e" xsi:nil="true"/>
    <lcf76f155ced4ddcb4097134ff3c332f xmlns="6f9029af-79dc-4055-bcba-4469678e618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E782AA-7F14-4CD4-9FE1-FDF5942F310F}">
  <ds:schemaRefs>
    <ds:schemaRef ds:uri="http://schemas.microsoft.com/sharepoint/v3/contenttype/forms"/>
  </ds:schemaRefs>
</ds:datastoreItem>
</file>

<file path=customXml/itemProps2.xml><?xml version="1.0" encoding="utf-8"?>
<ds:datastoreItem xmlns:ds="http://schemas.openxmlformats.org/officeDocument/2006/customXml" ds:itemID="{416C849F-3616-413D-8E69-AA42CE1832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9029af-79dc-4055-bcba-4469678e618e"/>
    <ds:schemaRef ds:uri="efe7f7fc-ba36-4043-864b-d9cb430c50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9052C3-9D98-4B5F-905B-05389A068A36}">
  <ds:schemaRefs>
    <ds:schemaRef ds:uri="6f9029af-79dc-4055-bcba-4469678e618e"/>
    <ds:schemaRef ds:uri="http://schemas.microsoft.com/sharepoint/v3"/>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http://purl.org/dc/elements/1.1/"/>
    <ds:schemaRef ds:uri="efe7f7fc-ba36-4043-864b-d9cb430c50c6"/>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TotalTime>
  <Words>2506</Words>
  <Application>Microsoft Office PowerPoint</Application>
  <PresentationFormat>Widescreen</PresentationFormat>
  <Paragraphs>168</Paragraphs>
  <Slides>27</Slides>
  <Notes>25</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Office Theme</vt:lpstr>
      <vt:lpstr>1_Office Theme</vt:lpstr>
      <vt:lpstr>2_Office Theme</vt:lpstr>
      <vt:lpstr>PowerPoint Presentation</vt:lpstr>
      <vt:lpstr>WELCOME &amp; ABOUT ME</vt:lpstr>
      <vt:lpstr>WHY ACCOUNTING? WHAT DO THEY DO?</vt:lpstr>
      <vt:lpstr>ACCOUNTANTS WORK WITH DATA AND PEOPLE. They drive business decisions and strategy.</vt:lpstr>
      <vt:lpstr>WHY YOU SHOULD CONSIDER ACCOUNTING</vt:lpstr>
      <vt:lpstr>Accountant or CPA – what's the difference?</vt:lpstr>
      <vt:lpstr>WHERE YOU CAN WORK AS A CPA </vt:lpstr>
      <vt:lpstr>THE WORLD NEEDS SKILLED ACCOUNTANTS </vt:lpstr>
      <vt:lpstr>San Francisco  Senior Manager - $226,125 Manager - $153,900 Associate - $92,813</vt:lpstr>
      <vt:lpstr>WHAT ARE YOU LOOKING FOR IN A CAREER?</vt:lpstr>
      <vt:lpstr>Accounting is money.</vt:lpstr>
      <vt:lpstr>Follow your passion.</vt:lpstr>
      <vt:lpstr>Travel the world.</vt:lpstr>
      <vt:lpstr>Make an impact.</vt:lpstr>
      <vt:lpstr>Share your knowledge.</vt:lpstr>
      <vt:lpstr>Make it balance.</vt:lpstr>
      <vt:lpstr>Grow professionally.</vt:lpstr>
      <vt:lpstr>Feel secure.</vt:lpstr>
      <vt:lpstr>AS A CPA: SECURITY IS INCLUDED </vt:lpstr>
      <vt:lpstr>SKILLS</vt:lpstr>
      <vt:lpstr>Could accounting be right for you?</vt:lpstr>
      <vt:lpstr>STEPS TO CPA GREATNESS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 Owen</dc:creator>
  <cp:lastModifiedBy>Kari Owen</cp:lastModifiedBy>
  <cp:revision>2</cp:revision>
  <dcterms:created xsi:type="dcterms:W3CDTF">2023-10-24T16:08:38Z</dcterms:created>
  <dcterms:modified xsi:type="dcterms:W3CDTF">2023-10-26T22:03:23Z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0x010100ACCD531AFEB56F4B98BB693256DF8805</vt:lpwstr>
  </property>
  <property fmtid="{D5CDD505-2E9C-101B-9397-08002B2CF9AE}" pid="3" name="MediaServiceImageTags">
    <vt:lpwstr/>
  </property>
</Properties>
</file>