
<file path=[Content_Types].xml><?xml version="1.0" encoding="utf-8"?>
<Types xmlns="http://schemas.openxmlformats.org/package/2006/content-types">
  <Default Extension="jpeg" ContentType="image/jpeg"/>
  <Default Extension="jpg" ContentType="image/jpeg"/>
  <Default Extension="png" ContentType="image/png"/>
  <Default Extension="png&amp;ehk=32hAAEE9fk6nrvUkt5QbYg&amp;r=0&amp;pid=OfficeInsert" ContentType="image/png"/>
  <Default Extension="png&amp;ehk=SGENuDG8OnMrW6q1"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Lst>
  <p:notesMasterIdLst>
    <p:notesMasterId r:id="rId42"/>
  </p:notesMasterIdLst>
  <p:handoutMasterIdLst>
    <p:handoutMasterId r:id="rId43"/>
  </p:handoutMasterIdLst>
  <p:sldIdLst>
    <p:sldId id="256" r:id="rId6"/>
    <p:sldId id="722" r:id="rId7"/>
    <p:sldId id="790" r:id="rId8"/>
    <p:sldId id="792" r:id="rId9"/>
    <p:sldId id="802" r:id="rId10"/>
    <p:sldId id="791" r:id="rId11"/>
    <p:sldId id="777" r:id="rId12"/>
    <p:sldId id="306" r:id="rId13"/>
    <p:sldId id="773" r:id="rId14"/>
    <p:sldId id="778" r:id="rId15"/>
    <p:sldId id="793" r:id="rId16"/>
    <p:sldId id="779" r:id="rId17"/>
    <p:sldId id="794" r:id="rId18"/>
    <p:sldId id="795" r:id="rId19"/>
    <p:sldId id="780" r:id="rId20"/>
    <p:sldId id="781" r:id="rId21"/>
    <p:sldId id="796" r:id="rId22"/>
    <p:sldId id="797" r:id="rId23"/>
    <p:sldId id="277" r:id="rId24"/>
    <p:sldId id="783" r:id="rId25"/>
    <p:sldId id="782" r:id="rId26"/>
    <p:sldId id="774" r:id="rId27"/>
    <p:sldId id="784" r:id="rId28"/>
    <p:sldId id="787" r:id="rId29"/>
    <p:sldId id="776" r:id="rId30"/>
    <p:sldId id="798" r:id="rId31"/>
    <p:sldId id="799" r:id="rId32"/>
    <p:sldId id="800" r:id="rId33"/>
    <p:sldId id="801" r:id="rId34"/>
    <p:sldId id="775" r:id="rId35"/>
    <p:sldId id="786" r:id="rId36"/>
    <p:sldId id="298" r:id="rId37"/>
    <p:sldId id="668" r:id="rId38"/>
    <p:sldId id="788" r:id="rId39"/>
    <p:sldId id="258" r:id="rId40"/>
    <p:sldId id="789" r:id="rId4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B6E6"/>
    <a:srgbClr val="FF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174" autoAdjust="0"/>
  </p:normalViewPr>
  <p:slideViewPr>
    <p:cSldViewPr snapToGrid="0">
      <p:cViewPr varScale="1">
        <p:scale>
          <a:sx n="63" d="100"/>
          <a:sy n="63" d="100"/>
        </p:scale>
        <p:origin x="1182" y="7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5" d="100"/>
          <a:sy n="65" d="100"/>
        </p:scale>
        <p:origin x="276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2963657748843943"/>
          <c:w val="0.78344464266404645"/>
          <c:h val="0.6945995031297183"/>
        </c:manualLayout>
      </c:layout>
      <c:doughnutChart>
        <c:varyColors val="1"/>
        <c:ser>
          <c:idx val="0"/>
          <c:order val="0"/>
          <c:tx>
            <c:strRef>
              <c:f>Sheet1!$B$1</c:f>
              <c:strCache>
                <c:ptCount val="1"/>
                <c:pt idx="0">
                  <c:v>Column1</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1-1C0A-465A-9EA5-D7685E70BB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07-41CE-A4EE-E9C83030CE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07-41CE-A4EE-E9C83030CE3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707-41CE-A4EE-E9C83030CE38}"/>
              </c:ext>
            </c:extLst>
          </c:dPt>
          <c:cat>
            <c:numRef>
              <c:f>Sheet1!$A$2:$A$5</c:f>
              <c:numCache>
                <c:formatCode>General</c:formatCode>
                <c:ptCount val="4"/>
              </c:numCache>
            </c:numRef>
          </c:cat>
          <c:val>
            <c:numRef>
              <c:f>Sheet1!$B$2:$B$5</c:f>
              <c:numCache>
                <c:formatCode>General</c:formatCode>
                <c:ptCount val="4"/>
                <c:pt idx="0">
                  <c:v>17</c:v>
                </c:pt>
                <c:pt idx="1">
                  <c:v>83</c:v>
                </c:pt>
              </c:numCache>
            </c:numRef>
          </c:val>
          <c:extLst>
            <c:ext xmlns:c16="http://schemas.microsoft.com/office/drawing/2014/chart" uri="{C3380CC4-5D6E-409C-BE32-E72D297353CC}">
              <c16:uniqueId val="{00000000-1C0A-465A-9EA5-D7685E70BB1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71850144095227"/>
          <c:y val="7.0942355612057029E-2"/>
          <c:w val="0.44635869438941034"/>
          <c:h val="0.79589316379165476"/>
        </c:manualLayout>
      </c:layout>
      <c:doughnutChart>
        <c:varyColors val="1"/>
        <c:ser>
          <c:idx val="0"/>
          <c:order val="0"/>
          <c:tx>
            <c:strRef>
              <c:f>Sheet1!$B$1</c:f>
              <c:strCache>
                <c:ptCount val="1"/>
                <c:pt idx="0">
                  <c:v>Column1</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1-8AC2-4D54-AE09-4EDC945526F0}"/>
              </c:ext>
            </c:extLst>
          </c:dPt>
          <c:dPt>
            <c:idx val="1"/>
            <c:bubble3D val="0"/>
            <c:spPr>
              <a:solidFill>
                <a:srgbClr val="FF6900"/>
              </a:solidFill>
              <a:ln w="19050">
                <a:solidFill>
                  <a:schemeClr val="lt1"/>
                </a:solidFill>
              </a:ln>
              <a:effectLst/>
            </c:spPr>
            <c:extLst>
              <c:ext xmlns:c16="http://schemas.microsoft.com/office/drawing/2014/chart" uri="{C3380CC4-5D6E-409C-BE32-E72D297353CC}">
                <c16:uniqueId val="{00000002-8AC2-4D54-AE09-4EDC945526F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B64-4932-ADB9-BCB13533863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B64-4932-ADB9-BCB135338634}"/>
              </c:ext>
            </c:extLst>
          </c:dPt>
          <c:cat>
            <c:numRef>
              <c:f>Sheet1!$A$2:$A$5</c:f>
              <c:numCache>
                <c:formatCode>General</c:formatCode>
                <c:ptCount val="4"/>
              </c:numCache>
            </c:numRef>
          </c:cat>
          <c:val>
            <c:numRef>
              <c:f>Sheet1!$B$2:$B$5</c:f>
              <c:numCache>
                <c:formatCode>General</c:formatCode>
                <c:ptCount val="4"/>
                <c:pt idx="0">
                  <c:v>59</c:v>
                </c:pt>
                <c:pt idx="1">
                  <c:v>59</c:v>
                </c:pt>
              </c:numCache>
            </c:numRef>
          </c:val>
          <c:extLst>
            <c:ext xmlns:c16="http://schemas.microsoft.com/office/drawing/2014/chart" uri="{C3380CC4-5D6E-409C-BE32-E72D297353CC}">
              <c16:uniqueId val="{00000000-8AC2-4D54-AE09-4EDC945526F0}"/>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48778895645873"/>
          <c:y val="4.8262300017877249E-2"/>
          <c:w val="0.49729613095034875"/>
          <c:h val="0.95173769998212276"/>
        </c:manualLayout>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9FE-4884-8F99-6C396C82201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9FE-4884-8F99-6C396C82201F}"/>
              </c:ext>
            </c:extLst>
          </c:dPt>
          <c:dPt>
            <c:idx val="2"/>
            <c:bubble3D val="0"/>
            <c:spPr>
              <a:solidFill>
                <a:srgbClr val="FF6900"/>
              </a:solidFill>
              <a:ln w="19050">
                <a:solidFill>
                  <a:schemeClr val="lt1"/>
                </a:solidFill>
              </a:ln>
              <a:effectLst/>
            </c:spPr>
            <c:extLst>
              <c:ext xmlns:c16="http://schemas.microsoft.com/office/drawing/2014/chart" uri="{C3380CC4-5D6E-409C-BE32-E72D297353CC}">
                <c16:uniqueId val="{00000001-6209-410E-AB68-0CDCA755332A}"/>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2-6209-410E-AB68-0CDCA755332A}"/>
              </c:ext>
            </c:extLst>
          </c:dPt>
          <c:cat>
            <c:strRef>
              <c:f>Sheet1!$A$2:$A$5</c:f>
              <c:strCache>
                <c:ptCount val="4"/>
                <c:pt idx="2">
                  <c:v>3rd Qtr</c:v>
                </c:pt>
                <c:pt idx="3">
                  <c:v>4th Qtr</c:v>
                </c:pt>
              </c:strCache>
            </c:strRef>
          </c:cat>
          <c:val>
            <c:numRef>
              <c:f>Sheet1!$B$2:$B$5</c:f>
              <c:numCache>
                <c:formatCode>General</c:formatCode>
                <c:ptCount val="4"/>
                <c:pt idx="2">
                  <c:v>9</c:v>
                </c:pt>
                <c:pt idx="3">
                  <c:v>91</c:v>
                </c:pt>
              </c:numCache>
            </c:numRef>
          </c:val>
          <c:extLst>
            <c:ext xmlns:c16="http://schemas.microsoft.com/office/drawing/2014/chart" uri="{C3380CC4-5D6E-409C-BE32-E72D297353CC}">
              <c16:uniqueId val="{00000000-6209-410E-AB68-0CDCA755332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857387185809789E-3"/>
          <c:y val="0.12894299596364767"/>
          <c:w val="0.24022769697325611"/>
          <c:h val="0.38189116953519009"/>
        </c:manualLayout>
      </c:layout>
      <c:doughnutChart>
        <c:varyColors val="1"/>
        <c:ser>
          <c:idx val="0"/>
          <c:order val="0"/>
          <c:tx>
            <c:strRef>
              <c:f>Sheet1!$B$1</c:f>
              <c:strCache>
                <c:ptCount val="1"/>
                <c:pt idx="0">
                  <c:v>Column1</c:v>
                </c:pt>
              </c:strCache>
            </c:strRef>
          </c:tx>
          <c:spPr>
            <a:solidFill>
              <a:schemeClr val="tx1"/>
            </a:solidFill>
          </c:spPr>
          <c:dPt>
            <c:idx val="0"/>
            <c:bubble3D val="0"/>
            <c:spPr>
              <a:solidFill>
                <a:schemeClr val="tx1"/>
              </a:solidFill>
              <a:ln w="19050">
                <a:solidFill>
                  <a:schemeClr val="lt1"/>
                </a:solidFill>
              </a:ln>
              <a:effectLst/>
            </c:spPr>
            <c:extLst>
              <c:ext xmlns:c16="http://schemas.microsoft.com/office/drawing/2014/chart" uri="{C3380CC4-5D6E-409C-BE32-E72D297353CC}">
                <c16:uniqueId val="{00000001-FCA2-4F68-8E29-626B6C41804D}"/>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FCA2-4F68-8E29-626B6C41804D}"/>
              </c:ext>
            </c:extLst>
          </c:dPt>
          <c:dPt>
            <c:idx val="2"/>
            <c:bubble3D val="0"/>
            <c:spPr>
              <a:solidFill>
                <a:srgbClr val="FF6900"/>
              </a:solidFill>
              <a:ln w="19050">
                <a:solidFill>
                  <a:schemeClr val="lt1"/>
                </a:solidFill>
              </a:ln>
              <a:effectLst/>
            </c:spPr>
            <c:extLst>
              <c:ext xmlns:c16="http://schemas.microsoft.com/office/drawing/2014/chart" uri="{C3380CC4-5D6E-409C-BE32-E72D297353CC}">
                <c16:uniqueId val="{00000001-1CDF-4E74-BD48-480AD4B25F22}"/>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FCA2-4F68-8E29-626B6C41804D}"/>
              </c:ext>
            </c:extLst>
          </c:dPt>
          <c:cat>
            <c:strRef>
              <c:f>Sheet1!$A$2:$A$5</c:f>
              <c:strCache>
                <c:ptCount val="4"/>
                <c:pt idx="2">
                  <c:v>3rd Qtr</c:v>
                </c:pt>
                <c:pt idx="3">
                  <c:v>4th Qtr</c:v>
                </c:pt>
              </c:strCache>
            </c:strRef>
          </c:cat>
          <c:val>
            <c:numRef>
              <c:f>Sheet1!$B$2:$B$5</c:f>
              <c:numCache>
                <c:formatCode>General</c:formatCode>
                <c:ptCount val="4"/>
                <c:pt idx="2">
                  <c:v>3</c:v>
                </c:pt>
                <c:pt idx="3">
                  <c:v>97</c:v>
                </c:pt>
              </c:numCache>
            </c:numRef>
          </c:val>
          <c:extLst>
            <c:ext xmlns:c16="http://schemas.microsoft.com/office/drawing/2014/chart" uri="{C3380CC4-5D6E-409C-BE32-E72D297353CC}">
              <c16:uniqueId val="{00000000-1CDF-4E74-BD48-480AD4B25F2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76734919767682797"/>
          <c:y val="0.26565140168924933"/>
          <c:w val="0.23162109017159641"/>
          <c:h val="0.35066690804443673"/>
        </c:manualLayout>
      </c:layout>
      <c:doughnutChart>
        <c:varyColors val="1"/>
        <c:ser>
          <c:idx val="0"/>
          <c:order val="0"/>
          <c:tx>
            <c:strRef>
              <c:f>Sheet1!$B$1</c:f>
              <c:strCache>
                <c:ptCount val="1"/>
                <c:pt idx="0">
                  <c:v>Sales</c:v>
                </c:pt>
              </c:strCache>
            </c:strRef>
          </c:tx>
          <c:spPr>
            <a:solidFill>
              <a:srgbClr val="FF6900"/>
            </a:solidFill>
          </c:spPr>
          <c:dPt>
            <c:idx val="0"/>
            <c:bubble3D val="0"/>
            <c:spPr>
              <a:solidFill>
                <a:srgbClr val="FF6900"/>
              </a:solidFill>
              <a:ln w="19050">
                <a:solidFill>
                  <a:schemeClr val="lt1"/>
                </a:solidFill>
              </a:ln>
              <a:effectLst/>
            </c:spPr>
            <c:extLst>
              <c:ext xmlns:c16="http://schemas.microsoft.com/office/drawing/2014/chart" uri="{C3380CC4-5D6E-409C-BE32-E72D297353CC}">
                <c16:uniqueId val="{00000001-9505-42DE-9E3C-563B82828E52}"/>
              </c:ext>
            </c:extLst>
          </c:dPt>
          <c:dPt>
            <c:idx val="1"/>
            <c:bubble3D val="0"/>
            <c:spPr>
              <a:solidFill>
                <a:srgbClr val="FF6900"/>
              </a:solidFill>
              <a:ln w="19050">
                <a:solidFill>
                  <a:schemeClr val="lt1"/>
                </a:solidFill>
              </a:ln>
              <a:effectLst/>
            </c:spPr>
            <c:extLst>
              <c:ext xmlns:c16="http://schemas.microsoft.com/office/drawing/2014/chart" uri="{C3380CC4-5D6E-409C-BE32-E72D297353CC}">
                <c16:uniqueId val="{00000003-9505-42DE-9E3C-563B82828E52}"/>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1-293C-4A05-8189-64809ABB4B71}"/>
              </c:ext>
            </c:extLst>
          </c:dPt>
          <c:dPt>
            <c:idx val="3"/>
            <c:bubble3D val="0"/>
            <c:spPr>
              <a:solidFill>
                <a:srgbClr val="FF6900"/>
              </a:solidFill>
              <a:ln w="19050">
                <a:solidFill>
                  <a:schemeClr val="lt1"/>
                </a:solidFill>
              </a:ln>
              <a:effectLst/>
            </c:spPr>
            <c:extLst>
              <c:ext xmlns:c16="http://schemas.microsoft.com/office/drawing/2014/chart" uri="{C3380CC4-5D6E-409C-BE32-E72D297353CC}">
                <c16:uniqueId val="{00000007-9505-42DE-9E3C-563B82828E52}"/>
              </c:ext>
            </c:extLst>
          </c:dPt>
          <c:cat>
            <c:strRef>
              <c:f>Sheet1!$A$2:$A$5</c:f>
              <c:strCache>
                <c:ptCount val="4"/>
                <c:pt idx="2">
                  <c:v>3rd Qtr</c:v>
                </c:pt>
                <c:pt idx="3">
                  <c:v>4th Qtr</c:v>
                </c:pt>
              </c:strCache>
            </c:strRef>
          </c:cat>
          <c:val>
            <c:numRef>
              <c:f>Sheet1!$B$2:$B$5</c:f>
              <c:numCache>
                <c:formatCode>General</c:formatCode>
                <c:ptCount val="4"/>
                <c:pt idx="2">
                  <c:v>12</c:v>
                </c:pt>
                <c:pt idx="3">
                  <c:v>1.2</c:v>
                </c:pt>
              </c:numCache>
            </c:numRef>
          </c:val>
          <c:extLst>
            <c:ext xmlns:c16="http://schemas.microsoft.com/office/drawing/2014/chart" uri="{C3380CC4-5D6E-409C-BE32-E72D297353CC}">
              <c16:uniqueId val="{00000000-293C-4A05-8189-64809ABB4B7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png"/></Relationships>
</file>

<file path=ppt/drawings/drawing1.xml><?xml version="1.0" encoding="utf-8"?>
<c:userShapes xmlns:c="http://schemas.openxmlformats.org/drawingml/2006/chart">
  <cdr:relSizeAnchor xmlns:cdr="http://schemas.openxmlformats.org/drawingml/2006/chartDrawing">
    <cdr:from>
      <cdr:x>0.81484</cdr:x>
      <cdr:y>0.3478</cdr:y>
    </cdr:from>
    <cdr:to>
      <cdr:x>0.9457</cdr:x>
      <cdr:y>0.54016</cdr:y>
    </cdr:to>
    <cdr:pic>
      <cdr:nvPicPr>
        <cdr:cNvPr id="3" name="Graphic 17" descr="Help">
          <a:extLst xmlns:a="http://schemas.openxmlformats.org/drawingml/2006/main">
            <a:ext uri="{FF2B5EF4-FFF2-40B4-BE49-F238E27FC236}">
              <a16:creationId xmlns:a16="http://schemas.microsoft.com/office/drawing/2014/main" id="{AD36D1B4-5505-4D84-8319-8C55C5A1FDF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6350971" y="1868114"/>
          <a:ext cx="1019953" cy="1033211"/>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A1583E-89DE-41A0-8EB7-49ECBD3730FD}"/>
              </a:ext>
            </a:extLst>
          </p:cNvPr>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a:extLst>
              <a:ext uri="{FF2B5EF4-FFF2-40B4-BE49-F238E27FC236}">
                <a16:creationId xmlns:a16="http://schemas.microsoft.com/office/drawing/2014/main" id="{1B6B12E5-FCDD-4860-B3EE-E1A07A1A2F8C}"/>
              </a:ext>
            </a:extLst>
          </p:cNvPr>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311F66C9-60B8-4CF5-9FDA-E74EAEBD34DE}" type="datetimeFigureOut">
              <a:rPr lang="en-US" smtClean="0"/>
              <a:t>10/17/2022</a:t>
            </a:fld>
            <a:endParaRPr lang="en-US"/>
          </a:p>
        </p:txBody>
      </p:sp>
      <p:sp>
        <p:nvSpPr>
          <p:cNvPr id="4" name="Footer Placeholder 3">
            <a:extLst>
              <a:ext uri="{FF2B5EF4-FFF2-40B4-BE49-F238E27FC236}">
                <a16:creationId xmlns:a16="http://schemas.microsoft.com/office/drawing/2014/main" id="{4DB07F20-AFE3-49EB-9C7E-95CEB8AC4D00}"/>
              </a:ext>
            </a:extLst>
          </p:cNvPr>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40D778F-7A54-4EB5-999A-240B6264124C}"/>
              </a:ext>
            </a:extLst>
          </p:cNvPr>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A8CA692D-684B-49BC-B5BE-F4F97B7DD385}" type="slidenum">
              <a:rPr lang="en-US" smtClean="0"/>
              <a:t>‹#›</a:t>
            </a:fld>
            <a:endParaRPr lang="en-US"/>
          </a:p>
        </p:txBody>
      </p:sp>
    </p:spTree>
    <p:extLst>
      <p:ext uri="{BB962C8B-B14F-4D97-AF65-F5344CB8AC3E}">
        <p14:creationId xmlns:p14="http://schemas.microsoft.com/office/powerpoint/2010/main" val="2498595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FA63EE69-533B-4FA1-BC28-E79FBA0C7033}" type="datetimeFigureOut">
              <a:rPr lang="en-US" smtClean="0"/>
              <a:t>10/17/2022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2BFE4A4E-E69D-4211-B847-D3E1BDC1C828}" type="slidenum">
              <a:rPr lang="en-US" smtClean="0"/>
              <a:t>‹#›</a:t>
            </a:fld>
            <a:endParaRPr lang="en-US" dirty="0"/>
          </a:p>
        </p:txBody>
      </p:sp>
    </p:spTree>
    <p:extLst>
      <p:ext uri="{BB962C8B-B14F-4D97-AF65-F5344CB8AC3E}">
        <p14:creationId xmlns:p14="http://schemas.microsoft.com/office/powerpoint/2010/main" val="2993203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p>
          <a:p>
            <a:r>
              <a:rPr lang="en-US" dirty="0"/>
              <a:t>4 minutes: Your self-introduction</a:t>
            </a:r>
          </a:p>
          <a:p>
            <a:r>
              <a:rPr lang="en-US" dirty="0"/>
              <a:t>15 minutes: pathway to a career in accounting</a:t>
            </a:r>
          </a:p>
          <a:p>
            <a:r>
              <a:rPr lang="en-US" dirty="0"/>
              <a:t>4 minutes: discussion using questions at last PowerPoint slide</a:t>
            </a:r>
          </a:p>
          <a:p>
            <a:r>
              <a:rPr lang="en-US" dirty="0"/>
              <a:t>2 minutes: closing evaluation</a:t>
            </a:r>
          </a:p>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1</a:t>
            </a:fld>
            <a:endParaRPr lang="en-US" dirty="0"/>
          </a:p>
        </p:txBody>
      </p:sp>
    </p:spTree>
    <p:extLst>
      <p:ext uri="{BB962C8B-B14F-4D97-AF65-F5344CB8AC3E}">
        <p14:creationId xmlns:p14="http://schemas.microsoft.com/office/powerpoint/2010/main" val="722939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As a CPA, you can work in ANY industry that interest you since ALL companies need an Accountant </a:t>
            </a:r>
            <a:endParaRPr lang="en-US" dirty="0"/>
          </a:p>
          <a:p>
            <a:pPr marL="177845" indent="-177845">
              <a:buFont typeface="Arial" panose="020B0604020202020204" pitchFamily="34" charset="0"/>
              <a:buChar char="•"/>
            </a:pPr>
            <a:r>
              <a:rPr lang="en-US" dirty="0"/>
              <a:t>Assurance and Attestation Services</a:t>
            </a:r>
          </a:p>
          <a:p>
            <a:pPr marL="177845" indent="-177845">
              <a:buFont typeface="Arial" panose="020B0604020202020204" pitchFamily="34" charset="0"/>
              <a:buChar char="•"/>
            </a:pPr>
            <a:r>
              <a:rPr lang="en-US" dirty="0"/>
              <a:t>Corporate Finance (Merger &amp; Acquisition, initial public offerings, share &amp; debt issuance)</a:t>
            </a:r>
          </a:p>
          <a:p>
            <a:pPr marL="177845" indent="-177845">
              <a:buFont typeface="Arial" panose="020B0604020202020204" pitchFamily="34" charset="0"/>
              <a:buChar char="•"/>
            </a:pPr>
            <a:r>
              <a:rPr lang="en-US" dirty="0"/>
              <a:t>Estate Planning</a:t>
            </a:r>
          </a:p>
          <a:p>
            <a:pPr marL="177845" indent="-177845">
              <a:buFont typeface="Arial" panose="020B0604020202020204" pitchFamily="34" charset="0"/>
              <a:buChar char="•"/>
            </a:pPr>
            <a:r>
              <a:rPr lang="en-US" dirty="0"/>
              <a:t>Financial Accounting</a:t>
            </a:r>
          </a:p>
          <a:p>
            <a:pPr marL="177845" indent="-177845">
              <a:buFont typeface="Arial" panose="020B0604020202020204" pitchFamily="34" charset="0"/>
              <a:buChar char="•"/>
            </a:pPr>
            <a:r>
              <a:rPr lang="en-US" dirty="0"/>
              <a:t>Financial Planning and Analysis</a:t>
            </a:r>
          </a:p>
          <a:p>
            <a:pPr marL="177845" indent="-177845">
              <a:buFont typeface="Arial" panose="020B0604020202020204" pitchFamily="34" charset="0"/>
              <a:buChar char="•"/>
            </a:pPr>
            <a:r>
              <a:rPr lang="en-US" dirty="0"/>
              <a:t>Management and Cost Accounting</a:t>
            </a:r>
          </a:p>
          <a:p>
            <a:pPr marL="177845" indent="-177845">
              <a:buFont typeface="Arial" panose="020B0604020202020204" pitchFamily="34" charset="0"/>
              <a:buChar char="•"/>
            </a:pPr>
            <a:r>
              <a:rPr lang="en-US" dirty="0"/>
              <a:t>Forensic Accounting (preventing, detecting, and investigating financial frauds)</a:t>
            </a:r>
          </a:p>
          <a:p>
            <a:pPr marL="177845" indent="-177845">
              <a:buFont typeface="Arial" panose="020B0604020202020204" pitchFamily="34" charset="0"/>
              <a:buChar char="•"/>
            </a:pPr>
            <a:r>
              <a:rPr lang="en-US" dirty="0"/>
              <a:t>Information Technology, especially as applied to accounting and auditing</a:t>
            </a:r>
          </a:p>
          <a:p>
            <a:pPr marL="177845" indent="-177845">
              <a:buFont typeface="Arial" panose="020B0604020202020204" pitchFamily="34" charset="0"/>
              <a:buChar char="•"/>
            </a:pPr>
            <a:r>
              <a:rPr lang="en-US" dirty="0"/>
              <a:t>Consulting &amp; Performance Management</a:t>
            </a:r>
          </a:p>
          <a:p>
            <a:pPr marL="177845" indent="-177845">
              <a:buFont typeface="Arial" panose="020B0604020202020204" pitchFamily="34" charset="0"/>
              <a:buChar char="•"/>
            </a:pPr>
            <a:r>
              <a:rPr lang="en-US" dirty="0"/>
              <a:t>Tax Preparation and Planning</a:t>
            </a:r>
          </a:p>
          <a:p>
            <a:pPr marL="177845" indent="-177845">
              <a:buFont typeface="Arial" panose="020B0604020202020204" pitchFamily="34" charset="0"/>
              <a:buChar char="•"/>
            </a:pPr>
            <a:r>
              <a:rPr lang="en-US" dirty="0"/>
              <a:t>Venture Capital</a:t>
            </a:r>
          </a:p>
          <a:p>
            <a:pPr marL="177845" indent="-177845">
              <a:buFont typeface="Arial" panose="020B0604020202020204" pitchFamily="34" charset="0"/>
              <a:buChar char="•"/>
            </a:pPr>
            <a:r>
              <a:rPr lang="en-US" dirty="0"/>
              <a:t>Financial reporting</a:t>
            </a:r>
          </a:p>
          <a:p>
            <a:pPr marL="177845" indent="-177845">
              <a:buFont typeface="Arial" panose="020B0604020202020204" pitchFamily="34" charset="0"/>
              <a:buChar char="•"/>
            </a:pPr>
            <a:r>
              <a:rPr lang="en-US" dirty="0"/>
              <a:t>Regulatory reporting</a:t>
            </a:r>
          </a:p>
          <a:p>
            <a:pPr marL="177845" indent="-177845">
              <a:buFont typeface="Arial" panose="020B0604020202020204" pitchFamily="34" charset="0"/>
              <a:buChar char="•"/>
            </a:pPr>
            <a:r>
              <a:rPr lang="en-US" dirty="0"/>
              <a:t>Corporate Governance</a:t>
            </a:r>
          </a:p>
          <a:p>
            <a:pPr marL="177845" indent="-177845">
              <a:buFont typeface="Arial" panose="020B0604020202020204" pitchFamily="34" charset="0"/>
              <a:buChar char="•"/>
            </a:pPr>
            <a:r>
              <a:rPr lang="en-US" dirty="0"/>
              <a:t>Research and Technical Writing</a:t>
            </a:r>
          </a:p>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10</a:t>
            </a:fld>
            <a:endParaRPr lang="en-US" dirty="0"/>
          </a:p>
        </p:txBody>
      </p:sp>
    </p:spTree>
    <p:extLst>
      <p:ext uri="{BB962C8B-B14F-4D97-AF65-F5344CB8AC3E}">
        <p14:creationId xmlns:p14="http://schemas.microsoft.com/office/powerpoint/2010/main" val="857620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CPAs with good leadership skills who desire a greater degree of freedom, firm ownership can be an attractive career option.</a:t>
            </a:r>
          </a:p>
          <a:p>
            <a:endParaRPr lang="en-US" dirty="0"/>
          </a:p>
          <a:p>
            <a:r>
              <a:rPr lang="en-US" dirty="0"/>
              <a:t>According to the editor-in-chief of </a:t>
            </a:r>
            <a:r>
              <a:rPr lang="en-US" dirty="0" err="1"/>
              <a:t>MiLLENNiAL</a:t>
            </a:r>
            <a:r>
              <a:rPr lang="en-US" dirty="0"/>
              <a:t> magazine, 60% of Millennials see themselves as entrepreneurs, while 90% say they have an entrepreneurial mindset.</a:t>
            </a:r>
          </a:p>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11</a:t>
            </a:fld>
            <a:endParaRPr lang="en-US" dirty="0"/>
          </a:p>
        </p:txBody>
      </p:sp>
    </p:spTree>
    <p:extLst>
      <p:ext uri="{BB962C8B-B14F-4D97-AF65-F5344CB8AC3E}">
        <p14:creationId xmlns:p14="http://schemas.microsoft.com/office/powerpoint/2010/main" val="2884237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12</a:t>
            </a:fld>
            <a:endParaRPr lang="en-US" dirty="0"/>
          </a:p>
        </p:txBody>
      </p:sp>
    </p:spTree>
    <p:extLst>
      <p:ext uri="{BB962C8B-B14F-4D97-AF65-F5344CB8AC3E}">
        <p14:creationId xmlns:p14="http://schemas.microsoft.com/office/powerpoint/2010/main" val="467900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Lifetime earnings comparison: CPAs earn more than degreed accountants over a lifetime</a:t>
            </a:r>
          </a:p>
          <a:p>
            <a:r>
              <a:rPr lang="en-US" dirty="0"/>
              <a:t>A degreed accountant, with good experience, must utilize that experience—in essence, sell his/her resume—every time he/she wants a new job</a:t>
            </a:r>
          </a:p>
          <a:p>
            <a:endParaRPr lang="en-US" dirty="0"/>
          </a:p>
          <a:p>
            <a:r>
              <a:rPr lang="en-US" dirty="0"/>
              <a:t>In a voluntary move, that’s one thing; in an involuntary move, that’s tough</a:t>
            </a:r>
          </a:p>
          <a:p>
            <a:r>
              <a:rPr lang="en-US" dirty="0"/>
              <a:t>Versus: with a CPA, even in industry, a leg up on those with only experience—many positions have CPA license as a requirement and many C level positions require the credential.</a:t>
            </a:r>
          </a:p>
          <a:p>
            <a:endParaRPr lang="en-US" dirty="0"/>
          </a:p>
          <a:p>
            <a:r>
              <a:rPr lang="en-US" dirty="0"/>
              <a:t>A word about STARTING SALARIES: a</a:t>
            </a:r>
            <a:r>
              <a:rPr lang="en-US" baseline="0" dirty="0"/>
              <a:t> global staffing firm called Robert Half produces statistics about salaries for accounting professionals. Here’s what they say about starting salaries in public accounting—which is where most people who aspire to become CPAs begin out of school.</a:t>
            </a:r>
          </a:p>
          <a:p>
            <a:r>
              <a:rPr lang="en-US" baseline="0" dirty="0"/>
              <a:t>They say starting salaries for those entering medium sized accounting firms range from </a:t>
            </a:r>
            <a:r>
              <a:rPr lang="en-US" dirty="0"/>
              <a:t>$46,325 to $98,100. I can attest to the fact that the midpoint starting salary in public accounting in Fort Worth is in the $40,000. </a:t>
            </a:r>
          </a:p>
          <a:p>
            <a:endParaRPr lang="en-US" dirty="0"/>
          </a:p>
          <a:p>
            <a:r>
              <a:rPr lang="en-US" dirty="0"/>
              <a:t>And salaries are strong in industry, too, where you might not need a CPA going in—but you can expect a 10% bump in salary for holding a CPA certificate.</a:t>
            </a:r>
          </a:p>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13</a:t>
            </a:fld>
            <a:endParaRPr lang="en-US" dirty="0"/>
          </a:p>
        </p:txBody>
      </p:sp>
    </p:spTree>
    <p:extLst>
      <p:ext uri="{BB962C8B-B14F-4D97-AF65-F5344CB8AC3E}">
        <p14:creationId xmlns:p14="http://schemas.microsoft.com/office/powerpoint/2010/main" val="1869086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would you take on this profession?</a:t>
            </a:r>
          </a:p>
          <a:p>
            <a:endParaRPr lang="en-US" dirty="0"/>
          </a:p>
          <a:p>
            <a:r>
              <a:rPr lang="en-US" dirty="0"/>
              <a:t>Requires an advanced skill set, dedication to a higher level of behavioral standards, compliance with a regulatory system, more investment in education. Why do it?</a:t>
            </a:r>
          </a:p>
          <a:p>
            <a:endParaRPr lang="en-US" dirty="0"/>
          </a:p>
          <a:p>
            <a:r>
              <a:rPr lang="en-US" dirty="0"/>
              <a:t>Many reasons: </a:t>
            </a:r>
          </a:p>
          <a:p>
            <a:r>
              <a:rPr lang="en-US" dirty="0"/>
              <a:t>Flexibility— many career paths</a:t>
            </a:r>
          </a:p>
          <a:p>
            <a:r>
              <a:rPr lang="en-US" dirty="0"/>
              <a:t>SECURITY—portable, state to state; provides a proven credential to establish trust and credibility in a work environment, in a client service environment</a:t>
            </a:r>
          </a:p>
          <a:p>
            <a:r>
              <a:rPr lang="en-US" dirty="0"/>
              <a:t>Competitive financial rewards = good earning power</a:t>
            </a:r>
          </a:p>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14</a:t>
            </a:fld>
            <a:endParaRPr lang="en-US" dirty="0"/>
          </a:p>
        </p:txBody>
      </p:sp>
    </p:spTree>
    <p:extLst>
      <p:ext uri="{BB962C8B-B14F-4D97-AF65-F5344CB8AC3E}">
        <p14:creationId xmlns:p14="http://schemas.microsoft.com/office/powerpoint/2010/main" val="1230680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E4A4E-E69D-4211-B847-D3E1BDC1C828}" type="slidenum">
              <a:rPr lang="en-US" smtClean="0"/>
              <a:t>15</a:t>
            </a:fld>
            <a:endParaRPr lang="en-US" dirty="0"/>
          </a:p>
        </p:txBody>
      </p:sp>
    </p:spTree>
    <p:extLst>
      <p:ext uri="{BB962C8B-B14F-4D97-AF65-F5344CB8AC3E}">
        <p14:creationId xmlns:p14="http://schemas.microsoft.com/office/powerpoint/2010/main" val="1707068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Texas State Board of Public Accountancy data (Dec. 2018):</a:t>
            </a:r>
          </a:p>
          <a:p>
            <a:r>
              <a:rPr lang="en-US" dirty="0"/>
              <a:t>50 percent of Texas CPAs are over the age of 50</a:t>
            </a:r>
          </a:p>
          <a:p>
            <a:r>
              <a:rPr lang="en-US" dirty="0"/>
              <a:t>over 20 percent of those CPAs are over 65</a:t>
            </a:r>
          </a:p>
          <a:p>
            <a:r>
              <a:rPr lang="en-US" dirty="0"/>
              <a:t>According to a TXCPA demographic profile report from Dec 2018: </a:t>
            </a:r>
          </a:p>
          <a:p>
            <a:r>
              <a:rPr lang="en-US" dirty="0"/>
              <a:t>53 percent of TXCPA members are over the age of 50 </a:t>
            </a:r>
          </a:p>
          <a:p>
            <a:r>
              <a:rPr lang="en-US" dirty="0"/>
              <a:t>Retiring CPAs mean upcoming opportunities for new talent to enter the marketplace</a:t>
            </a:r>
          </a:p>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16</a:t>
            </a:fld>
            <a:endParaRPr lang="en-US" dirty="0"/>
          </a:p>
        </p:txBody>
      </p:sp>
    </p:spTree>
    <p:extLst>
      <p:ext uri="{BB962C8B-B14F-4D97-AF65-F5344CB8AC3E}">
        <p14:creationId xmlns:p14="http://schemas.microsoft.com/office/powerpoint/2010/main" val="4262801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Accounting profession is regulated—you must comply with state license requirements</a:t>
            </a:r>
          </a:p>
          <a:p>
            <a:r>
              <a:rPr lang="en-US" dirty="0"/>
              <a:t>The flip side: the accounting profession is also well organized to advocate for its interests in the regulatory environment</a:t>
            </a:r>
          </a:p>
          <a:p>
            <a:r>
              <a:rPr lang="en-US" dirty="0"/>
              <a:t>THIS IS A PLUS in a career choice because it means that over your career, as a CPA you’ll have an organized entity helping protect your interests</a:t>
            </a:r>
          </a:p>
          <a:p>
            <a:r>
              <a:rPr lang="en-US" dirty="0"/>
              <a:t>There is a very active CPA PAC (Political Action Committee) that is active at both the  state and national level</a:t>
            </a:r>
          </a:p>
        </p:txBody>
      </p:sp>
      <p:sp>
        <p:nvSpPr>
          <p:cNvPr id="4" name="Slide Number Placeholder 3"/>
          <p:cNvSpPr>
            <a:spLocks noGrp="1"/>
          </p:cNvSpPr>
          <p:nvPr>
            <p:ph type="sldNum" sz="quarter" idx="5"/>
          </p:nvPr>
        </p:nvSpPr>
        <p:spPr/>
        <p:txBody>
          <a:bodyPr/>
          <a:lstStyle/>
          <a:p>
            <a:fld id="{2BFE4A4E-E69D-4211-B847-D3E1BDC1C828}" type="slidenum">
              <a:rPr lang="en-US" smtClean="0"/>
              <a:t>17</a:t>
            </a:fld>
            <a:endParaRPr lang="en-US" dirty="0"/>
          </a:p>
        </p:txBody>
      </p:sp>
    </p:spTree>
    <p:extLst>
      <p:ext uri="{BB962C8B-B14F-4D97-AF65-F5344CB8AC3E}">
        <p14:creationId xmlns:p14="http://schemas.microsoft.com/office/powerpoint/2010/main" val="1412088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E4A4E-E69D-4211-B847-D3E1BDC1C828}" type="slidenum">
              <a:rPr lang="en-US" smtClean="0"/>
              <a:t>18</a:t>
            </a:fld>
            <a:endParaRPr lang="en-US" dirty="0"/>
          </a:p>
        </p:txBody>
      </p:sp>
    </p:spTree>
    <p:extLst>
      <p:ext uri="{BB962C8B-B14F-4D97-AF65-F5344CB8AC3E}">
        <p14:creationId xmlns:p14="http://schemas.microsoft.com/office/powerpoint/2010/main" val="143244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19</a:t>
            </a:fld>
            <a:endParaRPr lang="en-US" dirty="0"/>
          </a:p>
        </p:txBody>
      </p:sp>
    </p:spTree>
    <p:extLst>
      <p:ext uri="{BB962C8B-B14F-4D97-AF65-F5344CB8AC3E}">
        <p14:creationId xmlns:p14="http://schemas.microsoft.com/office/powerpoint/2010/main" val="1355754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more than 4 minutes</a:t>
            </a:r>
          </a:p>
          <a:p>
            <a:endParaRPr lang="en-US" dirty="0"/>
          </a:p>
          <a:p>
            <a:r>
              <a:rPr lang="en-US" dirty="0"/>
              <a:t>Give your narrative about your education and experience.</a:t>
            </a:r>
          </a:p>
          <a:p>
            <a:r>
              <a:rPr lang="en-US" dirty="0"/>
              <a:t>If your education began at a community college, be sure to mention that.</a:t>
            </a:r>
          </a:p>
          <a:p>
            <a:endParaRPr lang="en-US" dirty="0"/>
          </a:p>
          <a:p>
            <a:r>
              <a:rPr lang="en-US" dirty="0"/>
              <a:t>If you don’t have a narrative about your education at the ready, complete these sentences:</a:t>
            </a:r>
          </a:p>
          <a:p>
            <a:endParaRPr lang="en-US" dirty="0"/>
          </a:p>
          <a:p>
            <a:r>
              <a:rPr lang="en-US" dirty="0"/>
              <a:t>I grew up thinking I wanted to be …</a:t>
            </a:r>
          </a:p>
          <a:p>
            <a:r>
              <a:rPr lang="en-US" dirty="0"/>
              <a:t>I started college at [name of school] and finished [#] years later at [name of school] with a [name degree].</a:t>
            </a:r>
          </a:p>
          <a:p>
            <a:r>
              <a:rPr lang="en-US" dirty="0"/>
              <a:t>I first started working in the accounting profession [doing what]</a:t>
            </a:r>
          </a:p>
          <a:p>
            <a:r>
              <a:rPr lang="en-US" dirty="0"/>
              <a:t>Now, my work is …</a:t>
            </a:r>
          </a:p>
          <a:p>
            <a:r>
              <a:rPr lang="en-US" dirty="0"/>
              <a:t>To me, the best part about being a CPA is …</a:t>
            </a:r>
          </a:p>
          <a:p>
            <a:r>
              <a:rPr lang="en-US" dirty="0"/>
              <a:t>I never thought my career as a CPA would involve …</a:t>
            </a:r>
          </a:p>
          <a:p>
            <a:r>
              <a:rPr lang="en-US" dirty="0"/>
              <a:t>Here’s why I value my CPA certificate in my career…</a:t>
            </a:r>
          </a:p>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2</a:t>
            </a:fld>
            <a:endParaRPr lang="en-US" dirty="0"/>
          </a:p>
        </p:txBody>
      </p:sp>
    </p:spTree>
    <p:extLst>
      <p:ext uri="{BB962C8B-B14F-4D97-AF65-F5344CB8AC3E}">
        <p14:creationId xmlns:p14="http://schemas.microsoft.com/office/powerpoint/2010/main" val="1310506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E4A4E-E69D-4211-B847-D3E1BDC1C828}" type="slidenum">
              <a:rPr lang="en-US" smtClean="0"/>
              <a:t>20</a:t>
            </a:fld>
            <a:endParaRPr lang="en-US" dirty="0"/>
          </a:p>
        </p:txBody>
      </p:sp>
    </p:spTree>
    <p:extLst>
      <p:ext uri="{BB962C8B-B14F-4D97-AF65-F5344CB8AC3E}">
        <p14:creationId xmlns:p14="http://schemas.microsoft.com/office/powerpoint/2010/main" val="949232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21</a:t>
            </a:fld>
            <a:endParaRPr lang="en-US" dirty="0"/>
          </a:p>
        </p:txBody>
      </p:sp>
    </p:spTree>
    <p:extLst>
      <p:ext uri="{BB962C8B-B14F-4D97-AF65-F5344CB8AC3E}">
        <p14:creationId xmlns:p14="http://schemas.microsoft.com/office/powerpoint/2010/main" val="423189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E4A4E-E69D-4211-B847-D3E1BDC1C828}" type="slidenum">
              <a:rPr lang="en-US" smtClean="0"/>
              <a:t>22</a:t>
            </a:fld>
            <a:endParaRPr lang="en-US" dirty="0"/>
          </a:p>
        </p:txBody>
      </p:sp>
    </p:spTree>
    <p:extLst>
      <p:ext uri="{BB962C8B-B14F-4D97-AF65-F5344CB8AC3E}">
        <p14:creationId xmlns:p14="http://schemas.microsoft.com/office/powerpoint/2010/main" val="2346174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E4A4E-E69D-4211-B847-D3E1BDC1C828}" type="slidenum">
              <a:rPr lang="en-US" smtClean="0"/>
              <a:t>23</a:t>
            </a:fld>
            <a:endParaRPr lang="en-US" dirty="0"/>
          </a:p>
        </p:txBody>
      </p:sp>
    </p:spTree>
    <p:extLst>
      <p:ext uri="{BB962C8B-B14F-4D97-AF65-F5344CB8AC3E}">
        <p14:creationId xmlns:p14="http://schemas.microsoft.com/office/powerpoint/2010/main" val="2326788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E4A4E-E69D-4211-B847-D3E1BDC1C828}" type="slidenum">
              <a:rPr lang="en-US" smtClean="0"/>
              <a:t>24</a:t>
            </a:fld>
            <a:endParaRPr lang="en-US" dirty="0"/>
          </a:p>
        </p:txBody>
      </p:sp>
    </p:spTree>
    <p:extLst>
      <p:ext uri="{BB962C8B-B14F-4D97-AF65-F5344CB8AC3E}">
        <p14:creationId xmlns:p14="http://schemas.microsoft.com/office/powerpoint/2010/main" val="2453559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E4A4E-E69D-4211-B847-D3E1BDC1C828}" type="slidenum">
              <a:rPr lang="en-US" smtClean="0"/>
              <a:t>25</a:t>
            </a:fld>
            <a:endParaRPr lang="en-US" dirty="0"/>
          </a:p>
        </p:txBody>
      </p:sp>
    </p:spTree>
    <p:extLst>
      <p:ext uri="{BB962C8B-B14F-4D97-AF65-F5344CB8AC3E}">
        <p14:creationId xmlns:p14="http://schemas.microsoft.com/office/powerpoint/2010/main" val="3184787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What skill set is beneficial to becoming a CPA?</a:t>
            </a:r>
          </a:p>
          <a:p>
            <a:pPr eaLnBrk="1" hangingPunct="1">
              <a:spcBef>
                <a:spcPct val="0"/>
              </a:spcBef>
            </a:pPr>
            <a:endParaRPr lang="en-US" dirty="0"/>
          </a:p>
          <a:p>
            <a:pPr eaLnBrk="1" hangingPunct="1">
              <a:spcBef>
                <a:spcPct val="0"/>
              </a:spcBef>
            </a:pPr>
            <a:r>
              <a:rPr lang="en-US" dirty="0"/>
              <a:t>We will talk in a few minutes about the educational requirements—but here’s an important concept—CPAs do not just analyze and manage technical accounting data. </a:t>
            </a:r>
          </a:p>
          <a:p>
            <a:pPr eaLnBrk="1" hangingPunct="1">
              <a:spcBef>
                <a:spcPct val="0"/>
              </a:spcBef>
            </a:pPr>
            <a:endParaRPr lang="en-US" dirty="0"/>
          </a:p>
          <a:p>
            <a:pPr eaLnBrk="1" hangingPunct="1">
              <a:spcBef>
                <a:spcPct val="0"/>
              </a:spcBef>
            </a:pPr>
            <a:r>
              <a:rPr lang="en-US" dirty="0"/>
              <a:t>They are required to be capable communicators regarding the problems and analysis they see; they must be capable of explaining issues and solutions, and even advocating for those solutions.</a:t>
            </a:r>
          </a:p>
          <a:p>
            <a:pPr eaLnBrk="1" hangingPunct="1">
              <a:spcBef>
                <a:spcPct val="0"/>
              </a:spcBef>
            </a:pPr>
            <a:endParaRPr lang="en-US" dirty="0"/>
          </a:p>
          <a:p>
            <a:pPr eaLnBrk="1" hangingPunct="1">
              <a:spcBef>
                <a:spcPct val="0"/>
              </a:spcBef>
            </a:pPr>
            <a:r>
              <a:rPr lang="en-US" dirty="0"/>
              <a:t>Therefore, the licensing and qualifications schemes in place require that CPAs gain skills in these areas: (list on slide)</a:t>
            </a:r>
          </a:p>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26</a:t>
            </a:fld>
            <a:endParaRPr lang="en-US" dirty="0"/>
          </a:p>
        </p:txBody>
      </p:sp>
    </p:spTree>
    <p:extLst>
      <p:ext uri="{BB962C8B-B14F-4D97-AF65-F5344CB8AC3E}">
        <p14:creationId xmlns:p14="http://schemas.microsoft.com/office/powerpoint/2010/main" val="110131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requirements are established by the Texas State Board of Public Accountancy. </a:t>
            </a:r>
          </a:p>
        </p:txBody>
      </p:sp>
      <p:sp>
        <p:nvSpPr>
          <p:cNvPr id="4" name="Slide Number Placeholder 3"/>
          <p:cNvSpPr>
            <a:spLocks noGrp="1"/>
          </p:cNvSpPr>
          <p:nvPr>
            <p:ph type="sldNum" sz="quarter" idx="5"/>
          </p:nvPr>
        </p:nvSpPr>
        <p:spPr/>
        <p:txBody>
          <a:bodyPr/>
          <a:lstStyle/>
          <a:p>
            <a:fld id="{2BFE4A4E-E69D-4211-B847-D3E1BDC1C828}" type="slidenum">
              <a:rPr lang="en-US" smtClean="0"/>
              <a:t>27</a:t>
            </a:fld>
            <a:endParaRPr lang="en-US" dirty="0"/>
          </a:p>
        </p:txBody>
      </p:sp>
    </p:spTree>
    <p:extLst>
      <p:ext uri="{BB962C8B-B14F-4D97-AF65-F5344CB8AC3E}">
        <p14:creationId xmlns:p14="http://schemas.microsoft.com/office/powerpoint/2010/main" val="2234734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Give your experience with the exam, whether it was pencil or computer based.</a:t>
            </a:r>
          </a:p>
          <a:p>
            <a:pPr eaLnBrk="1" hangingPunct="1">
              <a:spcBef>
                <a:spcPct val="0"/>
              </a:spcBef>
            </a:pPr>
            <a:endParaRPr lang="en-US" dirty="0"/>
          </a:p>
          <a:p>
            <a:pPr eaLnBrk="1" hangingPunct="1">
              <a:spcBef>
                <a:spcPct val="0"/>
              </a:spcBef>
            </a:pPr>
            <a:r>
              <a:rPr lang="en-US" dirty="0"/>
              <a:t>Note that although the exam is difficult, there are many resources for study materials that aid in preparing for the test – and some employers cover or reduce the cost of these products.</a:t>
            </a:r>
          </a:p>
        </p:txBody>
      </p:sp>
      <p:sp>
        <p:nvSpPr>
          <p:cNvPr id="4" name="Slide Number Placeholder 3"/>
          <p:cNvSpPr>
            <a:spLocks noGrp="1"/>
          </p:cNvSpPr>
          <p:nvPr>
            <p:ph type="sldNum" sz="quarter" idx="5"/>
          </p:nvPr>
        </p:nvSpPr>
        <p:spPr/>
        <p:txBody>
          <a:bodyPr/>
          <a:lstStyle/>
          <a:p>
            <a:fld id="{2BFE4A4E-E69D-4211-B847-D3E1BDC1C828}" type="slidenum">
              <a:rPr lang="en-US" smtClean="0"/>
              <a:t>28</a:t>
            </a:fld>
            <a:endParaRPr lang="en-US" dirty="0"/>
          </a:p>
        </p:txBody>
      </p:sp>
    </p:spTree>
    <p:extLst>
      <p:ext uri="{BB962C8B-B14F-4D97-AF65-F5344CB8AC3E}">
        <p14:creationId xmlns:p14="http://schemas.microsoft.com/office/powerpoint/2010/main" val="2138310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You can get information from this site about how your work here at TCC can lead to a bachelor’s or master’s degree from a school like UT Arlington, that offers the credits necessary to sit for the CPA exam</a:t>
            </a:r>
          </a:p>
          <a:p>
            <a:pPr eaLnBrk="1" hangingPunct="1">
              <a:spcBef>
                <a:spcPct val="0"/>
              </a:spcBef>
            </a:pPr>
            <a:endParaRPr lang="en-US" dirty="0"/>
          </a:p>
          <a:p>
            <a:pPr eaLnBrk="1" hangingPunct="1">
              <a:spcBef>
                <a:spcPct val="0"/>
              </a:spcBef>
            </a:pPr>
            <a:r>
              <a:rPr lang="en-US" dirty="0"/>
              <a:t>Caution! As you plot out your course work, heading for a four-year degree, be sure to check with the institution to which you’ll be attempting to transfer your credit</a:t>
            </a:r>
          </a:p>
          <a:p>
            <a:pPr eaLnBrk="1" hangingPunct="1">
              <a:spcBef>
                <a:spcPct val="0"/>
              </a:spcBef>
            </a:pPr>
            <a:endParaRPr lang="en-US" dirty="0"/>
          </a:p>
          <a:p>
            <a:pPr eaLnBrk="1" hangingPunct="1">
              <a:spcBef>
                <a:spcPct val="0"/>
              </a:spcBef>
            </a:pPr>
            <a:r>
              <a:rPr lang="en-US" dirty="0"/>
              <a:t>Also: the Texas State Board of Public Accountants sets the rules for taking the CPA exam in Texas. Their rules control!</a:t>
            </a:r>
          </a:p>
        </p:txBody>
      </p:sp>
      <p:sp>
        <p:nvSpPr>
          <p:cNvPr id="4" name="Slide Number Placeholder 3"/>
          <p:cNvSpPr>
            <a:spLocks noGrp="1"/>
          </p:cNvSpPr>
          <p:nvPr>
            <p:ph type="sldNum" sz="quarter" idx="5"/>
          </p:nvPr>
        </p:nvSpPr>
        <p:spPr/>
        <p:txBody>
          <a:bodyPr/>
          <a:lstStyle/>
          <a:p>
            <a:fld id="{2BFE4A4E-E69D-4211-B847-D3E1BDC1C828}" type="slidenum">
              <a:rPr lang="en-US" smtClean="0"/>
              <a:t>29</a:t>
            </a:fld>
            <a:endParaRPr lang="en-US" dirty="0"/>
          </a:p>
        </p:txBody>
      </p:sp>
    </p:spTree>
    <p:extLst>
      <p:ext uri="{BB962C8B-B14F-4D97-AF65-F5344CB8AC3E}">
        <p14:creationId xmlns:p14="http://schemas.microsoft.com/office/powerpoint/2010/main" val="391057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3</a:t>
            </a:fld>
            <a:endParaRPr lang="en-US" dirty="0"/>
          </a:p>
        </p:txBody>
      </p:sp>
    </p:spTree>
    <p:extLst>
      <p:ext uri="{BB962C8B-B14F-4D97-AF65-F5344CB8AC3E}">
        <p14:creationId xmlns:p14="http://schemas.microsoft.com/office/powerpoint/2010/main" val="1186551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30</a:t>
            </a:fld>
            <a:endParaRPr lang="en-US" dirty="0"/>
          </a:p>
        </p:txBody>
      </p:sp>
    </p:spTree>
    <p:extLst>
      <p:ext uri="{BB962C8B-B14F-4D97-AF65-F5344CB8AC3E}">
        <p14:creationId xmlns:p14="http://schemas.microsoft.com/office/powerpoint/2010/main" val="2389796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us!  </a:t>
            </a:r>
          </a:p>
          <a:p>
            <a:r>
              <a:rPr lang="en-US" dirty="0"/>
              <a:t>We have a rich 100+ year history, and we are focused on a bright future.</a:t>
            </a:r>
          </a:p>
          <a:p>
            <a:r>
              <a:rPr lang="en-US" dirty="0"/>
              <a:t>The students here today represent that future, and we want you to know how much we support you and want you to succeed.</a:t>
            </a:r>
          </a:p>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31</a:t>
            </a:fld>
            <a:endParaRPr lang="en-US" dirty="0"/>
          </a:p>
        </p:txBody>
      </p:sp>
    </p:spTree>
    <p:extLst>
      <p:ext uri="{BB962C8B-B14F-4D97-AF65-F5344CB8AC3E}">
        <p14:creationId xmlns:p14="http://schemas.microsoft.com/office/powerpoint/2010/main" val="3013256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network is the biggest benefit we have to offer you!   Join and get to know the accounting community in Fort Worth – and statewide!</a:t>
            </a:r>
          </a:p>
        </p:txBody>
      </p:sp>
      <p:sp>
        <p:nvSpPr>
          <p:cNvPr id="4" name="Slide Number Placeholder 3"/>
          <p:cNvSpPr>
            <a:spLocks noGrp="1"/>
          </p:cNvSpPr>
          <p:nvPr>
            <p:ph type="sldNum" sz="quarter" idx="5"/>
          </p:nvPr>
        </p:nvSpPr>
        <p:spPr/>
        <p:txBody>
          <a:bodyPr/>
          <a:lstStyle/>
          <a:p>
            <a:fld id="{2BFE4A4E-E69D-4211-B847-D3E1BDC1C828}" type="slidenum">
              <a:rPr lang="en-US" smtClean="0"/>
              <a:t>32</a:t>
            </a:fld>
            <a:endParaRPr lang="en-US" dirty="0"/>
          </a:p>
        </p:txBody>
      </p:sp>
    </p:spTree>
    <p:extLst>
      <p:ext uri="{BB962C8B-B14F-4D97-AF65-F5344CB8AC3E}">
        <p14:creationId xmlns:p14="http://schemas.microsoft.com/office/powerpoint/2010/main" val="1058687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 to these social networks are on our student webpage</a:t>
            </a:r>
          </a:p>
        </p:txBody>
      </p:sp>
      <p:sp>
        <p:nvSpPr>
          <p:cNvPr id="4" name="Slide Number Placeholder 3"/>
          <p:cNvSpPr>
            <a:spLocks noGrp="1"/>
          </p:cNvSpPr>
          <p:nvPr>
            <p:ph type="sldNum" sz="quarter" idx="5"/>
          </p:nvPr>
        </p:nvSpPr>
        <p:spPr/>
        <p:txBody>
          <a:bodyPr/>
          <a:lstStyle/>
          <a:p>
            <a:fld id="{2BFE4A4E-E69D-4211-B847-D3E1BDC1C828}" type="slidenum">
              <a:rPr lang="en-US" smtClean="0"/>
              <a:t>33</a:t>
            </a:fld>
            <a:endParaRPr lang="en-US" dirty="0"/>
          </a:p>
        </p:txBody>
      </p:sp>
    </p:spTree>
    <p:extLst>
      <p:ext uri="{BB962C8B-B14F-4D97-AF65-F5344CB8AC3E}">
        <p14:creationId xmlns:p14="http://schemas.microsoft.com/office/powerpoint/2010/main" val="1576181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E4A4E-E69D-4211-B847-D3E1BDC1C828}" type="slidenum">
              <a:rPr lang="en-US" smtClean="0"/>
              <a:t>34</a:t>
            </a:fld>
            <a:endParaRPr lang="en-US" dirty="0"/>
          </a:p>
        </p:txBody>
      </p:sp>
    </p:spTree>
    <p:extLst>
      <p:ext uri="{BB962C8B-B14F-4D97-AF65-F5344CB8AC3E}">
        <p14:creationId xmlns:p14="http://schemas.microsoft.com/office/powerpoint/2010/main" val="3840609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E4A4E-E69D-4211-B847-D3E1BDC1C828}" type="slidenum">
              <a:rPr lang="en-US" smtClean="0"/>
              <a:t>35</a:t>
            </a:fld>
            <a:endParaRPr lang="en-US" dirty="0"/>
          </a:p>
        </p:txBody>
      </p:sp>
    </p:spTree>
    <p:extLst>
      <p:ext uri="{BB962C8B-B14F-4D97-AF65-F5344CB8AC3E}">
        <p14:creationId xmlns:p14="http://schemas.microsoft.com/office/powerpoint/2010/main" val="1256359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36</a:t>
            </a:fld>
            <a:endParaRPr lang="en-US" dirty="0"/>
          </a:p>
        </p:txBody>
      </p:sp>
    </p:spTree>
    <p:extLst>
      <p:ext uri="{BB962C8B-B14F-4D97-AF65-F5344CB8AC3E}">
        <p14:creationId xmlns:p14="http://schemas.microsoft.com/office/powerpoint/2010/main" val="2026683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Certified = the government licenses</a:t>
            </a:r>
          </a:p>
          <a:p>
            <a:r>
              <a:rPr lang="en-US" dirty="0"/>
              <a:t>Public = licensed to serve the public</a:t>
            </a:r>
          </a:p>
          <a:p>
            <a:r>
              <a:rPr lang="en-US" dirty="0"/>
              <a:t>Accountant = have mastered a defined body of knowledge</a:t>
            </a:r>
          </a:p>
          <a:p>
            <a:endParaRPr lang="en-US" dirty="0"/>
          </a:p>
          <a:p>
            <a:r>
              <a:rPr lang="en-US" dirty="0"/>
              <a:t>Licensing by the state establishes</a:t>
            </a:r>
          </a:p>
          <a:p>
            <a:r>
              <a:rPr lang="en-US" dirty="0"/>
              <a:t> Qualifications for entry into the profession</a:t>
            </a:r>
          </a:p>
          <a:p>
            <a:r>
              <a:rPr lang="en-US" dirty="0"/>
              <a:t> Assurance that those who are holding themselves out as professionals have those qualifications</a:t>
            </a:r>
          </a:p>
          <a:p>
            <a:endParaRPr lang="en-US" dirty="0"/>
          </a:p>
          <a:p>
            <a:r>
              <a:rPr lang="en-US" dirty="0"/>
              <a:t>Myths about CPAs:</a:t>
            </a:r>
          </a:p>
          <a:p>
            <a:r>
              <a:rPr lang="en-US" dirty="0"/>
              <a:t>“Doing taxes” does not require a CPA license, nor do all CPAs provide tax compliance service. There are many other things CPAs are trained to do.</a:t>
            </a:r>
          </a:p>
          <a:p>
            <a:r>
              <a:rPr lang="en-US" dirty="0"/>
              <a:t>The Internal Revenue Service does manage the qualifications of people who provide paid tax preparation service, but they don’t license CPAs</a:t>
            </a:r>
          </a:p>
          <a:p>
            <a:r>
              <a:rPr lang="en-US" dirty="0"/>
              <a:t>Doing math is not a big part of accounting; working with dollars is. Much of the math involves directing information technology.</a:t>
            </a:r>
          </a:p>
          <a:p>
            <a:r>
              <a:rPr lang="en-US" dirty="0"/>
              <a:t>Many CPA’s travel to clients, to trainings, to different office locations, etc.; many work from home</a:t>
            </a:r>
          </a:p>
          <a:p>
            <a:endParaRPr lang="en-US" dirty="0"/>
          </a:p>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4</a:t>
            </a:fld>
            <a:endParaRPr lang="en-US" dirty="0"/>
          </a:p>
        </p:txBody>
      </p:sp>
    </p:spTree>
    <p:extLst>
      <p:ext uri="{BB962C8B-B14F-4D97-AF65-F5344CB8AC3E}">
        <p14:creationId xmlns:p14="http://schemas.microsoft.com/office/powerpoint/2010/main" val="3624851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5</a:t>
            </a:fld>
            <a:endParaRPr lang="en-US" dirty="0"/>
          </a:p>
        </p:txBody>
      </p:sp>
    </p:spTree>
    <p:extLst>
      <p:ext uri="{BB962C8B-B14F-4D97-AF65-F5344CB8AC3E}">
        <p14:creationId xmlns:p14="http://schemas.microsoft.com/office/powerpoint/2010/main" val="2050691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E4A4E-E69D-4211-B847-D3E1BDC1C828}" type="slidenum">
              <a:rPr lang="en-US" smtClean="0"/>
              <a:t>6</a:t>
            </a:fld>
            <a:endParaRPr lang="en-US" dirty="0"/>
          </a:p>
        </p:txBody>
      </p:sp>
    </p:spTree>
    <p:extLst>
      <p:ext uri="{BB962C8B-B14F-4D97-AF65-F5344CB8AC3E}">
        <p14:creationId xmlns:p14="http://schemas.microsoft.com/office/powerpoint/2010/main" val="275537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dirty="0"/>
              <a:t>Prestige and Respect</a:t>
            </a:r>
          </a:p>
          <a:p>
            <a:pPr marL="177845" indent="-177845">
              <a:buFont typeface="Arial" panose="020B0604020202020204" pitchFamily="34" charset="0"/>
              <a:buChar char="•"/>
            </a:pPr>
            <a:r>
              <a:rPr lang="en-US" dirty="0"/>
              <a:t>Job Satisfaction and Benefits</a:t>
            </a:r>
          </a:p>
          <a:p>
            <a:pPr marL="177845" indent="-177845">
              <a:buFont typeface="Arial" panose="020B0604020202020204" pitchFamily="34" charset="0"/>
              <a:buChar char="•"/>
            </a:pPr>
            <a:r>
              <a:rPr lang="en-US" dirty="0"/>
              <a:t>Career Security</a:t>
            </a:r>
          </a:p>
          <a:p>
            <a:pPr marL="177845" indent="-177845">
              <a:buFont typeface="Arial" panose="020B0604020202020204" pitchFamily="34" charset="0"/>
              <a:buChar char="•"/>
            </a:pPr>
            <a:r>
              <a:rPr lang="en-US" dirty="0"/>
              <a:t>Personal Growth</a:t>
            </a:r>
          </a:p>
          <a:p>
            <a:pPr marL="177845" indent="-177845">
              <a:buFont typeface="Arial" panose="020B0604020202020204" pitchFamily="34" charset="0"/>
              <a:buChar char="•"/>
            </a:pPr>
            <a:r>
              <a:rPr lang="en-US" dirty="0"/>
              <a:t>Money and Benefits</a:t>
            </a:r>
          </a:p>
          <a:p>
            <a:endParaRPr lang="en-US" dirty="0"/>
          </a:p>
        </p:txBody>
      </p:sp>
      <p:sp>
        <p:nvSpPr>
          <p:cNvPr id="4" name="Slide Number Placeholder 3"/>
          <p:cNvSpPr>
            <a:spLocks noGrp="1"/>
          </p:cNvSpPr>
          <p:nvPr>
            <p:ph type="sldNum" sz="quarter" idx="5"/>
          </p:nvPr>
        </p:nvSpPr>
        <p:spPr/>
        <p:txBody>
          <a:bodyPr/>
          <a:lstStyle/>
          <a:p>
            <a:fld id="{2BFE4A4E-E69D-4211-B847-D3E1BDC1C828}" type="slidenum">
              <a:rPr lang="en-US" smtClean="0"/>
              <a:t>7</a:t>
            </a:fld>
            <a:endParaRPr lang="en-US" dirty="0"/>
          </a:p>
        </p:txBody>
      </p:sp>
    </p:spTree>
    <p:extLst>
      <p:ext uri="{BB962C8B-B14F-4D97-AF65-F5344CB8AC3E}">
        <p14:creationId xmlns:p14="http://schemas.microsoft.com/office/powerpoint/2010/main" val="1498295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E4A4E-E69D-4211-B847-D3E1BDC1C828}" type="slidenum">
              <a:rPr lang="en-US" smtClean="0"/>
              <a:t>8</a:t>
            </a:fld>
            <a:endParaRPr lang="en-US" dirty="0"/>
          </a:p>
        </p:txBody>
      </p:sp>
    </p:spTree>
    <p:extLst>
      <p:ext uri="{BB962C8B-B14F-4D97-AF65-F5344CB8AC3E}">
        <p14:creationId xmlns:p14="http://schemas.microsoft.com/office/powerpoint/2010/main" val="2309331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FE4A4E-E69D-4211-B847-D3E1BDC1C828}" type="slidenum">
              <a:rPr lang="en-US" smtClean="0"/>
              <a:t>9</a:t>
            </a:fld>
            <a:endParaRPr lang="en-US" dirty="0"/>
          </a:p>
        </p:txBody>
      </p:sp>
    </p:spTree>
    <p:extLst>
      <p:ext uri="{BB962C8B-B14F-4D97-AF65-F5344CB8AC3E}">
        <p14:creationId xmlns:p14="http://schemas.microsoft.com/office/powerpoint/2010/main" val="2499028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commons.wikimedia.org/wiki/File:Houston_night.jpg" TargetMode="External"/><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creativecommons.org/licenses/by-sa/3.0/" TargetMode="Externa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EB70-CCF6-40AD-BDBD-F1896F160A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1CDFE0-B91D-4C6E-B746-4B1DE2CFC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F54D89-63F7-4D03-B992-84254A3AE3F6}"/>
              </a:ext>
            </a:extLst>
          </p:cNvPr>
          <p:cNvSpPr>
            <a:spLocks noGrp="1"/>
          </p:cNvSpPr>
          <p:nvPr>
            <p:ph type="dt" sz="half" idx="10"/>
          </p:nvPr>
        </p:nvSpPr>
        <p:spPr/>
        <p:txBody>
          <a:bodyPr/>
          <a:lstStyle/>
          <a:p>
            <a:fld id="{2E82F73D-2382-4D3E-926B-4BC1D670EE55}" type="datetimeFigureOut">
              <a:rPr lang="en-US" smtClean="0"/>
              <a:t>10/17/2022</a:t>
            </a:fld>
            <a:endParaRPr lang="en-US" dirty="0"/>
          </a:p>
        </p:txBody>
      </p:sp>
      <p:sp>
        <p:nvSpPr>
          <p:cNvPr id="5" name="Footer Placeholder 4">
            <a:extLst>
              <a:ext uri="{FF2B5EF4-FFF2-40B4-BE49-F238E27FC236}">
                <a16:creationId xmlns:a16="http://schemas.microsoft.com/office/drawing/2014/main" id="{70F59FE3-AD9E-4B13-AE37-81AFF64030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2ED59D-AE3A-4D1A-870E-3BD0BD592288}"/>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101246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4168-FE89-43AF-96B7-E09A799E54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526454-6CA3-4AB0-8CA6-B54AD38DD5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461E8-C553-4F3E-964E-59084A34EE38}"/>
              </a:ext>
            </a:extLst>
          </p:cNvPr>
          <p:cNvSpPr>
            <a:spLocks noGrp="1"/>
          </p:cNvSpPr>
          <p:nvPr>
            <p:ph type="dt" sz="half" idx="10"/>
          </p:nvPr>
        </p:nvSpPr>
        <p:spPr/>
        <p:txBody>
          <a:bodyPr/>
          <a:lstStyle/>
          <a:p>
            <a:fld id="{2E82F73D-2382-4D3E-926B-4BC1D670EE55}" type="datetimeFigureOut">
              <a:rPr lang="en-US" smtClean="0"/>
              <a:t>10/17/2022</a:t>
            </a:fld>
            <a:endParaRPr lang="en-US" dirty="0"/>
          </a:p>
        </p:txBody>
      </p:sp>
      <p:sp>
        <p:nvSpPr>
          <p:cNvPr id="5" name="Footer Placeholder 4">
            <a:extLst>
              <a:ext uri="{FF2B5EF4-FFF2-40B4-BE49-F238E27FC236}">
                <a16:creationId xmlns:a16="http://schemas.microsoft.com/office/drawing/2014/main" id="{158AC071-DD74-4BBD-AD2B-21A085FCB4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479AD0-5B7D-493D-871C-1331E26F77F9}"/>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847503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647F58-DF91-4289-AE99-65D84B3A7A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96AD26-4EAB-4ED4-8398-BE1241B765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D59A34-54B7-4BFE-86CF-8BC311A63D5C}"/>
              </a:ext>
            </a:extLst>
          </p:cNvPr>
          <p:cNvSpPr>
            <a:spLocks noGrp="1"/>
          </p:cNvSpPr>
          <p:nvPr>
            <p:ph type="dt" sz="half" idx="10"/>
          </p:nvPr>
        </p:nvSpPr>
        <p:spPr/>
        <p:txBody>
          <a:bodyPr/>
          <a:lstStyle/>
          <a:p>
            <a:fld id="{2E82F73D-2382-4D3E-926B-4BC1D670EE55}" type="datetimeFigureOut">
              <a:rPr lang="en-US" smtClean="0"/>
              <a:t>10/17/2022</a:t>
            </a:fld>
            <a:endParaRPr lang="en-US" dirty="0"/>
          </a:p>
        </p:txBody>
      </p:sp>
      <p:sp>
        <p:nvSpPr>
          <p:cNvPr id="5" name="Footer Placeholder 4">
            <a:extLst>
              <a:ext uri="{FF2B5EF4-FFF2-40B4-BE49-F238E27FC236}">
                <a16:creationId xmlns:a16="http://schemas.microsoft.com/office/drawing/2014/main" id="{B96E4F4A-C3CB-4271-888A-C1227332A2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EAC5BD-B3F6-4BB9-B7D0-E832672865AE}"/>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1819397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2007219"/>
            <a:ext cx="9144000" cy="1502743"/>
          </a:xfrm>
        </p:spPr>
        <p:txBody>
          <a:bodyPr anchor="b">
            <a:normAutofit/>
          </a:bodyPr>
          <a:lstStyle>
            <a:lvl1pPr algn="ctr">
              <a:defRPr sz="5400" kern="1200" baseline="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accent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77DD31C0-590D-49C6-8E1F-07C593CEDD4D}"/>
              </a:ext>
            </a:extLst>
          </p:cNvPr>
          <p:cNvPicPr>
            <a:picLocks noChangeAspect="1"/>
          </p:cNvPicPr>
          <p:nvPr userDrawn="1"/>
        </p:nvPicPr>
        <p:blipFill>
          <a:blip r:embed="rId2"/>
          <a:stretch>
            <a:fillRect/>
          </a:stretch>
        </p:blipFill>
        <p:spPr>
          <a:xfrm>
            <a:off x="3562443" y="-160077"/>
            <a:ext cx="5067114" cy="3085987"/>
          </a:xfrm>
          <a:prstGeom prst="rect">
            <a:avLst/>
          </a:prstGeom>
        </p:spPr>
      </p:pic>
    </p:spTree>
    <p:extLst>
      <p:ext uri="{BB962C8B-B14F-4D97-AF65-F5344CB8AC3E}">
        <p14:creationId xmlns:p14="http://schemas.microsoft.com/office/powerpoint/2010/main" val="108392936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1"/>
      </p:bgRef>
    </p:bg>
    <p:spTree>
      <p:nvGrpSpPr>
        <p:cNvPr id="1" name=""/>
        <p:cNvGrpSpPr/>
        <p:nvPr/>
      </p:nvGrpSpPr>
      <p:grpSpPr>
        <a:xfrm>
          <a:off x="0" y="0"/>
          <a:ext cx="0" cy="0"/>
          <a:chOff x="0" y="0"/>
          <a:chExt cx="0" cy="0"/>
        </a:xfrm>
      </p:grpSpPr>
      <p:pic>
        <p:nvPicPr>
          <p:cNvPr id="5" name="Picture 4" descr="File:Houston night.jpg - Wikimedia Commons">
            <a:extLst>
              <a:ext uri="{FF2B5EF4-FFF2-40B4-BE49-F238E27FC236}">
                <a16:creationId xmlns:a16="http://schemas.microsoft.com/office/drawing/2014/main" id="{04472AA5-1EAF-DB49-9DEA-F31E489C6AAB}"/>
              </a:ext>
            </a:extLst>
          </p:cNvPr>
          <p:cNvPicPr>
            <a:picLocks noChangeAspect="1"/>
          </p:cNvPicPr>
          <p:nvPr userDrawn="1"/>
        </p:nvPicPr>
        <p:blipFill rotWithShape="1">
          <a:blip r:embed="rId2">
            <a:lum bright="70000" contrast="-70000"/>
            <a:extLst>
              <a:ext uri="{837473B0-CC2E-450A-ABE3-18F120FF3D39}">
                <a1611:picAttrSrcUrl xmlns:a1611="http://schemas.microsoft.com/office/drawing/2016/11/main" r:id="rId3"/>
              </a:ext>
            </a:extLst>
          </a:blip>
          <a:srcRect t="11324" b="7285"/>
          <a:stretch/>
        </p:blipFill>
        <p:spPr>
          <a:xfrm>
            <a:off x="-199524" y="0"/>
            <a:ext cx="12591047" cy="6831946"/>
          </a:xfrm>
          <a:prstGeom prst="rect">
            <a:avLst/>
          </a:prstGeom>
        </p:spPr>
      </p:pic>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886493"/>
            <a:ext cx="9144000" cy="1502743"/>
          </a:xfrm>
        </p:spPr>
        <p:txBody>
          <a:bodyPr anchor="b">
            <a:normAutofit/>
          </a:bodyPr>
          <a:lstStyle>
            <a:lvl1pPr algn="ctr">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tx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a:extLst>
              <a:ext uri="{FF2B5EF4-FFF2-40B4-BE49-F238E27FC236}">
                <a16:creationId xmlns:a16="http://schemas.microsoft.com/office/drawing/2014/main" id="{AC145B0E-C8B2-F345-A18F-4C13679427EC}"/>
              </a:ext>
            </a:extLst>
          </p:cNvPr>
          <p:cNvSpPr txBox="1"/>
          <p:nvPr userDrawn="1"/>
        </p:nvSpPr>
        <p:spPr>
          <a:xfrm>
            <a:off x="-208547" y="6831947"/>
            <a:ext cx="11448047" cy="230832"/>
          </a:xfrm>
          <a:prstGeom prst="rect">
            <a:avLst/>
          </a:prstGeom>
          <a:noFill/>
        </p:spPr>
        <p:txBody>
          <a:bodyPr wrap="square" rtlCol="0">
            <a:spAutoFit/>
          </a:bodyPr>
          <a:lstStyle/>
          <a:p>
            <a:r>
              <a:rPr lang="en-US" sz="900" dirty="0">
                <a:hlinkClick r:id="rId3" tooltip="https://commons.wikimedia.org/wiki/File:Houston_night.jpg"/>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7" name="Picture 6">
            <a:extLst>
              <a:ext uri="{FF2B5EF4-FFF2-40B4-BE49-F238E27FC236}">
                <a16:creationId xmlns:a16="http://schemas.microsoft.com/office/drawing/2014/main" id="{036B4F15-5F9E-41BB-A68C-69B6BC934AAE}"/>
              </a:ext>
            </a:extLst>
          </p:cNvPr>
          <p:cNvPicPr>
            <a:picLocks noChangeAspect="1"/>
          </p:cNvPicPr>
          <p:nvPr userDrawn="1"/>
        </p:nvPicPr>
        <p:blipFill>
          <a:blip r:embed="rId5"/>
          <a:stretch>
            <a:fillRect/>
          </a:stretch>
        </p:blipFill>
        <p:spPr>
          <a:xfrm>
            <a:off x="3562443" y="-214398"/>
            <a:ext cx="5067114" cy="3085987"/>
          </a:xfrm>
          <a:prstGeom prst="rect">
            <a:avLst/>
          </a:prstGeom>
        </p:spPr>
      </p:pic>
    </p:spTree>
    <p:extLst>
      <p:ext uri="{BB962C8B-B14F-4D97-AF65-F5344CB8AC3E}">
        <p14:creationId xmlns:p14="http://schemas.microsoft.com/office/powerpoint/2010/main" val="154207432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30201" y="-99394"/>
            <a:ext cx="2743200"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3066006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854116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3268586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3668623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1554175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3821154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A16C-56E6-478F-AB9F-097EE88F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A93FE-A320-488F-8FE9-A5EB4CE0B2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A79B4-6960-48F8-ACCE-EA08A322F394}"/>
              </a:ext>
            </a:extLst>
          </p:cNvPr>
          <p:cNvSpPr>
            <a:spLocks noGrp="1"/>
          </p:cNvSpPr>
          <p:nvPr>
            <p:ph type="dt" sz="half" idx="10"/>
          </p:nvPr>
        </p:nvSpPr>
        <p:spPr/>
        <p:txBody>
          <a:bodyPr/>
          <a:lstStyle/>
          <a:p>
            <a:fld id="{2E82F73D-2382-4D3E-926B-4BC1D670EE55}" type="datetimeFigureOut">
              <a:rPr lang="en-US" smtClean="0"/>
              <a:t>10/17/2022</a:t>
            </a:fld>
            <a:endParaRPr lang="en-US" dirty="0"/>
          </a:p>
        </p:txBody>
      </p:sp>
      <p:sp>
        <p:nvSpPr>
          <p:cNvPr id="5" name="Footer Placeholder 4">
            <a:extLst>
              <a:ext uri="{FF2B5EF4-FFF2-40B4-BE49-F238E27FC236}">
                <a16:creationId xmlns:a16="http://schemas.microsoft.com/office/drawing/2014/main" id="{E041D329-EDEE-434F-B835-D73CCB59F5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021316-62CD-4065-B557-5A26629C8E2A}"/>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428712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3284616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2450807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3011856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2501096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10/17/2022</a:t>
            </a:fld>
            <a:endParaRPr lang="en-US" dirty="0"/>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dirty="0"/>
          </a:p>
        </p:txBody>
      </p:sp>
      <p:pic>
        <p:nvPicPr>
          <p:cNvPr id="10" name="Picture 9">
            <a:extLst>
              <a:ext uri="{FF2B5EF4-FFF2-40B4-BE49-F238E27FC236}">
                <a16:creationId xmlns:a16="http://schemas.microsoft.com/office/drawing/2014/main" id="{673E53C7-0FF2-084C-A5C5-66F86596A003}"/>
              </a:ext>
            </a:extLst>
          </p:cNvPr>
          <p:cNvPicPr>
            <a:picLocks noChangeAspect="1"/>
          </p:cNvPicPr>
          <p:nvPr userDrawn="1"/>
        </p:nvPicPr>
        <p:blipFill>
          <a:blip r:embed="rId2"/>
          <a:stretch>
            <a:fillRect/>
          </a:stretch>
        </p:blipFill>
        <p:spPr>
          <a:xfrm>
            <a:off x="3812249" y="136525"/>
            <a:ext cx="4567502" cy="2514433"/>
          </a:xfrm>
          <a:prstGeom prst="rect">
            <a:avLst/>
          </a:prstGeom>
        </p:spPr>
      </p:pic>
    </p:spTree>
    <p:extLst>
      <p:ext uri="{BB962C8B-B14F-4D97-AF65-F5344CB8AC3E}">
        <p14:creationId xmlns:p14="http://schemas.microsoft.com/office/powerpoint/2010/main" val="1209389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10/17/2022</a:t>
            </a:fld>
            <a:endParaRPr lang="en-US" dirty="0"/>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dirty="0"/>
          </a:p>
        </p:txBody>
      </p:sp>
      <p:pic>
        <p:nvPicPr>
          <p:cNvPr id="7" name="Picture 6">
            <a:extLst>
              <a:ext uri="{FF2B5EF4-FFF2-40B4-BE49-F238E27FC236}">
                <a16:creationId xmlns:a16="http://schemas.microsoft.com/office/drawing/2014/main" id="{7BAD774F-CE5F-7446-9857-EF6ABF4CF992}"/>
              </a:ext>
            </a:extLst>
          </p:cNvPr>
          <p:cNvPicPr>
            <a:picLocks noChangeAspect="1"/>
          </p:cNvPicPr>
          <p:nvPr userDrawn="1"/>
        </p:nvPicPr>
        <p:blipFill>
          <a:blip r:embed="rId2"/>
          <a:stretch>
            <a:fillRect/>
          </a:stretch>
        </p:blipFill>
        <p:spPr>
          <a:xfrm>
            <a:off x="4038600" y="136525"/>
            <a:ext cx="4567502" cy="2514433"/>
          </a:xfrm>
          <a:prstGeom prst="rect">
            <a:avLst/>
          </a:prstGeom>
        </p:spPr>
      </p:pic>
    </p:spTree>
    <p:extLst>
      <p:ext uri="{BB962C8B-B14F-4D97-AF65-F5344CB8AC3E}">
        <p14:creationId xmlns:p14="http://schemas.microsoft.com/office/powerpoint/2010/main" val="2800148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10/17/2022</a:t>
            </a:fld>
            <a:endParaRPr lang="en-US" dirty="0"/>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dirty="0"/>
          </a:p>
        </p:txBody>
      </p:sp>
      <p:pic>
        <p:nvPicPr>
          <p:cNvPr id="7" name="Picture 6">
            <a:extLst>
              <a:ext uri="{FF2B5EF4-FFF2-40B4-BE49-F238E27FC236}">
                <a16:creationId xmlns:a16="http://schemas.microsoft.com/office/drawing/2014/main" id="{2A73F45D-FD1F-1A45-896B-D0CB751C5C83}"/>
              </a:ext>
            </a:extLst>
          </p:cNvPr>
          <p:cNvPicPr>
            <a:picLocks noChangeAspect="1"/>
          </p:cNvPicPr>
          <p:nvPr userDrawn="1"/>
        </p:nvPicPr>
        <p:blipFill>
          <a:blip r:embed="rId2"/>
          <a:stretch>
            <a:fillRect/>
          </a:stretch>
        </p:blipFill>
        <p:spPr>
          <a:xfrm>
            <a:off x="4038600" y="136525"/>
            <a:ext cx="4567502" cy="2514433"/>
          </a:xfrm>
          <a:prstGeom prst="rect">
            <a:avLst/>
          </a:prstGeom>
        </p:spPr>
      </p:pic>
    </p:spTree>
    <p:extLst>
      <p:ext uri="{BB962C8B-B14F-4D97-AF65-F5344CB8AC3E}">
        <p14:creationId xmlns:p14="http://schemas.microsoft.com/office/powerpoint/2010/main" val="531670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10/17/2022</a:t>
            </a:fld>
            <a:endParaRPr lang="en-US" dirty="0"/>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7" name="Straight Connector 6">
            <a:extLst>
              <a:ext uri="{FF2B5EF4-FFF2-40B4-BE49-F238E27FC236}">
                <a16:creationId xmlns:a16="http://schemas.microsoft.com/office/drawing/2014/main" id="{CFD22730-49DD-C141-AAF2-DB46472EA65B}"/>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1D7F77F-4DE2-1642-A09E-4CF3250FBD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838200" y="1608562"/>
            <a:ext cx="4247146" cy="4531065"/>
          </a:xfrm>
          <a:prstGeom prst="round2DiagRect">
            <a:avLst/>
          </a:prstGeom>
          <a:ln>
            <a:solidFill>
              <a:schemeClr val="bg1">
                <a:lumMod val="85000"/>
              </a:schemeClr>
            </a:solidFill>
          </a:ln>
        </p:spPr>
        <p:txBody>
          <a:bodyPr/>
          <a:lstStyle/>
          <a:p>
            <a:r>
              <a:rPr lang="en-US" dirty="0"/>
              <a:t>Click icon to add picture</a:t>
            </a:r>
          </a:p>
        </p:txBody>
      </p:sp>
    </p:spTree>
    <p:extLst>
      <p:ext uri="{BB962C8B-B14F-4D97-AF65-F5344CB8AC3E}">
        <p14:creationId xmlns:p14="http://schemas.microsoft.com/office/powerpoint/2010/main" val="3501932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10/17/2022</a:t>
            </a:fld>
            <a:endParaRPr lang="en-US" dirty="0"/>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dirty="0"/>
          </a:p>
        </p:txBody>
      </p:sp>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659780" y="1720311"/>
            <a:ext cx="4295775" cy="4230603"/>
          </a:xfrm>
          <a:prstGeom prst="ellipse">
            <a:avLst/>
          </a:prstGeom>
          <a:ln>
            <a:solidFill>
              <a:schemeClr val="bg1">
                <a:lumMod val="85000"/>
              </a:schemeClr>
            </a:solidFill>
          </a:ln>
        </p:spPr>
        <p:txBody>
          <a:bodyPr/>
          <a:lstStyle/>
          <a:p>
            <a:r>
              <a:rPr lang="en-US" dirty="0"/>
              <a:t>Click icon to add picture</a:t>
            </a:r>
          </a:p>
        </p:txBody>
      </p:sp>
      <p:cxnSp>
        <p:nvCxnSpPr>
          <p:cNvPr id="12" name="Straight Connector 11">
            <a:extLst>
              <a:ext uri="{FF2B5EF4-FFF2-40B4-BE49-F238E27FC236}">
                <a16:creationId xmlns:a16="http://schemas.microsoft.com/office/drawing/2014/main" id="{6AE30B31-0362-E646-8DFF-961BFF70FD4B}"/>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7391C05-C3B4-254A-BA08-F381E8320C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Tree>
    <p:extLst>
      <p:ext uri="{BB962C8B-B14F-4D97-AF65-F5344CB8AC3E}">
        <p14:creationId xmlns:p14="http://schemas.microsoft.com/office/powerpoint/2010/main" val="4032633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10/17/2022</a:t>
            </a:fld>
            <a:endParaRPr lang="en-US" dirty="0"/>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dirty="0"/>
          </a:p>
        </p:txBody>
      </p:sp>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659780" y="1608563"/>
            <a:ext cx="4295775" cy="4342352"/>
          </a:xfrm>
          <a:prstGeom prst="diamond">
            <a:avLst/>
          </a:prstGeom>
          <a:ln>
            <a:solidFill>
              <a:schemeClr val="bg1">
                <a:lumMod val="85000"/>
              </a:schemeClr>
            </a:solidFill>
          </a:ln>
        </p:spPr>
        <p:txBody>
          <a:bodyPr/>
          <a:lstStyle/>
          <a:p>
            <a:r>
              <a:rPr lang="en-US" dirty="0"/>
              <a:t>Click icon to add picture</a:t>
            </a:r>
          </a:p>
        </p:txBody>
      </p:sp>
      <p:cxnSp>
        <p:nvCxnSpPr>
          <p:cNvPr id="10" name="Straight Connector 9">
            <a:extLst>
              <a:ext uri="{FF2B5EF4-FFF2-40B4-BE49-F238E27FC236}">
                <a16:creationId xmlns:a16="http://schemas.microsoft.com/office/drawing/2014/main" id="{140AFB9E-57DE-DA4A-84D6-BFF8D3AC156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90AF1F-729F-A546-998E-E79AECDFB7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Tree>
    <p:extLst>
      <p:ext uri="{BB962C8B-B14F-4D97-AF65-F5344CB8AC3E}">
        <p14:creationId xmlns:p14="http://schemas.microsoft.com/office/powerpoint/2010/main" val="4027615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3A41-C9C8-4E1D-999A-5C30764BDE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9A4B5A-E8D9-449D-A008-7200A3861E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B15694-5BE1-4AC4-AF0A-5F931C2C658C}"/>
              </a:ext>
            </a:extLst>
          </p:cNvPr>
          <p:cNvSpPr>
            <a:spLocks noGrp="1"/>
          </p:cNvSpPr>
          <p:nvPr>
            <p:ph type="dt" sz="half" idx="10"/>
          </p:nvPr>
        </p:nvSpPr>
        <p:spPr/>
        <p:txBody>
          <a:bodyPr/>
          <a:lstStyle/>
          <a:p>
            <a:fld id="{2E82F73D-2382-4D3E-926B-4BC1D670EE55}" type="datetimeFigureOut">
              <a:rPr lang="en-US" smtClean="0"/>
              <a:t>10/17/2022</a:t>
            </a:fld>
            <a:endParaRPr lang="en-US" dirty="0"/>
          </a:p>
        </p:txBody>
      </p:sp>
      <p:sp>
        <p:nvSpPr>
          <p:cNvPr id="5" name="Footer Placeholder 4">
            <a:extLst>
              <a:ext uri="{FF2B5EF4-FFF2-40B4-BE49-F238E27FC236}">
                <a16:creationId xmlns:a16="http://schemas.microsoft.com/office/drawing/2014/main" id="{31C563BF-D185-433E-A01C-67C6E4B8DE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2D65AC-0FF4-40BD-8178-421C2BFC9F68}"/>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1597000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DFC42-7AB7-7142-8C9A-CD77E6471ECA}"/>
              </a:ext>
            </a:extLst>
          </p:cNvPr>
          <p:cNvSpPr>
            <a:spLocks noGrp="1"/>
          </p:cNvSpPr>
          <p:nvPr>
            <p:ph type="title" hasCustomPrompt="1"/>
          </p:nvPr>
        </p:nvSpPr>
        <p:spPr>
          <a:xfrm>
            <a:off x="831850" y="1709738"/>
            <a:ext cx="10515600" cy="2852737"/>
          </a:xfrm>
        </p:spPr>
        <p:txBody>
          <a:bodyPr anchor="b"/>
          <a:lstStyle>
            <a:lvl1pPr>
              <a:defRPr sz="6000" baseline="0"/>
            </a:lvl1pPr>
          </a:lstStyle>
          <a:p>
            <a:r>
              <a:rPr lang="en-US"/>
              <a:t>CLICK TO EDIT MASTER TITLE STYLE</a:t>
            </a:r>
          </a:p>
        </p:txBody>
      </p:sp>
      <p:sp>
        <p:nvSpPr>
          <p:cNvPr id="3" name="Text Placeholder 2">
            <a:extLst>
              <a:ext uri="{FF2B5EF4-FFF2-40B4-BE49-F238E27FC236}">
                <a16:creationId xmlns:a16="http://schemas.microsoft.com/office/drawing/2014/main" id="{72636F90-102A-CA4F-BBF9-35509F4A9A67}"/>
              </a:ext>
            </a:extLst>
          </p:cNvPr>
          <p:cNvSpPr>
            <a:spLocks noGrp="1"/>
          </p:cNvSpPr>
          <p:nvPr>
            <p:ph type="body" idx="1" hasCustomPrompt="1"/>
          </p:nvPr>
        </p:nvSpPr>
        <p:spPr>
          <a:xfrm>
            <a:off x="831850" y="4589463"/>
            <a:ext cx="10515600" cy="1500187"/>
          </a:xfrm>
        </p:spPr>
        <p:txBody>
          <a:bodyPr/>
          <a:lstStyle>
            <a:lvl1pPr marL="0" indent="0">
              <a:buNone/>
              <a:defRPr sz="2400" b="1" spc="100" baseline="0">
                <a:solidFill>
                  <a:schemeClr val="tx1">
                    <a:tint val="75000"/>
                  </a:schemeClr>
                </a:solidFill>
                <a:latin typeface="Saira ExtraCondensed" panose="00000508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544301-F299-6A46-948B-AACC44EF783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10/17/2022</a:t>
            </a:fld>
            <a:endParaRPr lang="en-US" dirty="0"/>
          </a:p>
        </p:txBody>
      </p:sp>
      <p:sp>
        <p:nvSpPr>
          <p:cNvPr id="5" name="Footer Placeholder 4">
            <a:extLst>
              <a:ext uri="{FF2B5EF4-FFF2-40B4-BE49-F238E27FC236}">
                <a16:creationId xmlns:a16="http://schemas.microsoft.com/office/drawing/2014/main" id="{49B16EAD-69D0-9A46-91B5-385B45E350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80C2F4-FE68-4241-B01D-25A3B152DAAF}"/>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7" name="Straight Connector 6">
            <a:extLst>
              <a:ext uri="{FF2B5EF4-FFF2-40B4-BE49-F238E27FC236}">
                <a16:creationId xmlns:a16="http://schemas.microsoft.com/office/drawing/2014/main" id="{983DE658-DA36-BA44-9603-094E93C1D118}"/>
              </a:ext>
            </a:extLst>
          </p:cNvPr>
          <p:cNvCxnSpPr>
            <a:cxnSpLocks/>
          </p:cNvCxnSpPr>
          <p:nvPr userDrawn="1"/>
        </p:nvCxnSpPr>
        <p:spPr>
          <a:xfrm flipV="1">
            <a:off x="831850" y="4562475"/>
            <a:ext cx="10515600" cy="1380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754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F350-0DCF-C544-99C9-431D6A111439}"/>
              </a:ext>
            </a:extLst>
          </p:cNvPr>
          <p:cNvSpPr>
            <a:spLocks noGrp="1"/>
          </p:cNvSpPr>
          <p:nvPr>
            <p:ph type="title" hasCustomPrompt="1"/>
          </p:nvPr>
        </p:nvSpPr>
        <p:spPr>
          <a:xfrm>
            <a:off x="762000" y="911491"/>
            <a:ext cx="10515600" cy="631909"/>
          </a:xfrm>
        </p:spPr>
        <p:txBody>
          <a:bodyPr/>
          <a:lstStyle>
            <a:lvl1pPr>
              <a:defRPr baseline="0"/>
            </a:lvl1pPr>
          </a:lstStyle>
          <a:p>
            <a:r>
              <a:rPr lang="en-US"/>
              <a:t>CLICK TO EDIT MASTER TITLE STYLE</a:t>
            </a:r>
          </a:p>
        </p:txBody>
      </p:sp>
      <p:sp>
        <p:nvSpPr>
          <p:cNvPr id="3" name="Content Placeholder 2">
            <a:extLst>
              <a:ext uri="{FF2B5EF4-FFF2-40B4-BE49-F238E27FC236}">
                <a16:creationId xmlns:a16="http://schemas.microsoft.com/office/drawing/2014/main" id="{6C1F99B3-065C-AC4D-B2A9-3308867EEA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59D0A7-14D6-794D-A74F-28280BD810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F76E71-7AD9-A74E-B0B9-C5DB92B64CEC}"/>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10/17/2022</a:t>
            </a:fld>
            <a:endParaRPr lang="en-US" dirty="0"/>
          </a:p>
        </p:txBody>
      </p:sp>
      <p:sp>
        <p:nvSpPr>
          <p:cNvPr id="6" name="Footer Placeholder 5">
            <a:extLst>
              <a:ext uri="{FF2B5EF4-FFF2-40B4-BE49-F238E27FC236}">
                <a16:creationId xmlns:a16="http://schemas.microsoft.com/office/drawing/2014/main" id="{BEA2E7D2-0070-6749-81EA-597F6576608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07C48D2-92F8-5644-B492-5630FEB44CC7}"/>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11" name="Straight Connector 10">
            <a:extLst>
              <a:ext uri="{FF2B5EF4-FFF2-40B4-BE49-F238E27FC236}">
                <a16:creationId xmlns:a16="http://schemas.microsoft.com/office/drawing/2014/main" id="{282AA21A-109F-1547-8440-93F9CCC24550}"/>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30C98E0-3846-344D-B4C0-72416E0116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Tree>
    <p:extLst>
      <p:ext uri="{BB962C8B-B14F-4D97-AF65-F5344CB8AC3E}">
        <p14:creationId xmlns:p14="http://schemas.microsoft.com/office/powerpoint/2010/main" val="2393512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4374-D4F6-014A-B17D-493D79FA4769}"/>
              </a:ext>
            </a:extLst>
          </p:cNvPr>
          <p:cNvSpPr>
            <a:spLocks noGrp="1"/>
          </p:cNvSpPr>
          <p:nvPr>
            <p:ph type="title" hasCustomPrompt="1"/>
          </p:nvPr>
        </p:nvSpPr>
        <p:spPr>
          <a:xfrm>
            <a:off x="839788" y="780585"/>
            <a:ext cx="10515600" cy="91010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B430AA-BEC9-EB48-819D-39A2B6035124}"/>
              </a:ext>
            </a:extLst>
          </p:cNvPr>
          <p:cNvSpPr>
            <a:spLocks noGrp="1"/>
          </p:cNvSpPr>
          <p:nvPr>
            <p:ph type="body" idx="1" hasCustomPrompt="1"/>
          </p:nvPr>
        </p:nvSpPr>
        <p:spPr>
          <a:xfrm>
            <a:off x="839788" y="1681163"/>
            <a:ext cx="5157787" cy="823912"/>
          </a:xfrm>
        </p:spPr>
        <p:txBody>
          <a:bodyPr anchor="b"/>
          <a:lstStyle>
            <a:lvl1pPr marL="0" indent="0">
              <a:buNone/>
              <a:defRPr sz="2400" b="1" spc="100" baseline="0">
                <a:latin typeface="Saira ExtraCondensed" panose="00000508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826BBE-F57C-EB43-8D85-3B3A2F5FC1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C91CFD-5F88-194F-A36C-D0F9A1352548}"/>
              </a:ext>
            </a:extLst>
          </p:cNvPr>
          <p:cNvSpPr>
            <a:spLocks noGrp="1"/>
          </p:cNvSpPr>
          <p:nvPr>
            <p:ph type="body" sz="quarter" idx="3" hasCustomPrompt="1"/>
          </p:nvPr>
        </p:nvSpPr>
        <p:spPr>
          <a:xfrm>
            <a:off x="6172200" y="1681163"/>
            <a:ext cx="5183188" cy="823912"/>
          </a:xfrm>
        </p:spPr>
        <p:txBody>
          <a:bodyPr anchor="b"/>
          <a:lstStyle>
            <a:lvl1pPr marL="0" indent="0">
              <a:buNone/>
              <a:defRPr sz="2400" b="1" spc="100" baseline="0">
                <a:latin typeface="Saira ExtraCondensed" panose="00000508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B22CF0-A85B-0A4C-BE7D-8A84D08F2B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86262B-1974-7148-BD24-ADEBB8784C4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10/17/2022</a:t>
            </a:fld>
            <a:endParaRPr lang="en-US" dirty="0"/>
          </a:p>
        </p:txBody>
      </p:sp>
      <p:sp>
        <p:nvSpPr>
          <p:cNvPr id="8" name="Footer Placeholder 7">
            <a:extLst>
              <a:ext uri="{FF2B5EF4-FFF2-40B4-BE49-F238E27FC236}">
                <a16:creationId xmlns:a16="http://schemas.microsoft.com/office/drawing/2014/main" id="{9DC8554F-CC51-FD42-9BBA-1B3ACE947FA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EC8ACD5-BC8D-5F4A-817A-E0E77F91B053}"/>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13" name="Straight Connector 12">
            <a:extLst>
              <a:ext uri="{FF2B5EF4-FFF2-40B4-BE49-F238E27FC236}">
                <a16:creationId xmlns:a16="http://schemas.microsoft.com/office/drawing/2014/main" id="{ED54441C-233D-8B45-A048-343C1E6CEA72}"/>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6DB4B3F-C227-3449-AFE5-4E29CBAEAF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Tree>
    <p:extLst>
      <p:ext uri="{BB962C8B-B14F-4D97-AF65-F5344CB8AC3E}">
        <p14:creationId xmlns:p14="http://schemas.microsoft.com/office/powerpoint/2010/main" val="2421176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EF59-E5EC-0440-8D7D-DCBCB2852669}"/>
              </a:ext>
            </a:extLst>
          </p:cNvPr>
          <p:cNvSpPr>
            <a:spLocks noGrp="1"/>
          </p:cNvSpPr>
          <p:nvPr>
            <p:ph type="title" hasCustomPrompt="1"/>
          </p:nvPr>
        </p:nvSpPr>
        <p:spPr>
          <a:xfrm>
            <a:off x="838200" y="777315"/>
            <a:ext cx="10515600" cy="631909"/>
          </a:xfrm>
        </p:spPr>
        <p:txBody>
          <a:bodyPr/>
          <a:lstStyle/>
          <a:p>
            <a:r>
              <a:rPr lang="en-US"/>
              <a:t>CLICK TO EDIT MASTER TITLE STYLE</a:t>
            </a:r>
          </a:p>
        </p:txBody>
      </p:sp>
      <p:sp>
        <p:nvSpPr>
          <p:cNvPr id="3" name="Date Placeholder 2">
            <a:extLst>
              <a:ext uri="{FF2B5EF4-FFF2-40B4-BE49-F238E27FC236}">
                <a16:creationId xmlns:a16="http://schemas.microsoft.com/office/drawing/2014/main" id="{70109119-03CB-B64E-A376-A206E93ECED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10/17/2022</a:t>
            </a:fld>
            <a:endParaRPr lang="en-US" dirty="0"/>
          </a:p>
        </p:txBody>
      </p:sp>
      <p:sp>
        <p:nvSpPr>
          <p:cNvPr id="4" name="Footer Placeholder 3">
            <a:extLst>
              <a:ext uri="{FF2B5EF4-FFF2-40B4-BE49-F238E27FC236}">
                <a16:creationId xmlns:a16="http://schemas.microsoft.com/office/drawing/2014/main" id="{3B6DE79E-FF92-C14A-A66F-DD23AAFE3A6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F9020A8-75E0-0E46-A237-BF16BBCF4624}"/>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9" name="Straight Connector 8">
            <a:extLst>
              <a:ext uri="{FF2B5EF4-FFF2-40B4-BE49-F238E27FC236}">
                <a16:creationId xmlns:a16="http://schemas.microsoft.com/office/drawing/2014/main" id="{537653DD-36F4-EF4E-B5EE-9536625222D5}"/>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2633512-D63C-AC45-9FF5-D690451B70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Tree>
    <p:extLst>
      <p:ext uri="{BB962C8B-B14F-4D97-AF65-F5344CB8AC3E}">
        <p14:creationId xmlns:p14="http://schemas.microsoft.com/office/powerpoint/2010/main" val="31568474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EF59-E5EC-0440-8D7D-DCBCB2852669}"/>
              </a:ext>
            </a:extLst>
          </p:cNvPr>
          <p:cNvSpPr>
            <a:spLocks noGrp="1"/>
          </p:cNvSpPr>
          <p:nvPr>
            <p:ph type="title" hasCustomPrompt="1"/>
          </p:nvPr>
        </p:nvSpPr>
        <p:spPr>
          <a:xfrm>
            <a:off x="838200" y="777315"/>
            <a:ext cx="10515600" cy="631909"/>
          </a:xfrm>
        </p:spPr>
        <p:txBody>
          <a:bodyPr/>
          <a:lstStyle/>
          <a:p>
            <a:r>
              <a:rPr lang="en-US"/>
              <a:t>CLICK TO EDIT MASTER TITLE STYLE</a:t>
            </a:r>
          </a:p>
        </p:txBody>
      </p:sp>
      <p:sp>
        <p:nvSpPr>
          <p:cNvPr id="3" name="Date Placeholder 2">
            <a:extLst>
              <a:ext uri="{FF2B5EF4-FFF2-40B4-BE49-F238E27FC236}">
                <a16:creationId xmlns:a16="http://schemas.microsoft.com/office/drawing/2014/main" id="{70109119-03CB-B64E-A376-A206E93ECED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10/17/2022</a:t>
            </a:fld>
            <a:endParaRPr lang="en-US" dirty="0"/>
          </a:p>
        </p:txBody>
      </p:sp>
      <p:sp>
        <p:nvSpPr>
          <p:cNvPr id="4" name="Footer Placeholder 3">
            <a:extLst>
              <a:ext uri="{FF2B5EF4-FFF2-40B4-BE49-F238E27FC236}">
                <a16:creationId xmlns:a16="http://schemas.microsoft.com/office/drawing/2014/main" id="{3B6DE79E-FF92-C14A-A66F-DD23AAFE3A6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F9020A8-75E0-0E46-A237-BF16BBCF4624}"/>
              </a:ext>
            </a:extLst>
          </p:cNvPr>
          <p:cNvSpPr>
            <a:spLocks noGrp="1"/>
          </p:cNvSpPr>
          <p:nvPr>
            <p:ph type="sldNum" sz="quarter" idx="12"/>
          </p:nvPr>
        </p:nvSpPr>
        <p:spPr/>
        <p:txBody>
          <a:bodyPr/>
          <a:lstStyle/>
          <a:p>
            <a:fld id="{4607B975-E0AE-3C42-A54C-FAE04A6380CC}" type="slidenum">
              <a:rPr lang="en-US" smtClean="0"/>
              <a:t>‹#›</a:t>
            </a:fld>
            <a:endParaRPr lang="en-US" dirty="0"/>
          </a:p>
        </p:txBody>
      </p:sp>
      <p:sp>
        <p:nvSpPr>
          <p:cNvPr id="9" name="Picture Placeholder 8">
            <a:extLst>
              <a:ext uri="{FF2B5EF4-FFF2-40B4-BE49-F238E27FC236}">
                <a16:creationId xmlns:a16="http://schemas.microsoft.com/office/drawing/2014/main" id="{EFB2D143-7902-4443-9DEB-2A10D2E1B5D7}"/>
              </a:ext>
            </a:extLst>
          </p:cNvPr>
          <p:cNvSpPr>
            <a:spLocks noGrp="1"/>
          </p:cNvSpPr>
          <p:nvPr>
            <p:ph type="pic" sz="quarter" idx="13"/>
          </p:nvPr>
        </p:nvSpPr>
        <p:spPr>
          <a:xfrm>
            <a:off x="838200" y="1524000"/>
            <a:ext cx="4455695" cy="4635500"/>
          </a:xfrm>
        </p:spPr>
        <p:txBody>
          <a:bodyPr/>
          <a:lstStyle/>
          <a:p>
            <a:r>
              <a:rPr lang="en-US" dirty="0"/>
              <a:t>Click icon to add picture</a:t>
            </a:r>
          </a:p>
        </p:txBody>
      </p:sp>
      <p:cxnSp>
        <p:nvCxnSpPr>
          <p:cNvPr id="10" name="Straight Connector 9">
            <a:extLst>
              <a:ext uri="{FF2B5EF4-FFF2-40B4-BE49-F238E27FC236}">
                <a16:creationId xmlns:a16="http://schemas.microsoft.com/office/drawing/2014/main" id="{DD33EBB3-9B2D-254A-9780-5141AE8AE711}"/>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45B98C-D476-7B4D-80BE-41079F15AF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Tree>
    <p:extLst>
      <p:ext uri="{BB962C8B-B14F-4D97-AF65-F5344CB8AC3E}">
        <p14:creationId xmlns:p14="http://schemas.microsoft.com/office/powerpoint/2010/main" val="113070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55147-BD84-F843-8BEC-D9458097BBE2}"/>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10/17/2022</a:t>
            </a:fld>
            <a:endParaRPr lang="en-US" dirty="0"/>
          </a:p>
        </p:txBody>
      </p:sp>
      <p:sp>
        <p:nvSpPr>
          <p:cNvPr id="3" name="Footer Placeholder 2">
            <a:extLst>
              <a:ext uri="{FF2B5EF4-FFF2-40B4-BE49-F238E27FC236}">
                <a16:creationId xmlns:a16="http://schemas.microsoft.com/office/drawing/2014/main" id="{7D4E220E-3960-F94B-8504-D6A3AEC1A40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9A783CF-CAB7-044B-B1E0-D1E91406F168}"/>
              </a:ext>
            </a:extLst>
          </p:cNvPr>
          <p:cNvSpPr>
            <a:spLocks noGrp="1"/>
          </p:cNvSpPr>
          <p:nvPr>
            <p:ph type="sldNum" sz="quarter" idx="12"/>
          </p:nvPr>
        </p:nvSpPr>
        <p:spPr/>
        <p:txBody>
          <a:bodyPr/>
          <a:lstStyle/>
          <a:p>
            <a:fld id="{4607B975-E0AE-3C42-A54C-FAE04A6380CC}" type="slidenum">
              <a:rPr lang="en-US" smtClean="0"/>
              <a:t>‹#›</a:t>
            </a:fld>
            <a:endParaRPr lang="en-US" dirty="0"/>
          </a:p>
        </p:txBody>
      </p:sp>
    </p:spTree>
    <p:extLst>
      <p:ext uri="{BB962C8B-B14F-4D97-AF65-F5344CB8AC3E}">
        <p14:creationId xmlns:p14="http://schemas.microsoft.com/office/powerpoint/2010/main" val="2047480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55147-BD84-F843-8BEC-D9458097BBE2}"/>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10/17/2022</a:t>
            </a:fld>
            <a:endParaRPr lang="en-US" dirty="0"/>
          </a:p>
        </p:txBody>
      </p:sp>
      <p:sp>
        <p:nvSpPr>
          <p:cNvPr id="3" name="Footer Placeholder 2">
            <a:extLst>
              <a:ext uri="{FF2B5EF4-FFF2-40B4-BE49-F238E27FC236}">
                <a16:creationId xmlns:a16="http://schemas.microsoft.com/office/drawing/2014/main" id="{7D4E220E-3960-F94B-8504-D6A3AEC1A40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9A783CF-CAB7-044B-B1E0-D1E91406F168}"/>
              </a:ext>
            </a:extLst>
          </p:cNvPr>
          <p:cNvSpPr>
            <a:spLocks noGrp="1"/>
          </p:cNvSpPr>
          <p:nvPr>
            <p:ph type="sldNum" sz="quarter" idx="12"/>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D68A7A1E-3D26-574B-B78C-AF5A2CCF47FA}"/>
              </a:ext>
            </a:extLst>
          </p:cNvPr>
          <p:cNvSpPr/>
          <p:nvPr userDrawn="1"/>
        </p:nvSpPr>
        <p:spPr>
          <a:xfrm>
            <a:off x="-2822" y="-12253"/>
            <a:ext cx="12192000" cy="496505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dirty="0"/>
          </a:p>
        </p:txBody>
      </p:sp>
      <p:sp>
        <p:nvSpPr>
          <p:cNvPr id="7" name="Picture Placeholder 6">
            <a:extLst>
              <a:ext uri="{FF2B5EF4-FFF2-40B4-BE49-F238E27FC236}">
                <a16:creationId xmlns:a16="http://schemas.microsoft.com/office/drawing/2014/main" id="{48F362E2-35DF-C248-AAD7-DDAB5943D92A}"/>
              </a:ext>
            </a:extLst>
          </p:cNvPr>
          <p:cNvSpPr>
            <a:spLocks noGrp="1"/>
          </p:cNvSpPr>
          <p:nvPr>
            <p:ph type="pic" sz="quarter" idx="13"/>
          </p:nvPr>
        </p:nvSpPr>
        <p:spPr>
          <a:xfrm>
            <a:off x="0" y="0"/>
            <a:ext cx="4038600" cy="4957763"/>
          </a:xfrm>
        </p:spPr>
        <p:txBody>
          <a:bodyPr/>
          <a:lstStyle/>
          <a:p>
            <a:r>
              <a:rPr lang="en-US" dirty="0"/>
              <a:t>Click icon to add picture</a:t>
            </a:r>
          </a:p>
        </p:txBody>
      </p:sp>
    </p:spTree>
    <p:extLst>
      <p:ext uri="{BB962C8B-B14F-4D97-AF65-F5344CB8AC3E}">
        <p14:creationId xmlns:p14="http://schemas.microsoft.com/office/powerpoint/2010/main" val="1742673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B222-EC2C-DF4D-A728-51256AD2CEDE}"/>
              </a:ext>
            </a:extLst>
          </p:cNvPr>
          <p:cNvSpPr>
            <a:spLocks noGrp="1"/>
          </p:cNvSpPr>
          <p:nvPr>
            <p:ph type="title" hasCustomPrompt="1"/>
          </p:nvPr>
        </p:nvSpPr>
        <p:spPr>
          <a:xfrm>
            <a:off x="839788" y="987424"/>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A2653-9D8D-4A44-9014-6F8E33F4AB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0196CA-3E53-4848-BA71-504D7D2958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4BF08E-63ED-6742-82A1-16DE873718BF}"/>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10/17/2022</a:t>
            </a:fld>
            <a:endParaRPr lang="en-US" dirty="0"/>
          </a:p>
        </p:txBody>
      </p:sp>
      <p:sp>
        <p:nvSpPr>
          <p:cNvPr id="6" name="Footer Placeholder 5">
            <a:extLst>
              <a:ext uri="{FF2B5EF4-FFF2-40B4-BE49-F238E27FC236}">
                <a16:creationId xmlns:a16="http://schemas.microsoft.com/office/drawing/2014/main" id="{0EB2A74C-91FE-D841-8FF1-24C20C8910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36277F4-6203-2746-A794-9E4AC265AC9E}"/>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11" name="Straight Connector 10">
            <a:extLst>
              <a:ext uri="{FF2B5EF4-FFF2-40B4-BE49-F238E27FC236}">
                <a16:creationId xmlns:a16="http://schemas.microsoft.com/office/drawing/2014/main" id="{29E891C4-A0EC-9747-BB85-42DC4B0BFFE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27B5813-6EF0-254A-BD56-2007FAFECA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Tree>
    <p:extLst>
      <p:ext uri="{BB962C8B-B14F-4D97-AF65-F5344CB8AC3E}">
        <p14:creationId xmlns:p14="http://schemas.microsoft.com/office/powerpoint/2010/main" val="822087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C113-6143-B343-996D-1F6C95CE6CC3}"/>
              </a:ext>
            </a:extLst>
          </p:cNvPr>
          <p:cNvSpPr>
            <a:spLocks noGrp="1"/>
          </p:cNvSpPr>
          <p:nvPr>
            <p:ph type="title" hasCustomPrompt="1"/>
          </p:nvPr>
        </p:nvSpPr>
        <p:spPr>
          <a:xfrm>
            <a:off x="839788" y="916648"/>
            <a:ext cx="3932237" cy="1140752"/>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C7E9C7-F992-874D-B59E-6E0AF9757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609C9F2-6CA4-C646-AE36-7D08F19D2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665E08-CB28-C842-96F1-6CCA2D4CFA9F}"/>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10/17/2022</a:t>
            </a:fld>
            <a:endParaRPr lang="en-US" dirty="0"/>
          </a:p>
        </p:txBody>
      </p:sp>
      <p:sp>
        <p:nvSpPr>
          <p:cNvPr id="6" name="Footer Placeholder 5">
            <a:extLst>
              <a:ext uri="{FF2B5EF4-FFF2-40B4-BE49-F238E27FC236}">
                <a16:creationId xmlns:a16="http://schemas.microsoft.com/office/drawing/2014/main" id="{306D2C98-9947-3647-9CE7-99E70255F4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BFB555-3014-0E45-AF60-71A23412225B}"/>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11" name="Straight Connector 10">
            <a:extLst>
              <a:ext uri="{FF2B5EF4-FFF2-40B4-BE49-F238E27FC236}">
                <a16:creationId xmlns:a16="http://schemas.microsoft.com/office/drawing/2014/main" id="{C7C169DA-DDB7-E649-82D1-FF96BDFF8EC5}"/>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9BF7157-7BF7-BE4D-A439-BB1864D10D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Tree>
    <p:extLst>
      <p:ext uri="{BB962C8B-B14F-4D97-AF65-F5344CB8AC3E}">
        <p14:creationId xmlns:p14="http://schemas.microsoft.com/office/powerpoint/2010/main" val="26500050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1A0F9F-F369-FB4D-9107-F4835673A9DC}"/>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0A298187-DD60-0541-AAD7-B2FF56F789B0}"/>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D193759-B8D1-ED49-956E-45EDB657A6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Tree>
    <p:extLst>
      <p:ext uri="{BB962C8B-B14F-4D97-AF65-F5344CB8AC3E}">
        <p14:creationId xmlns:p14="http://schemas.microsoft.com/office/powerpoint/2010/main" val="1727437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7B03-32CF-477A-B059-5632B7DB9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596E5-1D37-49BB-865B-AEB147B48F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75EB70-9501-4430-AAEF-4AA07F83E4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CBD9A4-0E9F-4B72-8806-C402AC3B259A}"/>
              </a:ext>
            </a:extLst>
          </p:cNvPr>
          <p:cNvSpPr>
            <a:spLocks noGrp="1"/>
          </p:cNvSpPr>
          <p:nvPr>
            <p:ph type="dt" sz="half" idx="10"/>
          </p:nvPr>
        </p:nvSpPr>
        <p:spPr/>
        <p:txBody>
          <a:bodyPr/>
          <a:lstStyle/>
          <a:p>
            <a:fld id="{2E82F73D-2382-4D3E-926B-4BC1D670EE55}" type="datetimeFigureOut">
              <a:rPr lang="en-US" smtClean="0"/>
              <a:t>10/17/2022</a:t>
            </a:fld>
            <a:endParaRPr lang="en-US" dirty="0"/>
          </a:p>
        </p:txBody>
      </p:sp>
      <p:sp>
        <p:nvSpPr>
          <p:cNvPr id="6" name="Footer Placeholder 5">
            <a:extLst>
              <a:ext uri="{FF2B5EF4-FFF2-40B4-BE49-F238E27FC236}">
                <a16:creationId xmlns:a16="http://schemas.microsoft.com/office/drawing/2014/main" id="{4DA8356A-20BD-4BD5-86FC-BEE5E53DF8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594FA61-3549-402E-8972-CFF16876465F}"/>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685765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6BE1-9BED-C841-B33B-0A866964DDC6}"/>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BA926192-C9D0-8849-A762-FF031053C73C}"/>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8AABBB1-7A26-0742-87D1-69CE8074EC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Tree>
    <p:extLst>
      <p:ext uri="{BB962C8B-B14F-4D97-AF65-F5344CB8AC3E}">
        <p14:creationId xmlns:p14="http://schemas.microsoft.com/office/powerpoint/2010/main" val="3153342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ortfolio-7">
    <p:spTree>
      <p:nvGrpSpPr>
        <p:cNvPr id="1" name=""/>
        <p:cNvGrpSpPr/>
        <p:nvPr/>
      </p:nvGrpSpPr>
      <p:grpSpPr>
        <a:xfrm>
          <a:off x="0" y="0"/>
          <a:ext cx="0" cy="0"/>
          <a:chOff x="0" y="0"/>
          <a:chExt cx="0" cy="0"/>
        </a:xfrm>
      </p:grpSpPr>
      <p:sp>
        <p:nvSpPr>
          <p:cNvPr id="17" name="Picture Placeholder 12"/>
          <p:cNvSpPr>
            <a:spLocks noGrp="1" noChangeAspect="1"/>
          </p:cNvSpPr>
          <p:nvPr>
            <p:ph type="pic" sz="quarter" idx="14"/>
          </p:nvPr>
        </p:nvSpPr>
        <p:spPr>
          <a:xfrm>
            <a:off x="837773" y="2440695"/>
            <a:ext cx="4064678" cy="3824637"/>
          </a:xfrm>
        </p:spPr>
        <p:txBody>
          <a:bodyPr>
            <a:normAutofit/>
          </a:bodyPr>
          <a:lstStyle>
            <a:lvl1pPr>
              <a:defRPr sz="1400"/>
            </a:lvl1pPr>
          </a:lstStyle>
          <a:p>
            <a:r>
              <a:rPr lang="en-US" dirty="0"/>
              <a:t>Click icon to add picture</a:t>
            </a:r>
          </a:p>
        </p:txBody>
      </p:sp>
      <p:sp>
        <p:nvSpPr>
          <p:cNvPr id="18" name="Picture Placeholder 12"/>
          <p:cNvSpPr>
            <a:spLocks noGrp="1" noChangeAspect="1"/>
          </p:cNvSpPr>
          <p:nvPr>
            <p:ph type="pic" sz="quarter" idx="15"/>
          </p:nvPr>
        </p:nvSpPr>
        <p:spPr>
          <a:xfrm>
            <a:off x="4898177" y="4353014"/>
            <a:ext cx="2144481" cy="1912319"/>
          </a:xfrm>
        </p:spPr>
        <p:txBody>
          <a:bodyPr>
            <a:normAutofit/>
          </a:bodyPr>
          <a:lstStyle>
            <a:lvl1pPr>
              <a:defRPr sz="1400"/>
            </a:lvl1pPr>
          </a:lstStyle>
          <a:p>
            <a:r>
              <a:rPr lang="en-US" dirty="0"/>
              <a:t>Click icon to add picture</a:t>
            </a:r>
          </a:p>
        </p:txBody>
      </p:sp>
      <p:sp>
        <p:nvSpPr>
          <p:cNvPr id="19" name="Picture Placeholder 12"/>
          <p:cNvSpPr>
            <a:spLocks noGrp="1" noChangeAspect="1"/>
          </p:cNvSpPr>
          <p:nvPr>
            <p:ph type="pic" sz="quarter" idx="16"/>
          </p:nvPr>
        </p:nvSpPr>
        <p:spPr>
          <a:xfrm>
            <a:off x="7033110" y="4353014"/>
            <a:ext cx="2144481" cy="1912319"/>
          </a:xfrm>
        </p:spPr>
        <p:txBody>
          <a:bodyPr>
            <a:normAutofit/>
          </a:bodyPr>
          <a:lstStyle>
            <a:lvl1pPr>
              <a:defRPr sz="1400"/>
            </a:lvl1pPr>
          </a:lstStyle>
          <a:p>
            <a:r>
              <a:rPr lang="en-US" dirty="0"/>
              <a:t>Click icon to add picture</a:t>
            </a:r>
          </a:p>
        </p:txBody>
      </p:sp>
      <p:sp>
        <p:nvSpPr>
          <p:cNvPr id="20" name="Picture Placeholder 12"/>
          <p:cNvSpPr>
            <a:spLocks noGrp="1" noChangeAspect="1"/>
          </p:cNvSpPr>
          <p:nvPr>
            <p:ph type="pic" sz="quarter" idx="17"/>
          </p:nvPr>
        </p:nvSpPr>
        <p:spPr>
          <a:xfrm>
            <a:off x="9161771" y="4353014"/>
            <a:ext cx="2144481" cy="1912319"/>
          </a:xfrm>
        </p:spPr>
        <p:txBody>
          <a:bodyPr>
            <a:normAutofit/>
          </a:bodyPr>
          <a:lstStyle>
            <a:lvl1pPr>
              <a:defRPr sz="1400"/>
            </a:lvl1pPr>
          </a:lstStyle>
          <a:p>
            <a:r>
              <a:rPr lang="en-US" dirty="0"/>
              <a:t>Click icon to add picture</a:t>
            </a:r>
          </a:p>
        </p:txBody>
      </p:sp>
      <p:sp>
        <p:nvSpPr>
          <p:cNvPr id="8" name="Title 1">
            <a:extLst>
              <a:ext uri="{FF2B5EF4-FFF2-40B4-BE49-F238E27FC236}">
                <a16:creationId xmlns:a16="http://schemas.microsoft.com/office/drawing/2014/main" id="{41EF1153-8E39-0C49-8CC6-C5F95235D405}"/>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AF05DFF9-185B-E048-82C6-87576F8ADAC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D2E03B4-7468-7B45-BB0F-3369B7BBD5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Tree>
    <p:extLst>
      <p:ext uri="{BB962C8B-B14F-4D97-AF65-F5344CB8AC3E}">
        <p14:creationId xmlns:p14="http://schemas.microsoft.com/office/powerpoint/2010/main" val="44899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Portfolio-3">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p:nvPr>
        </p:nvSpPr>
        <p:spPr>
          <a:xfrm>
            <a:off x="1421883" y="1647680"/>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dirty="0"/>
              <a:t>Click icon to add picture</a:t>
            </a:r>
          </a:p>
        </p:txBody>
      </p:sp>
      <p:sp>
        <p:nvSpPr>
          <p:cNvPr id="28" name="Picture Placeholder 13"/>
          <p:cNvSpPr>
            <a:spLocks noGrp="1" noChangeAspect="1"/>
          </p:cNvSpPr>
          <p:nvPr>
            <p:ph type="pic" sz="quarter" idx="14"/>
          </p:nvPr>
        </p:nvSpPr>
        <p:spPr>
          <a:xfrm>
            <a:off x="6113147" y="1647680"/>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dirty="0"/>
              <a:t>Click icon to add picture</a:t>
            </a:r>
          </a:p>
        </p:txBody>
      </p:sp>
      <p:sp>
        <p:nvSpPr>
          <p:cNvPr id="30" name="Picture Placeholder 13"/>
          <p:cNvSpPr>
            <a:spLocks noGrp="1" noChangeAspect="1"/>
          </p:cNvSpPr>
          <p:nvPr>
            <p:ph type="pic" sz="quarter" idx="15"/>
          </p:nvPr>
        </p:nvSpPr>
        <p:spPr>
          <a:xfrm>
            <a:off x="1421883" y="3961488"/>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dirty="0"/>
              <a:t>Click icon to add picture</a:t>
            </a:r>
          </a:p>
        </p:txBody>
      </p:sp>
      <p:sp>
        <p:nvSpPr>
          <p:cNvPr id="33" name="Picture Placeholder 13"/>
          <p:cNvSpPr>
            <a:spLocks noGrp="1" noChangeAspect="1"/>
          </p:cNvSpPr>
          <p:nvPr>
            <p:ph type="pic" sz="quarter" idx="16"/>
          </p:nvPr>
        </p:nvSpPr>
        <p:spPr>
          <a:xfrm>
            <a:off x="6113147" y="3961488"/>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dirty="0"/>
              <a:t>Click icon to add picture</a:t>
            </a:r>
          </a:p>
        </p:txBody>
      </p:sp>
      <p:sp>
        <p:nvSpPr>
          <p:cNvPr id="6" name="Title 1">
            <a:extLst>
              <a:ext uri="{FF2B5EF4-FFF2-40B4-BE49-F238E27FC236}">
                <a16:creationId xmlns:a16="http://schemas.microsoft.com/office/drawing/2014/main" id="{72AB66EE-DEE1-5944-B3B4-EF7E64FBDE97}"/>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E4E58B71-FC05-C743-A6A7-80E3CF25B4D0}"/>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0A422F5-A39C-C14B-8805-EF954CABF5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Tree>
    <p:extLst>
      <p:ext uri="{BB962C8B-B14F-4D97-AF65-F5344CB8AC3E}">
        <p14:creationId xmlns:p14="http://schemas.microsoft.com/office/powerpoint/2010/main" val="679798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48497-E479-B245-9155-16A9A49A4ABD}"/>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10809875-8084-E542-B3BA-410DD3C826D8}"/>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4A1ED8C-C8D2-3D4E-BB40-556651314D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Tree>
    <p:extLst>
      <p:ext uri="{BB962C8B-B14F-4D97-AF65-F5344CB8AC3E}">
        <p14:creationId xmlns:p14="http://schemas.microsoft.com/office/powerpoint/2010/main" val="1656518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ur Objectives 2">
    <p:spTree>
      <p:nvGrpSpPr>
        <p:cNvPr id="1" name=""/>
        <p:cNvGrpSpPr/>
        <p:nvPr/>
      </p:nvGrpSpPr>
      <p:grpSpPr>
        <a:xfrm>
          <a:off x="0" y="0"/>
          <a:ext cx="0" cy="0"/>
          <a:chOff x="0" y="0"/>
          <a:chExt cx="0" cy="0"/>
        </a:xfrm>
      </p:grpSpPr>
      <p:sp>
        <p:nvSpPr>
          <p:cNvPr id="11" name="Picture Placeholder 22"/>
          <p:cNvSpPr>
            <a:spLocks noGrp="1" noChangeAspect="1"/>
          </p:cNvSpPr>
          <p:nvPr>
            <p:ph type="pic" sz="quarter" idx="13"/>
          </p:nvPr>
        </p:nvSpPr>
        <p:spPr>
          <a:xfrm>
            <a:off x="0" y="0"/>
            <a:ext cx="5954186" cy="6858000"/>
          </a:xfrm>
        </p:spPr>
        <p:txBody>
          <a:bodyPr>
            <a:normAutofit/>
          </a:bodyPr>
          <a:lstStyle>
            <a:lvl1pPr marL="0" indent="0">
              <a:buNone/>
              <a:defRPr sz="1600">
                <a:latin typeface="Raleway Light"/>
                <a:cs typeface="Raleway Light"/>
              </a:defRPr>
            </a:lvl1pPr>
          </a:lstStyle>
          <a:p>
            <a:r>
              <a:rPr lang="en-US" dirty="0"/>
              <a:t>Click icon to add picture</a:t>
            </a:r>
            <a:endParaRPr lang="id-ID"/>
          </a:p>
        </p:txBody>
      </p:sp>
    </p:spTree>
    <p:extLst>
      <p:ext uri="{BB962C8B-B14F-4D97-AF65-F5344CB8AC3E}">
        <p14:creationId xmlns:p14="http://schemas.microsoft.com/office/powerpoint/2010/main" val="3210968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noChangeAspect="1"/>
          </p:cNvSpPr>
          <p:nvPr>
            <p:ph type="pic" sz="quarter" idx="13"/>
          </p:nvPr>
        </p:nvSpPr>
        <p:spPr>
          <a:xfrm>
            <a:off x="-1588" y="0"/>
            <a:ext cx="12192001" cy="6858000"/>
          </a:xfrm>
          <a:effectLst/>
        </p:spPr>
        <p:txBody>
          <a:bodyPr>
            <a:normAutofit/>
          </a:bodyPr>
          <a:lstStyle>
            <a:lvl1pPr marL="0" indent="0">
              <a:buNone/>
              <a:defRPr sz="2100">
                <a:ln>
                  <a:noFill/>
                </a:ln>
                <a:solidFill>
                  <a:schemeClr val="bg1">
                    <a:lumMod val="85000"/>
                  </a:schemeClr>
                </a:solidFill>
              </a:defRPr>
            </a:lvl1pPr>
          </a:lstStyle>
          <a:p>
            <a:r>
              <a:rPr lang="en-US" dirty="0"/>
              <a:t>Click icon to add picture</a:t>
            </a:r>
          </a:p>
        </p:txBody>
      </p:sp>
    </p:spTree>
    <p:extLst>
      <p:ext uri="{BB962C8B-B14F-4D97-AF65-F5344CB8AC3E}">
        <p14:creationId xmlns:p14="http://schemas.microsoft.com/office/powerpoint/2010/main" val="2463064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0" y="1295400"/>
            <a:ext cx="6096000" cy="4461934"/>
          </a:xfrm>
        </p:spPr>
        <p:txBody>
          <a:bodyPr>
            <a:normAutofit/>
          </a:bodyPr>
          <a:lstStyle>
            <a:lvl1pPr>
              <a:defRPr sz="1600"/>
            </a:lvl1pPr>
          </a:lstStyle>
          <a:p>
            <a:r>
              <a:rPr lang="en-US" dirty="0"/>
              <a:t>Click icon to add picture</a:t>
            </a:r>
          </a:p>
        </p:txBody>
      </p:sp>
      <p:sp>
        <p:nvSpPr>
          <p:cNvPr id="18" name="Title 1">
            <a:extLst>
              <a:ext uri="{FF2B5EF4-FFF2-40B4-BE49-F238E27FC236}">
                <a16:creationId xmlns:a16="http://schemas.microsoft.com/office/drawing/2014/main" id="{EAAF84F0-B060-9442-A3E9-A4FEC5EC9129}"/>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22C3C5E5-A68E-F144-BAFA-CCD4D4E3F859}"/>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BA725E2-4468-244D-804F-9ED04E99FD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Tree>
    <p:extLst>
      <p:ext uri="{BB962C8B-B14F-4D97-AF65-F5344CB8AC3E}">
        <p14:creationId xmlns:p14="http://schemas.microsoft.com/office/powerpoint/2010/main" val="2879346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453EDB0-14AA-664B-91F4-7392D64979E5}"/>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A47CE530-D192-2143-91D1-07B0573ECD04}"/>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3E49618-7FB4-7B45-AE11-0771D06598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82200" y="291379"/>
            <a:ext cx="1425498" cy="470414"/>
          </a:xfrm>
          <a:prstGeom prst="rect">
            <a:avLst/>
          </a:prstGeom>
        </p:spPr>
      </p:pic>
    </p:spTree>
    <p:extLst>
      <p:ext uri="{BB962C8B-B14F-4D97-AF65-F5344CB8AC3E}">
        <p14:creationId xmlns:p14="http://schemas.microsoft.com/office/powerpoint/2010/main" val="697303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rea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922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D68E-38B3-48B8-9EB4-2766334A3A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370A2-2C4C-4019-B822-77D95D4A7B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EB6072-4DEA-4070-B345-64266E8DC7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F5722F-DB83-4FD7-884E-B2DD2DAABA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52F7EB-F6FA-4118-86C6-E26CE99EDC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69E10D-15DE-4815-94D3-467052A9E4FC}"/>
              </a:ext>
            </a:extLst>
          </p:cNvPr>
          <p:cNvSpPr>
            <a:spLocks noGrp="1"/>
          </p:cNvSpPr>
          <p:nvPr>
            <p:ph type="dt" sz="half" idx="10"/>
          </p:nvPr>
        </p:nvSpPr>
        <p:spPr/>
        <p:txBody>
          <a:bodyPr/>
          <a:lstStyle/>
          <a:p>
            <a:fld id="{2E82F73D-2382-4D3E-926B-4BC1D670EE55}" type="datetimeFigureOut">
              <a:rPr lang="en-US" smtClean="0"/>
              <a:t>10/17/2022</a:t>
            </a:fld>
            <a:endParaRPr lang="en-US" dirty="0"/>
          </a:p>
        </p:txBody>
      </p:sp>
      <p:sp>
        <p:nvSpPr>
          <p:cNvPr id="8" name="Footer Placeholder 7">
            <a:extLst>
              <a:ext uri="{FF2B5EF4-FFF2-40B4-BE49-F238E27FC236}">
                <a16:creationId xmlns:a16="http://schemas.microsoft.com/office/drawing/2014/main" id="{0D365873-F65F-4AA3-8AD7-877ECB3EB2D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99763C6-7642-4008-A5F2-6792CA56E44D}"/>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1858140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B595-5D6D-444A-9E6C-7A96D8BD3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963F70-B89B-4A4E-AE6D-A680C2247D92}"/>
              </a:ext>
            </a:extLst>
          </p:cNvPr>
          <p:cNvSpPr>
            <a:spLocks noGrp="1"/>
          </p:cNvSpPr>
          <p:nvPr>
            <p:ph type="dt" sz="half" idx="10"/>
          </p:nvPr>
        </p:nvSpPr>
        <p:spPr/>
        <p:txBody>
          <a:bodyPr/>
          <a:lstStyle/>
          <a:p>
            <a:fld id="{2E82F73D-2382-4D3E-926B-4BC1D670EE55}" type="datetimeFigureOut">
              <a:rPr lang="en-US" smtClean="0"/>
              <a:t>10/17/2022</a:t>
            </a:fld>
            <a:endParaRPr lang="en-US" dirty="0"/>
          </a:p>
        </p:txBody>
      </p:sp>
      <p:sp>
        <p:nvSpPr>
          <p:cNvPr id="4" name="Footer Placeholder 3">
            <a:extLst>
              <a:ext uri="{FF2B5EF4-FFF2-40B4-BE49-F238E27FC236}">
                <a16:creationId xmlns:a16="http://schemas.microsoft.com/office/drawing/2014/main" id="{9DC83175-0D13-4465-BCEB-76E50FD724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A700BD-2797-40E6-BF99-9624D2C0643D}"/>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306281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08CCE-2788-4CD4-9DC0-61D32A92F581}"/>
              </a:ext>
            </a:extLst>
          </p:cNvPr>
          <p:cNvSpPr>
            <a:spLocks noGrp="1"/>
          </p:cNvSpPr>
          <p:nvPr>
            <p:ph type="dt" sz="half" idx="10"/>
          </p:nvPr>
        </p:nvSpPr>
        <p:spPr/>
        <p:txBody>
          <a:bodyPr/>
          <a:lstStyle/>
          <a:p>
            <a:fld id="{2E82F73D-2382-4D3E-926B-4BC1D670EE55}" type="datetimeFigureOut">
              <a:rPr lang="en-US" smtClean="0"/>
              <a:t>10/17/2022</a:t>
            </a:fld>
            <a:endParaRPr lang="en-US" dirty="0"/>
          </a:p>
        </p:txBody>
      </p:sp>
      <p:sp>
        <p:nvSpPr>
          <p:cNvPr id="3" name="Footer Placeholder 2">
            <a:extLst>
              <a:ext uri="{FF2B5EF4-FFF2-40B4-BE49-F238E27FC236}">
                <a16:creationId xmlns:a16="http://schemas.microsoft.com/office/drawing/2014/main" id="{B95E2C38-8D40-48DE-96A2-4F3DFBAB589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C95070B-8B13-4B78-9052-DA0776543D01}"/>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149592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F3C4C-2FE9-49A8-8F80-330AC4D739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6639E4-063B-42AA-8B56-C8832267B0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24A407-05D3-41F4-86E4-1F0AECA42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E50250-898D-48A0-9AF0-EC2CAC46663D}"/>
              </a:ext>
            </a:extLst>
          </p:cNvPr>
          <p:cNvSpPr>
            <a:spLocks noGrp="1"/>
          </p:cNvSpPr>
          <p:nvPr>
            <p:ph type="dt" sz="half" idx="10"/>
          </p:nvPr>
        </p:nvSpPr>
        <p:spPr/>
        <p:txBody>
          <a:bodyPr/>
          <a:lstStyle/>
          <a:p>
            <a:fld id="{2E82F73D-2382-4D3E-926B-4BC1D670EE55}" type="datetimeFigureOut">
              <a:rPr lang="en-US" smtClean="0"/>
              <a:t>10/17/2022</a:t>
            </a:fld>
            <a:endParaRPr lang="en-US" dirty="0"/>
          </a:p>
        </p:txBody>
      </p:sp>
      <p:sp>
        <p:nvSpPr>
          <p:cNvPr id="6" name="Footer Placeholder 5">
            <a:extLst>
              <a:ext uri="{FF2B5EF4-FFF2-40B4-BE49-F238E27FC236}">
                <a16:creationId xmlns:a16="http://schemas.microsoft.com/office/drawing/2014/main" id="{4388284D-8C0F-4F07-8283-D125F61480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CDE3BC-C240-4DDF-9613-E79D501BD4DE}"/>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2659863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EB5EE-7FF4-408F-BEBA-619129268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E6AFC5-582B-4432-A2BC-C35F13C72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E42C5B3-2E19-48FD-AF40-DEE734E05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747B72-E85C-409D-B918-51F5920AE967}"/>
              </a:ext>
            </a:extLst>
          </p:cNvPr>
          <p:cNvSpPr>
            <a:spLocks noGrp="1"/>
          </p:cNvSpPr>
          <p:nvPr>
            <p:ph type="dt" sz="half" idx="10"/>
          </p:nvPr>
        </p:nvSpPr>
        <p:spPr/>
        <p:txBody>
          <a:bodyPr/>
          <a:lstStyle/>
          <a:p>
            <a:fld id="{2E82F73D-2382-4D3E-926B-4BC1D670EE55}" type="datetimeFigureOut">
              <a:rPr lang="en-US" smtClean="0"/>
              <a:t>10/17/2022</a:t>
            </a:fld>
            <a:endParaRPr lang="en-US" dirty="0"/>
          </a:p>
        </p:txBody>
      </p:sp>
      <p:sp>
        <p:nvSpPr>
          <p:cNvPr id="6" name="Footer Placeholder 5">
            <a:extLst>
              <a:ext uri="{FF2B5EF4-FFF2-40B4-BE49-F238E27FC236}">
                <a16:creationId xmlns:a16="http://schemas.microsoft.com/office/drawing/2014/main" id="{52EA107B-35FD-4F01-AE4C-F7879F20E2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D4F2BD-457D-4F20-B2AD-F73BCF625247}"/>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539717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E6F62-C47E-44EB-88CC-65F831C343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D4F525-0FD0-4CC9-8DB1-F85278F5D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A96F1-5A7B-4C53-9D17-3D19B0FB76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2F73D-2382-4D3E-926B-4BC1D670EE55}" type="datetimeFigureOut">
              <a:rPr lang="en-US" smtClean="0"/>
              <a:t>10/17/2022</a:t>
            </a:fld>
            <a:endParaRPr lang="en-US" dirty="0"/>
          </a:p>
        </p:txBody>
      </p:sp>
      <p:sp>
        <p:nvSpPr>
          <p:cNvPr id="5" name="Footer Placeholder 4">
            <a:extLst>
              <a:ext uri="{FF2B5EF4-FFF2-40B4-BE49-F238E27FC236}">
                <a16:creationId xmlns:a16="http://schemas.microsoft.com/office/drawing/2014/main" id="{1B286636-7EC9-4CD0-9A90-9A2FA0FF26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4D28C4-81B4-43DB-96A1-4BD2FEC0C7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32BE5-F3FA-4D50-8AA0-41EC95F25435}" type="slidenum">
              <a:rPr lang="en-US" smtClean="0"/>
              <a:t>‹#›</a:t>
            </a:fld>
            <a:endParaRPr lang="en-US" dirty="0"/>
          </a:p>
        </p:txBody>
      </p:sp>
    </p:spTree>
    <p:extLst>
      <p:ext uri="{BB962C8B-B14F-4D97-AF65-F5344CB8AC3E}">
        <p14:creationId xmlns:p14="http://schemas.microsoft.com/office/powerpoint/2010/main" val="959566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0E90A9-4014-B34B-9098-8534816D28D6}"/>
              </a:ext>
            </a:extLst>
          </p:cNvPr>
          <p:cNvSpPr>
            <a:spLocks noGrp="1"/>
          </p:cNvSpPr>
          <p:nvPr>
            <p:ph type="title"/>
          </p:nvPr>
        </p:nvSpPr>
        <p:spPr>
          <a:xfrm>
            <a:off x="570570" y="365082"/>
            <a:ext cx="10515600" cy="63190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A6CC57-0F30-5F4F-B8AA-C06A1F628B4F}"/>
              </a:ext>
            </a:extLst>
          </p:cNvPr>
          <p:cNvSpPr>
            <a:spLocks noGrp="1"/>
          </p:cNvSpPr>
          <p:nvPr>
            <p:ph type="body" idx="1"/>
          </p:nvPr>
        </p:nvSpPr>
        <p:spPr>
          <a:xfrm>
            <a:off x="992460" y="1170878"/>
            <a:ext cx="10361340" cy="50060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4559B3E-E4E0-5640-81F4-D2566807F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939F9C4-09E1-9144-A69C-B9AAA65E06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7B975-E0AE-3C42-A54C-FAE04A6380CC}" type="slidenum">
              <a:rPr lang="en-US" smtClean="0"/>
              <a:t>‹#›</a:t>
            </a:fld>
            <a:endParaRPr lang="en-US" dirty="0"/>
          </a:p>
        </p:txBody>
      </p:sp>
    </p:spTree>
    <p:extLst>
      <p:ext uri="{BB962C8B-B14F-4D97-AF65-F5344CB8AC3E}">
        <p14:creationId xmlns:p14="http://schemas.microsoft.com/office/powerpoint/2010/main" val="26377648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Lst>
  <p:txStyles>
    <p:titleStyle>
      <a:lvl1pPr algn="l" defTabSz="914400" rtl="0" eaLnBrk="1" latinLnBrk="0" hangingPunct="1">
        <a:lnSpc>
          <a:spcPct val="90000"/>
        </a:lnSpc>
        <a:spcBef>
          <a:spcPct val="0"/>
        </a:spcBef>
        <a:buNone/>
        <a:defRPr sz="4400" b="0" i="0" kern="1200" spc="500" baseline="0">
          <a:solidFill>
            <a:schemeClr val="tx1"/>
          </a:solidFill>
          <a:latin typeface="Saira ExtraCondensed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Zilla Slab" pitchFamily="2" charset="77"/>
          <a:ea typeface="Zilla Slab"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Zilla Slab" pitchFamily="2" charset="77"/>
          <a:ea typeface="Zilla Slab"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Zilla Slab" pitchFamily="2" charset="77"/>
          <a:ea typeface="Zilla Slab"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Zilla Slab" pitchFamily="2" charset="77"/>
          <a:ea typeface="Zilla Slab"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Zilla Slab" pitchFamily="2" charset="77"/>
          <a:ea typeface="Zilla Slab"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chart" Target="../charts/chart4.xml"/><Relationship Id="rId11" Type="http://schemas.openxmlformats.org/officeDocument/2006/relationships/image" Target="../media/image29.svg"/><Relationship Id="rId5" Type="http://schemas.openxmlformats.org/officeDocument/2006/relationships/chart" Target="../charts/chart3.xml"/><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chart" Target="../charts/chart2.xml"/><Relationship Id="rId9" Type="http://schemas.openxmlformats.org/officeDocument/2006/relationships/image" Target="../media/image27.svg"/><Relationship Id="rId1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32.xml"/><Relationship Id="rId1" Type="http://schemas.openxmlformats.org/officeDocument/2006/relationships/slideLayout" Target="../slideLayouts/slideLayout4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amp;ehk=32hAAEE9fk6nrvUkt5QbYg&amp;r=0&amp;pid=OfficeInsert"/><Relationship Id="rId3" Type="http://schemas.openxmlformats.org/officeDocument/2006/relationships/image" Target="../media/image47.png&amp;ehk=SGENuDG8OnMrW6q1"/><Relationship Id="rId7" Type="http://schemas.openxmlformats.org/officeDocument/2006/relationships/hyperlink" Target="https://it.wikipedia.org/wiki/File:Twitter_bird_logo.png" TargetMode="External"/><Relationship Id="rId2" Type="http://schemas.openxmlformats.org/officeDocument/2006/relationships/notesSlide" Target="../notesSlides/notesSlide33.xml"/><Relationship Id="rId1" Type="http://schemas.openxmlformats.org/officeDocument/2006/relationships/slideLayout" Target="../slideLayouts/slideLayout3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commons.wikimedia.org/wiki/File:Facebook_icon_2013.svg" TargetMode="External"/><Relationship Id="rId9" Type="http://schemas.openxmlformats.org/officeDocument/2006/relationships/hyperlink" Target="http://commons.wikimedia.org/wiki/file:linkedin_icon.sv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hyperlink" Target="https://www.bls.gov/ooh/business-and-financial/accountants-and-auditors.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3BF70D-BB2E-43F1-AA24-276D66D5F817}"/>
              </a:ext>
            </a:extLst>
          </p:cNvPr>
          <p:cNvSpPr txBox="1">
            <a:spLocks/>
          </p:cNvSpPr>
          <p:nvPr/>
        </p:nvSpPr>
        <p:spPr>
          <a:xfrm>
            <a:off x="1676400" y="2354883"/>
            <a:ext cx="9144000" cy="15027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b="0" i="0" kern="1200" spc="500" baseline="0">
                <a:solidFill>
                  <a:schemeClr val="tx1"/>
                </a:solidFill>
                <a:latin typeface="Saira ExtraCondensed Light"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500" normalizeH="0" baseline="0" noProof="0" dirty="0">
                <a:ln>
                  <a:noFill/>
                </a:ln>
                <a:solidFill>
                  <a:srgbClr val="1D4F91"/>
                </a:solidFill>
                <a:effectLst/>
                <a:uLnTx/>
                <a:uFillTx/>
                <a:latin typeface="Saira ExtraCondensed Light" pitchFamily="2" charset="77"/>
                <a:ea typeface="+mj-ea"/>
                <a:cs typeface="+mj-cs"/>
              </a:rPr>
              <a:t>OPPORTUNITIES IN ACCOUNTING</a:t>
            </a:r>
          </a:p>
        </p:txBody>
      </p:sp>
      <p:sp>
        <p:nvSpPr>
          <p:cNvPr id="6" name="Subtitle 2">
            <a:extLst>
              <a:ext uri="{FF2B5EF4-FFF2-40B4-BE49-F238E27FC236}">
                <a16:creationId xmlns:a16="http://schemas.microsoft.com/office/drawing/2014/main" id="{3FB5A74C-33DF-419A-9A09-2060440C5D10}"/>
              </a:ext>
            </a:extLst>
          </p:cNvPr>
          <p:cNvSpPr txBox="1">
            <a:spLocks/>
          </p:cNvSpPr>
          <p:nvPr/>
        </p:nvSpPr>
        <p:spPr>
          <a:xfrm>
            <a:off x="927100" y="3857626"/>
            <a:ext cx="10401300" cy="25177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spc="100" baseline="0">
                <a:solidFill>
                  <a:schemeClr val="tx1"/>
                </a:solidFill>
                <a:latin typeface="Saira ExtraCondensed" panose="00000508000000000000" pitchFamily="2" charset="0"/>
                <a:ea typeface="Zilla Slab" pitchFamily="2" charset="77"/>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Zilla Slab" pitchFamily="2" charset="77"/>
                <a:ea typeface="Zilla Slab" pitchFamily="2" charset="77"/>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Zilla Slab" pitchFamily="2" charset="77"/>
                <a:ea typeface="Zilla Slab" pitchFamily="2" charset="77"/>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defRPr/>
            </a:pPr>
            <a:r>
              <a:rPr lang="en-US" dirty="0">
                <a:solidFill>
                  <a:srgbClr val="1D4F91"/>
                </a:solidFill>
              </a:rPr>
              <a:t>A presentation of </a:t>
            </a:r>
            <a:br>
              <a:rPr lang="en-US" dirty="0">
                <a:solidFill>
                  <a:srgbClr val="1D4F91"/>
                </a:solidFill>
              </a:rPr>
            </a:br>
            <a:r>
              <a:rPr lang="en-US" dirty="0">
                <a:solidFill>
                  <a:srgbClr val="1D4F91"/>
                </a:solidFill>
              </a:rPr>
              <a:t>Fort Worth Chapter, Texas Society of Certified Public Accountants</a:t>
            </a:r>
            <a:br>
              <a:rPr lang="en-US" dirty="0">
                <a:solidFill>
                  <a:srgbClr val="1D4F91"/>
                </a:solidFill>
              </a:rPr>
            </a:br>
            <a:endParaRPr lang="en-US" dirty="0">
              <a:solidFill>
                <a:srgbClr val="1D4F91"/>
              </a:solidFill>
            </a:endParaRPr>
          </a:p>
          <a:p>
            <a:pPr lvl="0">
              <a:defRPr/>
            </a:pPr>
            <a:endParaRPr lang="en-US" dirty="0">
              <a:solidFill>
                <a:srgbClr val="1D4F91"/>
              </a:solidFill>
            </a:endParaRPr>
          </a:p>
          <a:p>
            <a:pPr lvl="0">
              <a:defRPr/>
            </a:pPr>
            <a:r>
              <a:rPr lang="en-US" sz="4800" dirty="0">
                <a:solidFill>
                  <a:srgbClr val="1D4F91"/>
                </a:solidFill>
              </a:rPr>
              <a:t>www.tx.cpa/fortworth/students</a:t>
            </a:r>
          </a:p>
        </p:txBody>
      </p:sp>
      <p:pic>
        <p:nvPicPr>
          <p:cNvPr id="9" name="Picture 8">
            <a:extLst>
              <a:ext uri="{FF2B5EF4-FFF2-40B4-BE49-F238E27FC236}">
                <a16:creationId xmlns:a16="http://schemas.microsoft.com/office/drawing/2014/main" id="{C61007BC-342C-4C3B-8FE1-AE7E625440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1768" y="149494"/>
            <a:ext cx="4048464" cy="2205389"/>
          </a:xfrm>
          <a:prstGeom prst="rect">
            <a:avLst/>
          </a:prstGeom>
        </p:spPr>
      </p:pic>
    </p:spTree>
    <p:extLst>
      <p:ext uri="{BB962C8B-B14F-4D97-AF65-F5344CB8AC3E}">
        <p14:creationId xmlns:p14="http://schemas.microsoft.com/office/powerpoint/2010/main" val="1171473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8F726D-6714-2F49-9002-9F47155202C2}"/>
              </a:ext>
            </a:extLst>
          </p:cNvPr>
          <p:cNvSpPr>
            <a:spLocks noGrp="1"/>
          </p:cNvSpPr>
          <p:nvPr>
            <p:ph type="title"/>
          </p:nvPr>
        </p:nvSpPr>
        <p:spPr/>
        <p:txBody>
          <a:bodyPr>
            <a:normAutofit fontScale="90000"/>
          </a:bodyPr>
          <a:lstStyle/>
          <a:p>
            <a:r>
              <a:rPr lang="en-US" dirty="0"/>
              <a:t>EMPLOYMENT OPTIONS </a:t>
            </a:r>
          </a:p>
        </p:txBody>
      </p:sp>
      <p:sp>
        <p:nvSpPr>
          <p:cNvPr id="5" name="Content Placeholder 4">
            <a:extLst>
              <a:ext uri="{FF2B5EF4-FFF2-40B4-BE49-F238E27FC236}">
                <a16:creationId xmlns:a16="http://schemas.microsoft.com/office/drawing/2014/main" id="{5BE43F68-FB77-0245-9EA7-158197EE5BCB}"/>
              </a:ext>
            </a:extLst>
          </p:cNvPr>
          <p:cNvSpPr>
            <a:spLocks noGrp="1"/>
          </p:cNvSpPr>
          <p:nvPr>
            <p:ph idx="1"/>
          </p:nvPr>
        </p:nvSpPr>
        <p:spPr>
          <a:xfrm>
            <a:off x="5411983" y="1718382"/>
            <a:ext cx="6101576" cy="4682700"/>
          </a:xfrm>
        </p:spPr>
        <p:txBody>
          <a:bodyPr>
            <a:normAutofit/>
          </a:bodyPr>
          <a:lstStyle/>
          <a:p>
            <a:pPr>
              <a:spcBef>
                <a:spcPts val="600"/>
              </a:spcBef>
              <a:spcAft>
                <a:spcPts val="600"/>
              </a:spcAft>
            </a:pPr>
            <a:r>
              <a:rPr lang="en-US" sz="2600" dirty="0"/>
              <a:t>Having a CPA license can open a lot of doors!</a:t>
            </a:r>
          </a:p>
          <a:p>
            <a:pPr>
              <a:spcBef>
                <a:spcPts val="600"/>
              </a:spcBef>
              <a:spcAft>
                <a:spcPts val="600"/>
              </a:spcAft>
            </a:pPr>
            <a:r>
              <a:rPr lang="en-US" sz="2600" dirty="0"/>
              <a:t>You can work in:</a:t>
            </a:r>
          </a:p>
          <a:p>
            <a:pPr lvl="1">
              <a:spcBef>
                <a:spcPts val="600"/>
              </a:spcBef>
              <a:spcAft>
                <a:spcPts val="600"/>
              </a:spcAft>
            </a:pPr>
            <a:r>
              <a:rPr lang="en-US" sz="2200" dirty="0"/>
              <a:t>a CPA firm</a:t>
            </a:r>
          </a:p>
          <a:p>
            <a:pPr lvl="1">
              <a:spcBef>
                <a:spcPts val="600"/>
              </a:spcBef>
              <a:spcAft>
                <a:spcPts val="600"/>
              </a:spcAft>
            </a:pPr>
            <a:r>
              <a:rPr lang="en-US" sz="2200" dirty="0"/>
              <a:t>industry, for a public or private company</a:t>
            </a:r>
          </a:p>
          <a:p>
            <a:pPr lvl="1">
              <a:spcBef>
                <a:spcPts val="600"/>
              </a:spcBef>
              <a:spcAft>
                <a:spcPts val="600"/>
              </a:spcAft>
            </a:pPr>
            <a:r>
              <a:rPr lang="en-US" sz="2200" dirty="0"/>
              <a:t>government</a:t>
            </a:r>
          </a:p>
          <a:p>
            <a:pPr lvl="1">
              <a:spcBef>
                <a:spcPts val="600"/>
              </a:spcBef>
              <a:spcAft>
                <a:spcPts val="600"/>
              </a:spcAft>
            </a:pPr>
            <a:r>
              <a:rPr lang="en-US" sz="2200" dirty="0"/>
              <a:t>education – PhD in accounting needed </a:t>
            </a:r>
          </a:p>
          <a:p>
            <a:pPr lvl="1">
              <a:spcBef>
                <a:spcPts val="600"/>
              </a:spcBef>
              <a:spcAft>
                <a:spcPts val="600"/>
              </a:spcAft>
            </a:pPr>
            <a:r>
              <a:rPr lang="en-US" sz="2200" dirty="0"/>
              <a:t>financial markets</a:t>
            </a:r>
          </a:p>
          <a:p>
            <a:pPr lvl="1">
              <a:spcBef>
                <a:spcPts val="600"/>
              </a:spcBef>
              <a:spcAft>
                <a:spcPts val="600"/>
              </a:spcAft>
            </a:pPr>
            <a:r>
              <a:rPr lang="en-US" sz="2200" dirty="0"/>
              <a:t>a management path</a:t>
            </a:r>
          </a:p>
          <a:p>
            <a:pPr marL="0" indent="0">
              <a:buNone/>
            </a:pPr>
            <a:endParaRPr lang="en-US" sz="2600" dirty="0"/>
          </a:p>
        </p:txBody>
      </p:sp>
      <p:pic>
        <p:nvPicPr>
          <p:cNvPr id="2" name="Picture Placeholder 1">
            <a:extLst>
              <a:ext uri="{FF2B5EF4-FFF2-40B4-BE49-F238E27FC236}">
                <a16:creationId xmlns:a16="http://schemas.microsoft.com/office/drawing/2014/main" id="{543AF225-4F75-49D9-8E88-442A926049D7}"/>
              </a:ext>
            </a:extLst>
          </p:cNvPr>
          <p:cNvPicPr>
            <a:picLocks noGrp="1" noChangeAspect="1"/>
          </p:cNvPicPr>
          <p:nvPr>
            <p:ph type="pic" sz="quarter" idx="13"/>
          </p:nvPr>
        </p:nvPicPr>
        <p:blipFill>
          <a:blip r:embed="rId3"/>
          <a:srcRect l="17054" r="17054"/>
          <a:stretch>
            <a:fillRect/>
          </a:stretch>
        </p:blipFill>
        <p:spPr>
          <a:xfrm>
            <a:off x="678441" y="1718382"/>
            <a:ext cx="4295775" cy="4342352"/>
          </a:xfrm>
          <a:prstGeom prst="rect">
            <a:avLst/>
          </a:prstGeom>
        </p:spPr>
      </p:pic>
    </p:spTree>
    <p:extLst>
      <p:ext uri="{BB962C8B-B14F-4D97-AF65-F5344CB8AC3E}">
        <p14:creationId xmlns:p14="http://schemas.microsoft.com/office/powerpoint/2010/main" val="1933888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8F726D-6714-2F49-9002-9F47155202C2}"/>
              </a:ext>
            </a:extLst>
          </p:cNvPr>
          <p:cNvSpPr>
            <a:spLocks noGrp="1"/>
          </p:cNvSpPr>
          <p:nvPr>
            <p:ph type="title"/>
          </p:nvPr>
        </p:nvSpPr>
        <p:spPr/>
        <p:txBody>
          <a:bodyPr>
            <a:normAutofit fontScale="90000"/>
          </a:bodyPr>
          <a:lstStyle/>
          <a:p>
            <a:r>
              <a:rPr lang="en-US" dirty="0"/>
              <a:t>EMPLOYMENT OPTIONS </a:t>
            </a:r>
          </a:p>
        </p:txBody>
      </p:sp>
      <p:sp>
        <p:nvSpPr>
          <p:cNvPr id="5" name="Content Placeholder 4">
            <a:extLst>
              <a:ext uri="{FF2B5EF4-FFF2-40B4-BE49-F238E27FC236}">
                <a16:creationId xmlns:a16="http://schemas.microsoft.com/office/drawing/2014/main" id="{5BE43F68-FB77-0245-9EA7-158197EE5BCB}"/>
              </a:ext>
            </a:extLst>
          </p:cNvPr>
          <p:cNvSpPr>
            <a:spLocks noGrp="1"/>
          </p:cNvSpPr>
          <p:nvPr>
            <p:ph idx="1"/>
          </p:nvPr>
        </p:nvSpPr>
        <p:spPr>
          <a:xfrm>
            <a:off x="5411983" y="1718382"/>
            <a:ext cx="6101576" cy="4682700"/>
          </a:xfrm>
        </p:spPr>
        <p:txBody>
          <a:bodyPr>
            <a:normAutofit/>
          </a:bodyPr>
          <a:lstStyle/>
          <a:p>
            <a:pPr lvl="1">
              <a:spcBef>
                <a:spcPts val="600"/>
              </a:spcBef>
              <a:spcAft>
                <a:spcPts val="600"/>
              </a:spcAft>
            </a:pPr>
            <a:r>
              <a:rPr lang="en-US" sz="2200" dirty="0"/>
              <a:t>your own company – work for yourself!</a:t>
            </a:r>
          </a:p>
          <a:p>
            <a:endParaRPr lang="en-US" sz="2600" dirty="0"/>
          </a:p>
        </p:txBody>
      </p:sp>
      <p:pic>
        <p:nvPicPr>
          <p:cNvPr id="2" name="Picture Placeholder 1">
            <a:extLst>
              <a:ext uri="{FF2B5EF4-FFF2-40B4-BE49-F238E27FC236}">
                <a16:creationId xmlns:a16="http://schemas.microsoft.com/office/drawing/2014/main" id="{543AF225-4F75-49D9-8E88-442A926049D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 r="-344"/>
          <a:stretch/>
        </p:blipFill>
        <p:spPr>
          <a:xfrm>
            <a:off x="432781" y="1718382"/>
            <a:ext cx="5271483" cy="2955046"/>
          </a:xfrm>
          <a:prstGeom prst="rect">
            <a:avLst/>
          </a:prstGeom>
        </p:spPr>
      </p:pic>
    </p:spTree>
    <p:extLst>
      <p:ext uri="{BB962C8B-B14F-4D97-AF65-F5344CB8AC3E}">
        <p14:creationId xmlns:p14="http://schemas.microsoft.com/office/powerpoint/2010/main" val="61451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8F726D-6714-2F49-9002-9F47155202C2}"/>
              </a:ext>
            </a:extLst>
          </p:cNvPr>
          <p:cNvSpPr>
            <a:spLocks noGrp="1"/>
          </p:cNvSpPr>
          <p:nvPr>
            <p:ph type="title"/>
          </p:nvPr>
        </p:nvSpPr>
        <p:spPr/>
        <p:txBody>
          <a:bodyPr>
            <a:normAutofit fontScale="90000"/>
          </a:bodyPr>
          <a:lstStyle/>
          <a:p>
            <a:r>
              <a:rPr lang="en-US" dirty="0"/>
              <a:t>THE WORLD NEEDS SKILLED ACCOUNTANTS </a:t>
            </a:r>
          </a:p>
        </p:txBody>
      </p:sp>
      <p:sp>
        <p:nvSpPr>
          <p:cNvPr id="9" name="Arrow: Right 8">
            <a:extLst>
              <a:ext uri="{FF2B5EF4-FFF2-40B4-BE49-F238E27FC236}">
                <a16:creationId xmlns:a16="http://schemas.microsoft.com/office/drawing/2014/main" id="{6D96CD89-EA13-4223-AF68-B42BCA940D7A}"/>
              </a:ext>
            </a:extLst>
          </p:cNvPr>
          <p:cNvSpPr/>
          <p:nvPr/>
        </p:nvSpPr>
        <p:spPr>
          <a:xfrm>
            <a:off x="49617" y="1640926"/>
            <a:ext cx="1881095" cy="634820"/>
          </a:xfrm>
          <a:prstGeom prst="rightArrow">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83D0111-8A06-4468-9560-CBBB9DBF4767}"/>
              </a:ext>
            </a:extLst>
          </p:cNvPr>
          <p:cNvSpPr/>
          <p:nvPr/>
        </p:nvSpPr>
        <p:spPr>
          <a:xfrm>
            <a:off x="2032948" y="1620015"/>
            <a:ext cx="807097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Zilla Slab" pitchFamily="2" charset="0"/>
                <a:ea typeface="Zilla Slab" pitchFamily="2" charset="0"/>
              </a:rPr>
              <a:t>Here are just a </a:t>
            </a:r>
            <a:r>
              <a:rPr kumimoji="0" lang="en-US" sz="2000" b="1" i="0" u="none" strike="noStrike" kern="1200" cap="none" spc="0" normalizeH="0" baseline="0" noProof="0" dirty="0">
                <a:ln>
                  <a:noFill/>
                </a:ln>
                <a:solidFill>
                  <a:schemeClr val="accent2"/>
                </a:solidFill>
                <a:effectLst/>
                <a:uLnTx/>
                <a:uFillTx/>
                <a:latin typeface="Zilla Slab" pitchFamily="2" charset="0"/>
                <a:ea typeface="Zilla Slab" pitchFamily="2" charset="0"/>
              </a:rPr>
              <a:t>few examples of what</a:t>
            </a:r>
            <a:br>
              <a:rPr kumimoji="0" lang="en-US" sz="2000" b="1" i="0" u="none" strike="noStrike" kern="1200" cap="none" spc="0" normalizeH="0" baseline="0" noProof="0" dirty="0">
                <a:ln>
                  <a:noFill/>
                </a:ln>
                <a:solidFill>
                  <a:schemeClr val="accent2"/>
                </a:solidFill>
                <a:effectLst/>
                <a:uLnTx/>
                <a:uFillTx/>
                <a:latin typeface="Zilla Slab" pitchFamily="2" charset="0"/>
                <a:ea typeface="Zilla Slab" pitchFamily="2" charset="0"/>
              </a:rPr>
            </a:br>
            <a:r>
              <a:rPr kumimoji="0" lang="en-US" sz="2000" b="1" i="0" u="none" strike="noStrike" kern="1200" cap="none" spc="0" normalizeH="0" baseline="0" noProof="0" dirty="0">
                <a:ln>
                  <a:noFill/>
                </a:ln>
                <a:solidFill>
                  <a:schemeClr val="accent2"/>
                </a:solidFill>
                <a:effectLst/>
                <a:uLnTx/>
                <a:uFillTx/>
                <a:latin typeface="Zilla Slab" pitchFamily="2" charset="0"/>
                <a:ea typeface="Zilla Slab" pitchFamily="2" charset="0"/>
              </a:rPr>
              <a:t>they’re willing to pay </a:t>
            </a:r>
            <a:r>
              <a:rPr kumimoji="0" lang="en-US" sz="2000" b="1" i="0" u="none" strike="noStrike" kern="1200" cap="none" spc="0" normalizeH="0" baseline="0" noProof="0" dirty="0">
                <a:ln>
                  <a:noFill/>
                </a:ln>
                <a:solidFill>
                  <a:schemeClr val="tx2"/>
                </a:solidFill>
                <a:effectLst/>
                <a:uLnTx/>
                <a:uFillTx/>
                <a:latin typeface="Zilla Slab" pitchFamily="2" charset="0"/>
                <a:ea typeface="Zilla Slab" pitchFamily="2" charset="0"/>
              </a:rPr>
              <a:t>to get them:</a:t>
            </a:r>
          </a:p>
        </p:txBody>
      </p:sp>
      <p:grpSp>
        <p:nvGrpSpPr>
          <p:cNvPr id="14" name="Group 13">
            <a:extLst>
              <a:ext uri="{FF2B5EF4-FFF2-40B4-BE49-F238E27FC236}">
                <a16:creationId xmlns:a16="http://schemas.microsoft.com/office/drawing/2014/main" id="{4E770D00-8411-4D13-9BD6-D712D728C5BA}"/>
              </a:ext>
            </a:extLst>
          </p:cNvPr>
          <p:cNvGrpSpPr/>
          <p:nvPr/>
        </p:nvGrpSpPr>
        <p:grpSpPr>
          <a:xfrm>
            <a:off x="374721" y="2441352"/>
            <a:ext cx="5812420" cy="1149367"/>
            <a:chOff x="2405658" y="3023195"/>
            <a:chExt cx="4412116" cy="757843"/>
          </a:xfrm>
        </p:grpSpPr>
        <p:grpSp>
          <p:nvGrpSpPr>
            <p:cNvPr id="15" name="Group 14">
              <a:extLst>
                <a:ext uri="{FF2B5EF4-FFF2-40B4-BE49-F238E27FC236}">
                  <a16:creationId xmlns:a16="http://schemas.microsoft.com/office/drawing/2014/main" id="{FC671CCC-A81B-4D5B-8AD7-2DC522B5824B}"/>
                </a:ext>
              </a:extLst>
            </p:cNvPr>
            <p:cNvGrpSpPr/>
            <p:nvPr/>
          </p:nvGrpSpPr>
          <p:grpSpPr>
            <a:xfrm>
              <a:off x="2405658" y="3168219"/>
              <a:ext cx="4412116" cy="612819"/>
              <a:chOff x="841760" y="3541474"/>
              <a:chExt cx="4412116" cy="612819"/>
            </a:xfrm>
          </p:grpSpPr>
          <p:cxnSp>
            <p:nvCxnSpPr>
              <p:cNvPr id="20" name="Straight Connector 19">
                <a:extLst>
                  <a:ext uri="{FF2B5EF4-FFF2-40B4-BE49-F238E27FC236}">
                    <a16:creationId xmlns:a16="http://schemas.microsoft.com/office/drawing/2014/main" id="{77D4CC48-6C96-4584-AA04-8D8F38577A3D}"/>
                  </a:ext>
                </a:extLst>
              </p:cNvPr>
              <p:cNvCxnSpPr>
                <a:cxnSpLocks/>
              </p:cNvCxnSpPr>
              <p:nvPr/>
            </p:nvCxnSpPr>
            <p:spPr>
              <a:xfrm>
                <a:off x="5253876" y="3560512"/>
                <a:ext cx="0" cy="593781"/>
              </a:xfrm>
              <a:prstGeom prst="line">
                <a:avLst/>
              </a:prstGeom>
              <a:noFill/>
              <a:ln w="38100" cap="flat" cmpd="sng" algn="ctr">
                <a:solidFill>
                  <a:srgbClr val="65768E"/>
                </a:solidFill>
                <a:prstDash val="solid"/>
              </a:ln>
              <a:effectLst>
                <a:outerShdw blurRad="40000" dist="23000" dir="5400000" rotWithShape="0">
                  <a:srgbClr val="000000">
                    <a:alpha val="35000"/>
                  </a:srgbClr>
                </a:outerShdw>
              </a:effectLst>
            </p:spPr>
          </p:cxnSp>
          <p:cxnSp>
            <p:nvCxnSpPr>
              <p:cNvPr id="21" name="Straight Connector 20">
                <a:extLst>
                  <a:ext uri="{FF2B5EF4-FFF2-40B4-BE49-F238E27FC236}">
                    <a16:creationId xmlns:a16="http://schemas.microsoft.com/office/drawing/2014/main" id="{B8974FE5-0DE4-4276-BB3A-9AC1D74DEC61}"/>
                  </a:ext>
                </a:extLst>
              </p:cNvPr>
              <p:cNvCxnSpPr>
                <a:cxnSpLocks/>
              </p:cNvCxnSpPr>
              <p:nvPr/>
            </p:nvCxnSpPr>
            <p:spPr>
              <a:xfrm>
                <a:off x="841760" y="3541474"/>
                <a:ext cx="0" cy="593781"/>
              </a:xfrm>
              <a:prstGeom prst="line">
                <a:avLst/>
              </a:prstGeom>
              <a:noFill/>
              <a:ln w="38100" cap="flat" cmpd="sng" algn="ctr">
                <a:solidFill>
                  <a:srgbClr val="65768E"/>
                </a:solidFill>
                <a:prstDash val="solid"/>
              </a:ln>
              <a:effectLst>
                <a:outerShdw blurRad="40000" dist="23000" dir="5400000" rotWithShape="0">
                  <a:srgbClr val="000000">
                    <a:alpha val="35000"/>
                  </a:srgbClr>
                </a:outerShdw>
              </a:effectLst>
            </p:spPr>
          </p:cxnSp>
        </p:grpSp>
        <p:sp>
          <p:nvSpPr>
            <p:cNvPr id="17" name="Rectangle 16">
              <a:extLst>
                <a:ext uri="{FF2B5EF4-FFF2-40B4-BE49-F238E27FC236}">
                  <a16:creationId xmlns:a16="http://schemas.microsoft.com/office/drawing/2014/main" id="{39AEB8E3-7381-45B8-9D59-C88F3A0749FF}"/>
                </a:ext>
              </a:extLst>
            </p:cNvPr>
            <p:cNvSpPr/>
            <p:nvPr/>
          </p:nvSpPr>
          <p:spPr>
            <a:xfrm>
              <a:off x="2469945" y="3038255"/>
              <a:ext cx="658540" cy="263815"/>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Saira ExtraCondensed" panose="00000508000000000000" pitchFamily="2" charset="0"/>
                  <a:ea typeface="Zilla Slab" pitchFamily="2" charset="0"/>
                </a:rPr>
                <a:t>$106,250</a:t>
              </a:r>
            </a:p>
          </p:txBody>
        </p:sp>
        <p:sp>
          <p:nvSpPr>
            <p:cNvPr id="18" name="Rectangle 17">
              <a:extLst>
                <a:ext uri="{FF2B5EF4-FFF2-40B4-BE49-F238E27FC236}">
                  <a16:creationId xmlns:a16="http://schemas.microsoft.com/office/drawing/2014/main" id="{A350FC95-B031-4B44-9841-2B87C73851F3}"/>
                </a:ext>
              </a:extLst>
            </p:cNvPr>
            <p:cNvSpPr/>
            <p:nvPr/>
          </p:nvSpPr>
          <p:spPr>
            <a:xfrm>
              <a:off x="6005765" y="3023195"/>
              <a:ext cx="660973" cy="263815"/>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Saira ExtraCondensed" panose="00000508000000000000" pitchFamily="2" charset="0"/>
                  <a:ea typeface="Zilla Slab" pitchFamily="2" charset="0"/>
                </a:rPr>
                <a:t>$201,500</a:t>
              </a:r>
            </a:p>
          </p:txBody>
        </p:sp>
      </p:grpSp>
      <p:sp>
        <p:nvSpPr>
          <p:cNvPr id="22" name="Rectangle 21">
            <a:extLst>
              <a:ext uri="{FF2B5EF4-FFF2-40B4-BE49-F238E27FC236}">
                <a16:creationId xmlns:a16="http://schemas.microsoft.com/office/drawing/2014/main" id="{95402FBB-7B87-4185-98E2-4184B3E3E81F}"/>
              </a:ext>
            </a:extLst>
          </p:cNvPr>
          <p:cNvSpPr/>
          <p:nvPr/>
        </p:nvSpPr>
        <p:spPr>
          <a:xfrm>
            <a:off x="394172" y="2812948"/>
            <a:ext cx="5773519" cy="631909"/>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1DA6618B-BBAD-4C6B-AF5E-EA421D7EF3E9}"/>
              </a:ext>
            </a:extLst>
          </p:cNvPr>
          <p:cNvSpPr txBox="1"/>
          <p:nvPr/>
        </p:nvSpPr>
        <p:spPr>
          <a:xfrm>
            <a:off x="1933393" y="2961772"/>
            <a:ext cx="2425567" cy="400110"/>
          </a:xfrm>
          <a:prstGeom prst="rect">
            <a:avLst/>
          </a:prstGeom>
          <a:noFill/>
        </p:spPr>
        <p:txBody>
          <a:bodyPr wrap="square" rtlCol="0">
            <a:spAutoFit/>
          </a:bodyPr>
          <a:lstStyle/>
          <a:p>
            <a:pPr algn="ctr"/>
            <a:r>
              <a:rPr lang="en-US" sz="2000" dirty="0">
                <a:solidFill>
                  <a:schemeClr val="bg1"/>
                </a:solidFill>
                <a:latin typeface="Zilla Slab" pitchFamily="2" charset="0"/>
                <a:ea typeface="Zilla Slab" pitchFamily="2" charset="0"/>
              </a:rPr>
              <a:t>Controller</a:t>
            </a:r>
          </a:p>
        </p:txBody>
      </p:sp>
      <p:cxnSp>
        <p:nvCxnSpPr>
          <p:cNvPr id="32" name="Straight Connector 31">
            <a:extLst>
              <a:ext uri="{FF2B5EF4-FFF2-40B4-BE49-F238E27FC236}">
                <a16:creationId xmlns:a16="http://schemas.microsoft.com/office/drawing/2014/main" id="{3304F49D-789E-4834-A1A8-A93A6D5FFDC0}"/>
              </a:ext>
            </a:extLst>
          </p:cNvPr>
          <p:cNvCxnSpPr>
            <a:cxnSpLocks/>
          </p:cNvCxnSpPr>
          <p:nvPr/>
        </p:nvCxnSpPr>
        <p:spPr>
          <a:xfrm>
            <a:off x="6997279" y="2682532"/>
            <a:ext cx="0" cy="900546"/>
          </a:xfrm>
          <a:prstGeom prst="line">
            <a:avLst/>
          </a:prstGeom>
          <a:noFill/>
          <a:ln w="38100" cap="flat" cmpd="sng" algn="ctr">
            <a:solidFill>
              <a:srgbClr val="65768E"/>
            </a:solidFill>
            <a:prstDash val="solid"/>
          </a:ln>
          <a:effectLst>
            <a:outerShdw blurRad="40000" dist="23000" dir="5400000" rotWithShape="0">
              <a:srgbClr val="000000">
                <a:alpha val="35000"/>
              </a:srgbClr>
            </a:outerShdw>
          </a:effectLst>
        </p:spPr>
      </p:cxnSp>
      <p:cxnSp>
        <p:nvCxnSpPr>
          <p:cNvPr id="33" name="Straight Connector 32">
            <a:extLst>
              <a:ext uri="{FF2B5EF4-FFF2-40B4-BE49-F238E27FC236}">
                <a16:creationId xmlns:a16="http://schemas.microsoft.com/office/drawing/2014/main" id="{E2FCE642-CFC3-4C0F-912E-EF5D3ABD386B}"/>
              </a:ext>
            </a:extLst>
          </p:cNvPr>
          <p:cNvCxnSpPr>
            <a:cxnSpLocks/>
          </p:cNvCxnSpPr>
          <p:nvPr/>
        </p:nvCxnSpPr>
        <p:spPr>
          <a:xfrm>
            <a:off x="11344175" y="2666243"/>
            <a:ext cx="0" cy="900546"/>
          </a:xfrm>
          <a:prstGeom prst="line">
            <a:avLst/>
          </a:prstGeom>
          <a:noFill/>
          <a:ln w="38100" cap="flat" cmpd="sng" algn="ctr">
            <a:solidFill>
              <a:srgbClr val="65768E"/>
            </a:solidFill>
            <a:prstDash val="solid"/>
          </a:ln>
          <a:effectLst>
            <a:outerShdw blurRad="40000" dist="23000" dir="5400000" rotWithShape="0">
              <a:srgbClr val="000000">
                <a:alpha val="35000"/>
              </a:srgbClr>
            </a:outerShdw>
          </a:effectLst>
        </p:spPr>
      </p:cxnSp>
      <p:sp>
        <p:nvSpPr>
          <p:cNvPr id="35" name="Rectangle 34">
            <a:extLst>
              <a:ext uri="{FF2B5EF4-FFF2-40B4-BE49-F238E27FC236}">
                <a16:creationId xmlns:a16="http://schemas.microsoft.com/office/drawing/2014/main" id="{96DA4220-A151-4C53-B4DB-88D03356C2CE}"/>
              </a:ext>
            </a:extLst>
          </p:cNvPr>
          <p:cNvSpPr/>
          <p:nvPr/>
        </p:nvSpPr>
        <p:spPr>
          <a:xfrm>
            <a:off x="7005493" y="2793422"/>
            <a:ext cx="4321741" cy="631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79F6A25-6FA7-4F58-A5DC-2F825E53711C}"/>
              </a:ext>
            </a:extLst>
          </p:cNvPr>
          <p:cNvSpPr/>
          <p:nvPr/>
        </p:nvSpPr>
        <p:spPr>
          <a:xfrm>
            <a:off x="7014221" y="2469935"/>
            <a:ext cx="861133" cy="400110"/>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Saira ExtraCondensed" panose="00000508000000000000" pitchFamily="2" charset="0"/>
                <a:ea typeface="Zilla Slab" pitchFamily="2" charset="0"/>
              </a:rPr>
              <a:t>$60,500 </a:t>
            </a:r>
          </a:p>
        </p:txBody>
      </p:sp>
      <p:sp>
        <p:nvSpPr>
          <p:cNvPr id="37" name="Rectangle 36">
            <a:extLst>
              <a:ext uri="{FF2B5EF4-FFF2-40B4-BE49-F238E27FC236}">
                <a16:creationId xmlns:a16="http://schemas.microsoft.com/office/drawing/2014/main" id="{84648DEA-61CA-4B38-B2EC-DF97B96C91BE}"/>
              </a:ext>
            </a:extLst>
          </p:cNvPr>
          <p:cNvSpPr/>
          <p:nvPr/>
        </p:nvSpPr>
        <p:spPr>
          <a:xfrm>
            <a:off x="10339006" y="2444719"/>
            <a:ext cx="835485" cy="400110"/>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Saira ExtraCondensed" panose="00000508000000000000" pitchFamily="2" charset="0"/>
                <a:ea typeface="Zilla Slab" pitchFamily="2" charset="0"/>
              </a:rPr>
              <a:t>$113,000</a:t>
            </a:r>
          </a:p>
        </p:txBody>
      </p:sp>
      <p:sp>
        <p:nvSpPr>
          <p:cNvPr id="38" name="TextBox 37">
            <a:extLst>
              <a:ext uri="{FF2B5EF4-FFF2-40B4-BE49-F238E27FC236}">
                <a16:creationId xmlns:a16="http://schemas.microsoft.com/office/drawing/2014/main" id="{067F48DD-267C-436C-A76B-8A2F3C501D8D}"/>
              </a:ext>
            </a:extLst>
          </p:cNvPr>
          <p:cNvSpPr txBox="1"/>
          <p:nvPr/>
        </p:nvSpPr>
        <p:spPr>
          <a:xfrm>
            <a:off x="7422825" y="2940793"/>
            <a:ext cx="3487076" cy="400110"/>
          </a:xfrm>
          <a:prstGeom prst="rect">
            <a:avLst/>
          </a:prstGeom>
          <a:noFill/>
        </p:spPr>
        <p:txBody>
          <a:bodyPr wrap="square" rtlCol="0">
            <a:spAutoFit/>
          </a:bodyPr>
          <a:lstStyle/>
          <a:p>
            <a:pPr algn="ctr"/>
            <a:r>
              <a:rPr lang="en-US" sz="2000" dirty="0">
                <a:solidFill>
                  <a:schemeClr val="bg1"/>
                </a:solidFill>
                <a:latin typeface="Zilla Slab" pitchFamily="2" charset="0"/>
                <a:ea typeface="Zilla Slab" pitchFamily="2" charset="0"/>
              </a:rPr>
              <a:t>Senior tax accountant (public)</a:t>
            </a:r>
          </a:p>
        </p:txBody>
      </p:sp>
      <p:cxnSp>
        <p:nvCxnSpPr>
          <p:cNvPr id="39" name="Straight Connector 38">
            <a:extLst>
              <a:ext uri="{FF2B5EF4-FFF2-40B4-BE49-F238E27FC236}">
                <a16:creationId xmlns:a16="http://schemas.microsoft.com/office/drawing/2014/main" id="{97DA5A8F-DC9F-4E40-8A04-F7B70313A1EA}"/>
              </a:ext>
            </a:extLst>
          </p:cNvPr>
          <p:cNvCxnSpPr>
            <a:cxnSpLocks/>
          </p:cNvCxnSpPr>
          <p:nvPr/>
        </p:nvCxnSpPr>
        <p:spPr>
          <a:xfrm>
            <a:off x="604788" y="3877420"/>
            <a:ext cx="0" cy="900546"/>
          </a:xfrm>
          <a:prstGeom prst="line">
            <a:avLst/>
          </a:prstGeom>
          <a:noFill/>
          <a:ln w="38100" cap="flat" cmpd="sng" algn="ctr">
            <a:solidFill>
              <a:srgbClr val="65768E"/>
            </a:solidFill>
            <a:prstDash val="solid"/>
          </a:ln>
          <a:effectLst>
            <a:outerShdw blurRad="40000" dist="23000" dir="5400000" rotWithShape="0">
              <a:srgbClr val="000000">
                <a:alpha val="35000"/>
              </a:srgbClr>
            </a:outerShdw>
          </a:effectLst>
        </p:spPr>
      </p:cxnSp>
      <p:cxnSp>
        <p:nvCxnSpPr>
          <p:cNvPr id="40" name="Straight Connector 39">
            <a:extLst>
              <a:ext uri="{FF2B5EF4-FFF2-40B4-BE49-F238E27FC236}">
                <a16:creationId xmlns:a16="http://schemas.microsoft.com/office/drawing/2014/main" id="{41500376-9595-4E91-A99B-BC07B5B002A1}"/>
              </a:ext>
            </a:extLst>
          </p:cNvPr>
          <p:cNvCxnSpPr>
            <a:cxnSpLocks/>
          </p:cNvCxnSpPr>
          <p:nvPr/>
        </p:nvCxnSpPr>
        <p:spPr>
          <a:xfrm>
            <a:off x="5939556" y="3875627"/>
            <a:ext cx="0" cy="900546"/>
          </a:xfrm>
          <a:prstGeom prst="line">
            <a:avLst/>
          </a:prstGeom>
          <a:noFill/>
          <a:ln w="38100" cap="flat" cmpd="sng" algn="ctr">
            <a:solidFill>
              <a:srgbClr val="65768E"/>
            </a:solidFill>
            <a:prstDash val="solid"/>
          </a:ln>
          <a:effectLst>
            <a:outerShdw blurRad="40000" dist="23000" dir="5400000" rotWithShape="0">
              <a:srgbClr val="000000">
                <a:alpha val="35000"/>
              </a:srgbClr>
            </a:outerShdw>
          </a:effectLst>
        </p:spPr>
      </p:cxnSp>
      <p:sp>
        <p:nvSpPr>
          <p:cNvPr id="41" name="Rectangle 40">
            <a:extLst>
              <a:ext uri="{FF2B5EF4-FFF2-40B4-BE49-F238E27FC236}">
                <a16:creationId xmlns:a16="http://schemas.microsoft.com/office/drawing/2014/main" id="{54672AE4-1B0C-4129-901C-6204A265A988}"/>
              </a:ext>
            </a:extLst>
          </p:cNvPr>
          <p:cNvSpPr/>
          <p:nvPr/>
        </p:nvSpPr>
        <p:spPr>
          <a:xfrm>
            <a:off x="626416" y="3971378"/>
            <a:ext cx="5293890" cy="631909"/>
          </a:xfrm>
          <a:prstGeom prst="rect">
            <a:avLst/>
          </a:prstGeom>
          <a:solidFill>
            <a:srgbClr val="FF6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B7A454BB-927B-415A-98D5-2165DAAFC13F}"/>
              </a:ext>
            </a:extLst>
          </p:cNvPr>
          <p:cNvSpPr/>
          <p:nvPr/>
        </p:nvSpPr>
        <p:spPr>
          <a:xfrm>
            <a:off x="604788" y="3615946"/>
            <a:ext cx="1002197"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Saira ExtraCondensed" panose="00000508000000000000" pitchFamily="2" charset="0"/>
                <a:ea typeface="Zilla Slab" pitchFamily="2" charset="0"/>
              </a:rPr>
              <a:t>$84,750 </a:t>
            </a:r>
          </a:p>
        </p:txBody>
      </p:sp>
      <p:sp>
        <p:nvSpPr>
          <p:cNvPr id="43" name="Rectangle 42">
            <a:extLst>
              <a:ext uri="{FF2B5EF4-FFF2-40B4-BE49-F238E27FC236}">
                <a16:creationId xmlns:a16="http://schemas.microsoft.com/office/drawing/2014/main" id="{ACD6B173-6E7F-4B29-BCC0-ABC7098CB7B0}"/>
              </a:ext>
            </a:extLst>
          </p:cNvPr>
          <p:cNvSpPr/>
          <p:nvPr/>
        </p:nvSpPr>
        <p:spPr>
          <a:xfrm>
            <a:off x="4827202" y="3618466"/>
            <a:ext cx="877163" cy="400110"/>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Saira ExtraCondensed" panose="00000508000000000000" pitchFamily="2" charset="0"/>
                <a:ea typeface="Zilla Slab" pitchFamily="2" charset="0"/>
              </a:rPr>
              <a:t>$</a:t>
            </a:r>
            <a:r>
              <a:rPr lang="en-US" sz="2000" kern="0" dirty="0">
                <a:latin typeface="Saira ExtraCondensed" panose="00000508000000000000" pitchFamily="2" charset="0"/>
                <a:ea typeface="Zilla Slab" pitchFamily="2" charset="0"/>
              </a:rPr>
              <a:t>161</a:t>
            </a:r>
            <a:r>
              <a:rPr kumimoji="0" lang="en-US" sz="2000" b="0" i="0" u="none" strike="noStrike" kern="0" cap="none" spc="0" normalizeH="0" baseline="0" noProof="0" dirty="0">
                <a:ln>
                  <a:noFill/>
                </a:ln>
                <a:effectLst/>
                <a:uLnTx/>
                <a:uFillTx/>
                <a:latin typeface="Saira ExtraCondensed" panose="00000508000000000000" pitchFamily="2" charset="0"/>
                <a:ea typeface="Zilla Slab" pitchFamily="2" charset="0"/>
              </a:rPr>
              <a:t>,500 </a:t>
            </a:r>
          </a:p>
        </p:txBody>
      </p:sp>
      <p:sp>
        <p:nvSpPr>
          <p:cNvPr id="44" name="TextBox 43">
            <a:extLst>
              <a:ext uri="{FF2B5EF4-FFF2-40B4-BE49-F238E27FC236}">
                <a16:creationId xmlns:a16="http://schemas.microsoft.com/office/drawing/2014/main" id="{2C40F150-7809-414C-A245-F6F83528DD45}"/>
              </a:ext>
            </a:extLst>
          </p:cNvPr>
          <p:cNvSpPr txBox="1"/>
          <p:nvPr/>
        </p:nvSpPr>
        <p:spPr>
          <a:xfrm>
            <a:off x="1454700" y="4123652"/>
            <a:ext cx="3487076" cy="400110"/>
          </a:xfrm>
          <a:prstGeom prst="rect">
            <a:avLst/>
          </a:prstGeom>
          <a:noFill/>
        </p:spPr>
        <p:txBody>
          <a:bodyPr wrap="square" rtlCol="0">
            <a:spAutoFit/>
          </a:bodyPr>
          <a:lstStyle/>
          <a:p>
            <a:pPr algn="ctr"/>
            <a:r>
              <a:rPr lang="en-US" sz="2000" dirty="0">
                <a:solidFill>
                  <a:schemeClr val="bg1"/>
                </a:solidFill>
                <a:latin typeface="Zilla Slab" pitchFamily="2" charset="0"/>
                <a:ea typeface="Zilla Slab" pitchFamily="2" charset="0"/>
              </a:rPr>
              <a:t>Financial analyst manager </a:t>
            </a:r>
          </a:p>
        </p:txBody>
      </p:sp>
      <p:cxnSp>
        <p:nvCxnSpPr>
          <p:cNvPr id="45" name="Straight Connector 44">
            <a:extLst>
              <a:ext uri="{FF2B5EF4-FFF2-40B4-BE49-F238E27FC236}">
                <a16:creationId xmlns:a16="http://schemas.microsoft.com/office/drawing/2014/main" id="{007060BC-8C27-406D-9B2B-A040FD7D1A1A}"/>
              </a:ext>
            </a:extLst>
          </p:cNvPr>
          <p:cNvCxnSpPr>
            <a:cxnSpLocks/>
          </p:cNvCxnSpPr>
          <p:nvPr/>
        </p:nvCxnSpPr>
        <p:spPr>
          <a:xfrm>
            <a:off x="6863959" y="3860153"/>
            <a:ext cx="0" cy="900546"/>
          </a:xfrm>
          <a:prstGeom prst="line">
            <a:avLst/>
          </a:prstGeom>
          <a:noFill/>
          <a:ln w="38100" cap="flat" cmpd="sng" algn="ctr">
            <a:solidFill>
              <a:srgbClr val="65768E"/>
            </a:solidFill>
            <a:prstDash val="solid"/>
          </a:ln>
          <a:effectLst>
            <a:outerShdw blurRad="40000" dist="23000" dir="5400000" rotWithShape="0">
              <a:srgbClr val="000000">
                <a:alpha val="35000"/>
              </a:srgbClr>
            </a:outerShdw>
          </a:effectLst>
        </p:spPr>
      </p:cxnSp>
      <p:sp>
        <p:nvSpPr>
          <p:cNvPr id="46" name="Rectangle 45">
            <a:extLst>
              <a:ext uri="{FF2B5EF4-FFF2-40B4-BE49-F238E27FC236}">
                <a16:creationId xmlns:a16="http://schemas.microsoft.com/office/drawing/2014/main" id="{4AD0BC93-E731-4180-9FD0-F0D2AE63D754}"/>
              </a:ext>
            </a:extLst>
          </p:cNvPr>
          <p:cNvSpPr/>
          <p:nvPr/>
        </p:nvSpPr>
        <p:spPr>
          <a:xfrm>
            <a:off x="6885674" y="3975147"/>
            <a:ext cx="4280483" cy="631909"/>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1907737E-E302-4653-ACD1-0CBD9A124849}"/>
              </a:ext>
            </a:extLst>
          </p:cNvPr>
          <p:cNvCxnSpPr>
            <a:cxnSpLocks/>
          </p:cNvCxnSpPr>
          <p:nvPr/>
        </p:nvCxnSpPr>
        <p:spPr>
          <a:xfrm>
            <a:off x="11178980" y="3838645"/>
            <a:ext cx="0" cy="900546"/>
          </a:xfrm>
          <a:prstGeom prst="line">
            <a:avLst/>
          </a:prstGeom>
          <a:noFill/>
          <a:ln w="38100" cap="flat" cmpd="sng" algn="ctr">
            <a:solidFill>
              <a:srgbClr val="65768E"/>
            </a:solidFill>
            <a:prstDash val="solid"/>
          </a:ln>
          <a:effectLst>
            <a:outerShdw blurRad="40000" dist="23000" dir="5400000" rotWithShape="0">
              <a:srgbClr val="000000">
                <a:alpha val="35000"/>
              </a:srgbClr>
            </a:outerShdw>
          </a:effectLst>
        </p:spPr>
      </p:cxnSp>
      <p:sp>
        <p:nvSpPr>
          <p:cNvPr id="48" name="TextBox 47">
            <a:extLst>
              <a:ext uri="{FF2B5EF4-FFF2-40B4-BE49-F238E27FC236}">
                <a16:creationId xmlns:a16="http://schemas.microsoft.com/office/drawing/2014/main" id="{7BFD18DA-6E3A-4FFB-AD83-CCB1DDF3E20F}"/>
              </a:ext>
            </a:extLst>
          </p:cNvPr>
          <p:cNvSpPr txBox="1"/>
          <p:nvPr/>
        </p:nvSpPr>
        <p:spPr>
          <a:xfrm>
            <a:off x="7272753" y="4107932"/>
            <a:ext cx="3487076" cy="400110"/>
          </a:xfrm>
          <a:prstGeom prst="rect">
            <a:avLst/>
          </a:prstGeom>
          <a:noFill/>
        </p:spPr>
        <p:txBody>
          <a:bodyPr wrap="square" rtlCol="0">
            <a:spAutoFit/>
          </a:bodyPr>
          <a:lstStyle/>
          <a:p>
            <a:pPr algn="ctr"/>
            <a:r>
              <a:rPr lang="en-US" sz="2000" dirty="0">
                <a:solidFill>
                  <a:schemeClr val="bg1"/>
                </a:solidFill>
                <a:latin typeface="Zilla Slab" pitchFamily="2" charset="0"/>
                <a:ea typeface="Zilla Slab" pitchFamily="2" charset="0"/>
              </a:rPr>
              <a:t>Forensic accountant </a:t>
            </a:r>
          </a:p>
        </p:txBody>
      </p:sp>
      <p:sp>
        <p:nvSpPr>
          <p:cNvPr id="49" name="Rectangle 48">
            <a:extLst>
              <a:ext uri="{FF2B5EF4-FFF2-40B4-BE49-F238E27FC236}">
                <a16:creationId xmlns:a16="http://schemas.microsoft.com/office/drawing/2014/main" id="{359F2B13-DD5F-485A-86A1-C7CFCE476E95}"/>
              </a:ext>
            </a:extLst>
          </p:cNvPr>
          <p:cNvSpPr/>
          <p:nvPr/>
        </p:nvSpPr>
        <p:spPr>
          <a:xfrm>
            <a:off x="6980180" y="3580163"/>
            <a:ext cx="854721" cy="400110"/>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Saira ExtraCondensed" panose="00000508000000000000" pitchFamily="2" charset="0"/>
                <a:ea typeface="Zilla Slab" pitchFamily="2" charset="0"/>
              </a:rPr>
              <a:t>$76,000 </a:t>
            </a:r>
          </a:p>
        </p:txBody>
      </p:sp>
      <p:sp>
        <p:nvSpPr>
          <p:cNvPr id="51" name="Rectangle 50">
            <a:extLst>
              <a:ext uri="{FF2B5EF4-FFF2-40B4-BE49-F238E27FC236}">
                <a16:creationId xmlns:a16="http://schemas.microsoft.com/office/drawing/2014/main" id="{6E6149BC-F48B-4786-8907-A4C7E1FE9BEC}"/>
              </a:ext>
            </a:extLst>
          </p:cNvPr>
          <p:cNvSpPr/>
          <p:nvPr/>
        </p:nvSpPr>
        <p:spPr>
          <a:xfrm>
            <a:off x="10103924" y="3583588"/>
            <a:ext cx="899605" cy="400110"/>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Saira ExtraCondensed" panose="00000508000000000000" pitchFamily="2" charset="0"/>
                <a:ea typeface="Zilla Slab" pitchFamily="2" charset="0"/>
              </a:rPr>
              <a:t>$144,750 </a:t>
            </a:r>
          </a:p>
        </p:txBody>
      </p:sp>
      <p:cxnSp>
        <p:nvCxnSpPr>
          <p:cNvPr id="52" name="Straight Connector 51">
            <a:extLst>
              <a:ext uri="{FF2B5EF4-FFF2-40B4-BE49-F238E27FC236}">
                <a16:creationId xmlns:a16="http://schemas.microsoft.com/office/drawing/2014/main" id="{36725DB1-4A35-4A39-8709-8CE2C2688176}"/>
              </a:ext>
            </a:extLst>
          </p:cNvPr>
          <p:cNvCxnSpPr>
            <a:cxnSpLocks/>
          </p:cNvCxnSpPr>
          <p:nvPr/>
        </p:nvCxnSpPr>
        <p:spPr>
          <a:xfrm>
            <a:off x="1733797" y="5030841"/>
            <a:ext cx="0" cy="900546"/>
          </a:xfrm>
          <a:prstGeom prst="line">
            <a:avLst/>
          </a:prstGeom>
          <a:noFill/>
          <a:ln w="38100" cap="flat" cmpd="sng" algn="ctr">
            <a:solidFill>
              <a:srgbClr val="65768E"/>
            </a:solidFill>
            <a:prstDash val="solid"/>
          </a:ln>
          <a:effectLst>
            <a:outerShdw blurRad="40000" dist="23000" dir="5400000" rotWithShape="0">
              <a:srgbClr val="000000">
                <a:alpha val="35000"/>
              </a:srgbClr>
            </a:outerShdw>
          </a:effectLst>
        </p:spPr>
      </p:cxnSp>
      <p:sp>
        <p:nvSpPr>
          <p:cNvPr id="53" name="Rectangle 52">
            <a:extLst>
              <a:ext uri="{FF2B5EF4-FFF2-40B4-BE49-F238E27FC236}">
                <a16:creationId xmlns:a16="http://schemas.microsoft.com/office/drawing/2014/main" id="{18F44282-B8F6-480E-9135-998713D50B07}"/>
              </a:ext>
            </a:extLst>
          </p:cNvPr>
          <p:cNvSpPr/>
          <p:nvPr/>
        </p:nvSpPr>
        <p:spPr>
          <a:xfrm>
            <a:off x="1749849" y="5151839"/>
            <a:ext cx="8861771" cy="631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4" name="Straight Connector 53">
            <a:extLst>
              <a:ext uri="{FF2B5EF4-FFF2-40B4-BE49-F238E27FC236}">
                <a16:creationId xmlns:a16="http://schemas.microsoft.com/office/drawing/2014/main" id="{01F62D76-D044-49AD-927B-593AF371F78E}"/>
              </a:ext>
            </a:extLst>
          </p:cNvPr>
          <p:cNvCxnSpPr>
            <a:cxnSpLocks/>
          </p:cNvCxnSpPr>
          <p:nvPr/>
        </p:nvCxnSpPr>
        <p:spPr>
          <a:xfrm>
            <a:off x="10605193" y="5040472"/>
            <a:ext cx="0" cy="900546"/>
          </a:xfrm>
          <a:prstGeom prst="line">
            <a:avLst/>
          </a:prstGeom>
          <a:noFill/>
          <a:ln w="38100" cap="flat" cmpd="sng" algn="ctr">
            <a:solidFill>
              <a:srgbClr val="65768E"/>
            </a:solidFill>
            <a:prstDash val="solid"/>
          </a:ln>
          <a:effectLst>
            <a:outerShdw blurRad="40000" dist="23000" dir="5400000" rotWithShape="0">
              <a:srgbClr val="000000">
                <a:alpha val="35000"/>
              </a:srgbClr>
            </a:outerShdw>
          </a:effectLst>
        </p:spPr>
      </p:cxnSp>
      <p:sp>
        <p:nvSpPr>
          <p:cNvPr id="55" name="TextBox 54">
            <a:extLst>
              <a:ext uri="{FF2B5EF4-FFF2-40B4-BE49-F238E27FC236}">
                <a16:creationId xmlns:a16="http://schemas.microsoft.com/office/drawing/2014/main" id="{68D6F259-D9D3-4126-A9B3-2FB483C4D6A5}"/>
              </a:ext>
            </a:extLst>
          </p:cNvPr>
          <p:cNvSpPr txBox="1"/>
          <p:nvPr/>
        </p:nvSpPr>
        <p:spPr>
          <a:xfrm>
            <a:off x="4196018" y="5333857"/>
            <a:ext cx="3487076" cy="400110"/>
          </a:xfrm>
          <a:prstGeom prst="rect">
            <a:avLst/>
          </a:prstGeom>
          <a:noFill/>
        </p:spPr>
        <p:txBody>
          <a:bodyPr wrap="square" rtlCol="0">
            <a:spAutoFit/>
          </a:bodyPr>
          <a:lstStyle/>
          <a:p>
            <a:pPr algn="ctr"/>
            <a:r>
              <a:rPr lang="en-US" sz="2000" dirty="0">
                <a:solidFill>
                  <a:schemeClr val="bg1"/>
                </a:solidFill>
                <a:latin typeface="Zilla Slab" pitchFamily="2" charset="0"/>
                <a:ea typeface="Zilla Slab" pitchFamily="2" charset="0"/>
              </a:rPr>
              <a:t>Chief financial officer </a:t>
            </a:r>
          </a:p>
        </p:txBody>
      </p:sp>
      <p:sp>
        <p:nvSpPr>
          <p:cNvPr id="56" name="Rectangle 55">
            <a:extLst>
              <a:ext uri="{FF2B5EF4-FFF2-40B4-BE49-F238E27FC236}">
                <a16:creationId xmlns:a16="http://schemas.microsoft.com/office/drawing/2014/main" id="{9AF645ED-48E3-4E49-AF1F-72C06F076EBC}"/>
              </a:ext>
            </a:extLst>
          </p:cNvPr>
          <p:cNvSpPr/>
          <p:nvPr/>
        </p:nvSpPr>
        <p:spPr>
          <a:xfrm>
            <a:off x="1839675" y="4803503"/>
            <a:ext cx="902811" cy="400110"/>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Saira ExtraCondensed" panose="00000508000000000000" pitchFamily="2" charset="0"/>
                <a:ea typeface="Zilla Slab" pitchFamily="2" charset="0"/>
              </a:rPr>
              <a:t>$168,750 </a:t>
            </a:r>
          </a:p>
        </p:txBody>
      </p:sp>
      <p:sp>
        <p:nvSpPr>
          <p:cNvPr id="57" name="Rectangle 56">
            <a:extLst>
              <a:ext uri="{FF2B5EF4-FFF2-40B4-BE49-F238E27FC236}">
                <a16:creationId xmlns:a16="http://schemas.microsoft.com/office/drawing/2014/main" id="{A8482A00-7CD7-495F-A38C-105CF0D43C6A}"/>
              </a:ext>
            </a:extLst>
          </p:cNvPr>
          <p:cNvSpPr/>
          <p:nvPr/>
        </p:nvSpPr>
        <p:spPr>
          <a:xfrm>
            <a:off x="9434695" y="4777772"/>
            <a:ext cx="966931" cy="400110"/>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Saira ExtraCondensed" panose="00000508000000000000" pitchFamily="2" charset="0"/>
                <a:ea typeface="Zilla Slab" pitchFamily="2" charset="0"/>
              </a:rPr>
              <a:t>$500,000 </a:t>
            </a:r>
          </a:p>
        </p:txBody>
      </p:sp>
      <p:sp>
        <p:nvSpPr>
          <p:cNvPr id="58" name="Rectangle 57">
            <a:extLst>
              <a:ext uri="{FF2B5EF4-FFF2-40B4-BE49-F238E27FC236}">
                <a16:creationId xmlns:a16="http://schemas.microsoft.com/office/drawing/2014/main" id="{3FB66497-F6AD-4FF9-801B-62F38C6268E6}"/>
              </a:ext>
            </a:extLst>
          </p:cNvPr>
          <p:cNvSpPr/>
          <p:nvPr/>
        </p:nvSpPr>
        <p:spPr>
          <a:xfrm>
            <a:off x="1492063" y="6183051"/>
            <a:ext cx="9226905"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Zilla Slab" pitchFamily="2" charset="0"/>
                <a:ea typeface="Zilla Slab" pitchFamily="2" charset="0"/>
              </a:rPr>
              <a:t>Bonus: You can </a:t>
            </a:r>
            <a:r>
              <a:rPr kumimoji="0" lang="en-US" sz="2400" b="1" i="0" u="none" strike="noStrike" kern="0" cap="none" spc="0" normalizeH="0" baseline="0" noProof="0" dirty="0">
                <a:ln>
                  <a:noFill/>
                </a:ln>
                <a:solidFill>
                  <a:srgbClr val="FF6900"/>
                </a:solidFill>
                <a:effectLst/>
                <a:uLnTx/>
                <a:uFillTx/>
                <a:latin typeface="Zilla Slab" pitchFamily="2" charset="0"/>
                <a:ea typeface="Zilla Slab" pitchFamily="2" charset="0"/>
              </a:rPr>
              <a:t>add up to 15% </a:t>
            </a:r>
            <a:r>
              <a:rPr kumimoji="0" lang="en-US" sz="2400" b="1" i="0" u="none" strike="noStrike" kern="0" cap="none" spc="0" normalizeH="0" baseline="0" noProof="0" dirty="0">
                <a:ln>
                  <a:noFill/>
                </a:ln>
                <a:effectLst/>
                <a:uLnTx/>
                <a:uFillTx/>
                <a:latin typeface="Zilla Slab" pitchFamily="2" charset="0"/>
                <a:ea typeface="Zilla Slab" pitchFamily="2" charset="0"/>
              </a:rPr>
              <a:t>to these salaries with a CPA license! </a:t>
            </a:r>
          </a:p>
        </p:txBody>
      </p:sp>
      <p:sp>
        <p:nvSpPr>
          <p:cNvPr id="59" name="TextBox 58">
            <a:extLst>
              <a:ext uri="{FF2B5EF4-FFF2-40B4-BE49-F238E27FC236}">
                <a16:creationId xmlns:a16="http://schemas.microsoft.com/office/drawing/2014/main" id="{A284B817-74A2-46D3-AA9D-CDFA2F5129F0}"/>
              </a:ext>
            </a:extLst>
          </p:cNvPr>
          <p:cNvSpPr txBox="1"/>
          <p:nvPr/>
        </p:nvSpPr>
        <p:spPr>
          <a:xfrm>
            <a:off x="3357789" y="5802518"/>
            <a:ext cx="6400799"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black"/>
                </a:solidFill>
                <a:effectLst/>
                <a:uLnTx/>
                <a:uFillTx/>
                <a:latin typeface="Zilla Slab" pitchFamily="2" charset="0"/>
                <a:ea typeface="Zilla Slab" pitchFamily="2" charset="0"/>
              </a:rPr>
              <a:t>*Source for all salary ranges: Robert Half, 2019 Accounting &amp; Finance Salary Guide </a:t>
            </a:r>
          </a:p>
        </p:txBody>
      </p:sp>
      <p:sp>
        <p:nvSpPr>
          <p:cNvPr id="60" name="Rectangle 59">
            <a:extLst>
              <a:ext uri="{FF2B5EF4-FFF2-40B4-BE49-F238E27FC236}">
                <a16:creationId xmlns:a16="http://schemas.microsoft.com/office/drawing/2014/main" id="{48B81510-1599-48E3-9B84-6F6A0213E632}"/>
              </a:ext>
            </a:extLst>
          </p:cNvPr>
          <p:cNvSpPr/>
          <p:nvPr/>
        </p:nvSpPr>
        <p:spPr>
          <a:xfrm>
            <a:off x="7852491" y="1601965"/>
            <a:ext cx="2928526" cy="631909"/>
          </a:xfrm>
          <a:prstGeom prst="rect">
            <a:avLst/>
          </a:prstGeom>
          <a:solidFill>
            <a:srgbClr val="FF6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Connector 60">
            <a:extLst>
              <a:ext uri="{FF2B5EF4-FFF2-40B4-BE49-F238E27FC236}">
                <a16:creationId xmlns:a16="http://schemas.microsoft.com/office/drawing/2014/main" id="{1FE93209-44D1-4B26-BDCB-48A1861749D5}"/>
              </a:ext>
            </a:extLst>
          </p:cNvPr>
          <p:cNvCxnSpPr>
            <a:cxnSpLocks/>
          </p:cNvCxnSpPr>
          <p:nvPr/>
        </p:nvCxnSpPr>
        <p:spPr>
          <a:xfrm>
            <a:off x="7852491" y="1477271"/>
            <a:ext cx="0" cy="900546"/>
          </a:xfrm>
          <a:prstGeom prst="line">
            <a:avLst/>
          </a:prstGeom>
          <a:noFill/>
          <a:ln w="38100" cap="flat" cmpd="sng" algn="ctr">
            <a:solidFill>
              <a:srgbClr val="65768E"/>
            </a:solidFill>
            <a:prstDash val="solid"/>
          </a:ln>
          <a:effectLst>
            <a:outerShdw blurRad="40000" dist="23000" dir="5400000" rotWithShape="0">
              <a:srgbClr val="000000">
                <a:alpha val="35000"/>
              </a:srgbClr>
            </a:outerShdw>
          </a:effectLst>
        </p:spPr>
      </p:cxnSp>
      <p:cxnSp>
        <p:nvCxnSpPr>
          <p:cNvPr id="62" name="Straight Connector 61">
            <a:extLst>
              <a:ext uri="{FF2B5EF4-FFF2-40B4-BE49-F238E27FC236}">
                <a16:creationId xmlns:a16="http://schemas.microsoft.com/office/drawing/2014/main" id="{161DB822-8962-4E14-B5A9-2BAB00B73ED4}"/>
              </a:ext>
            </a:extLst>
          </p:cNvPr>
          <p:cNvCxnSpPr>
            <a:cxnSpLocks/>
          </p:cNvCxnSpPr>
          <p:nvPr/>
        </p:nvCxnSpPr>
        <p:spPr>
          <a:xfrm>
            <a:off x="10779125" y="1467646"/>
            <a:ext cx="0" cy="900546"/>
          </a:xfrm>
          <a:prstGeom prst="line">
            <a:avLst/>
          </a:prstGeom>
          <a:noFill/>
          <a:ln w="38100" cap="flat" cmpd="sng" algn="ctr">
            <a:solidFill>
              <a:srgbClr val="65768E"/>
            </a:solidFill>
            <a:prstDash val="solid"/>
          </a:ln>
          <a:effectLst>
            <a:outerShdw blurRad="40000" dist="23000" dir="5400000" rotWithShape="0">
              <a:srgbClr val="000000">
                <a:alpha val="35000"/>
              </a:srgbClr>
            </a:outerShdw>
          </a:effectLst>
        </p:spPr>
      </p:cxnSp>
      <p:sp>
        <p:nvSpPr>
          <p:cNvPr id="63" name="TextBox 62">
            <a:extLst>
              <a:ext uri="{FF2B5EF4-FFF2-40B4-BE49-F238E27FC236}">
                <a16:creationId xmlns:a16="http://schemas.microsoft.com/office/drawing/2014/main" id="{7BE51410-34F6-4A24-9AFA-3C2508B60166}"/>
              </a:ext>
            </a:extLst>
          </p:cNvPr>
          <p:cNvSpPr txBox="1"/>
          <p:nvPr/>
        </p:nvSpPr>
        <p:spPr>
          <a:xfrm>
            <a:off x="7573216" y="1705959"/>
            <a:ext cx="3487076" cy="400110"/>
          </a:xfrm>
          <a:prstGeom prst="rect">
            <a:avLst/>
          </a:prstGeom>
          <a:noFill/>
        </p:spPr>
        <p:txBody>
          <a:bodyPr wrap="square" rtlCol="0">
            <a:spAutoFit/>
          </a:bodyPr>
          <a:lstStyle/>
          <a:p>
            <a:pPr algn="ctr"/>
            <a:r>
              <a:rPr lang="en-US" sz="2000" dirty="0">
                <a:solidFill>
                  <a:schemeClr val="bg1"/>
                </a:solidFill>
                <a:latin typeface="Zilla Slab" pitchFamily="2" charset="0"/>
                <a:ea typeface="Zilla Slab" pitchFamily="2" charset="0"/>
              </a:rPr>
              <a:t>Internal auditor</a:t>
            </a:r>
          </a:p>
        </p:txBody>
      </p:sp>
      <p:sp>
        <p:nvSpPr>
          <p:cNvPr id="64" name="Rectangle 63">
            <a:extLst>
              <a:ext uri="{FF2B5EF4-FFF2-40B4-BE49-F238E27FC236}">
                <a16:creationId xmlns:a16="http://schemas.microsoft.com/office/drawing/2014/main" id="{4B1F7E06-2A3A-476F-AA45-E7FED36072D3}"/>
              </a:ext>
            </a:extLst>
          </p:cNvPr>
          <p:cNvSpPr/>
          <p:nvPr/>
        </p:nvSpPr>
        <p:spPr>
          <a:xfrm>
            <a:off x="7853925" y="1274699"/>
            <a:ext cx="841897" cy="400110"/>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Saira ExtraCondensed" panose="00000508000000000000" pitchFamily="2" charset="0"/>
                <a:ea typeface="Zilla Slab" pitchFamily="2" charset="0"/>
              </a:rPr>
              <a:t>$58,250 </a:t>
            </a:r>
          </a:p>
        </p:txBody>
      </p:sp>
      <p:sp>
        <p:nvSpPr>
          <p:cNvPr id="65" name="Rectangle 64">
            <a:extLst>
              <a:ext uri="{FF2B5EF4-FFF2-40B4-BE49-F238E27FC236}">
                <a16:creationId xmlns:a16="http://schemas.microsoft.com/office/drawing/2014/main" id="{7FBF341F-CA07-4493-BCAE-36285B9FBDEF}"/>
              </a:ext>
            </a:extLst>
          </p:cNvPr>
          <p:cNvSpPr/>
          <p:nvPr/>
        </p:nvSpPr>
        <p:spPr>
          <a:xfrm>
            <a:off x="9809102" y="1266699"/>
            <a:ext cx="861133" cy="400110"/>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Saira ExtraCondensed" panose="00000508000000000000" pitchFamily="2" charset="0"/>
                <a:ea typeface="Zilla Slab" pitchFamily="2" charset="0"/>
              </a:rPr>
              <a:t>$95,000 </a:t>
            </a:r>
          </a:p>
        </p:txBody>
      </p:sp>
    </p:spTree>
    <p:extLst>
      <p:ext uri="{BB962C8B-B14F-4D97-AF65-F5344CB8AC3E}">
        <p14:creationId xmlns:p14="http://schemas.microsoft.com/office/powerpoint/2010/main" val="539432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FBC476-90EE-4A18-97D3-D5C75972AE05}"/>
              </a:ext>
            </a:extLst>
          </p:cNvPr>
          <p:cNvSpPr>
            <a:spLocks noGrp="1"/>
          </p:cNvSpPr>
          <p:nvPr>
            <p:ph type="title"/>
          </p:nvPr>
        </p:nvSpPr>
        <p:spPr>
          <a:xfrm>
            <a:off x="838200" y="797266"/>
            <a:ext cx="10515600" cy="631909"/>
          </a:xfrm>
        </p:spPr>
        <p:txBody>
          <a:bodyPr>
            <a:normAutofit fontScale="90000"/>
          </a:bodyPr>
          <a:lstStyle/>
          <a:p>
            <a:r>
              <a:rPr lang="en-US" dirty="0"/>
              <a:t>Financial Rewards Comparison</a:t>
            </a:r>
          </a:p>
        </p:txBody>
      </p:sp>
      <p:sp>
        <p:nvSpPr>
          <p:cNvPr id="50" name="Content Placeholder 4">
            <a:extLst>
              <a:ext uri="{FF2B5EF4-FFF2-40B4-BE49-F238E27FC236}">
                <a16:creationId xmlns:a16="http://schemas.microsoft.com/office/drawing/2014/main" id="{7C3FCA14-4141-49ED-BE0B-CC036F214961}"/>
              </a:ext>
            </a:extLst>
          </p:cNvPr>
          <p:cNvSpPr>
            <a:spLocks noGrp="1"/>
          </p:cNvSpPr>
          <p:nvPr>
            <p:ph idx="1"/>
          </p:nvPr>
        </p:nvSpPr>
        <p:spPr>
          <a:xfrm>
            <a:off x="997959" y="1718382"/>
            <a:ext cx="10515600" cy="4682700"/>
          </a:xfrm>
        </p:spPr>
        <p:txBody>
          <a:bodyPr>
            <a:normAutofit/>
          </a:bodyPr>
          <a:lstStyle/>
          <a:p>
            <a:r>
              <a:rPr lang="en-US" dirty="0"/>
              <a:t>Recent estimate by TXCPA</a:t>
            </a:r>
          </a:p>
          <a:p>
            <a:pPr marL="0" indent="0">
              <a:buNone/>
            </a:pPr>
            <a:endParaRPr lang="en-US" dirty="0"/>
          </a:p>
          <a:p>
            <a:pPr lvl="1" indent="-239316">
              <a:buFont typeface="Wingdings" pitchFamily="2" charset="2"/>
              <a:buChar char=""/>
            </a:pPr>
            <a:r>
              <a:rPr lang="en-US" dirty="0"/>
              <a:t>Degreed accountant who is NOT a CPA: </a:t>
            </a:r>
            <a:br>
              <a:rPr lang="en-US" dirty="0"/>
            </a:br>
            <a:r>
              <a:rPr lang="en-US" dirty="0"/>
              <a:t>Lifetime earnings </a:t>
            </a:r>
            <a:r>
              <a:rPr lang="en-US" b="1" dirty="0"/>
              <a:t>$4.0 million</a:t>
            </a:r>
          </a:p>
          <a:p>
            <a:pPr marL="446484" lvl="1" indent="0">
              <a:buNone/>
            </a:pPr>
            <a:endParaRPr lang="en-US" b="1" dirty="0"/>
          </a:p>
          <a:p>
            <a:pPr lvl="1" indent="-239316">
              <a:buFont typeface="Wingdings" pitchFamily="2" charset="2"/>
              <a:buChar char=""/>
            </a:pPr>
            <a:r>
              <a:rPr lang="en-US" dirty="0"/>
              <a:t>Accountant who is a CPA: </a:t>
            </a:r>
            <a:br>
              <a:rPr lang="en-US" dirty="0"/>
            </a:br>
            <a:r>
              <a:rPr lang="en-US" dirty="0"/>
              <a:t>Lifetime earnings of </a:t>
            </a:r>
            <a:r>
              <a:rPr lang="en-US" b="1" dirty="0"/>
              <a:t>$5.0 million</a:t>
            </a:r>
          </a:p>
          <a:p>
            <a:pPr marL="446484" lvl="1" indent="0">
              <a:buNone/>
            </a:pPr>
            <a:endParaRPr lang="en-US" b="1" dirty="0"/>
          </a:p>
          <a:p>
            <a:r>
              <a:rPr lang="en-US" b="1" dirty="0"/>
              <a:t>CPA license makes a big difference in lifetime earnings</a:t>
            </a:r>
          </a:p>
          <a:p>
            <a:pPr marL="0" indent="0">
              <a:buNone/>
            </a:pPr>
            <a:endParaRPr lang="en-US" sz="2600" dirty="0"/>
          </a:p>
        </p:txBody>
      </p:sp>
    </p:spTree>
    <p:extLst>
      <p:ext uri="{BB962C8B-B14F-4D97-AF65-F5344CB8AC3E}">
        <p14:creationId xmlns:p14="http://schemas.microsoft.com/office/powerpoint/2010/main" val="82921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FBC476-90EE-4A18-97D3-D5C75972AE05}"/>
              </a:ext>
            </a:extLst>
          </p:cNvPr>
          <p:cNvSpPr>
            <a:spLocks noGrp="1"/>
          </p:cNvSpPr>
          <p:nvPr>
            <p:ph type="title"/>
          </p:nvPr>
        </p:nvSpPr>
        <p:spPr>
          <a:xfrm>
            <a:off x="838200" y="797266"/>
            <a:ext cx="10515600" cy="631909"/>
          </a:xfrm>
        </p:spPr>
        <p:txBody>
          <a:bodyPr>
            <a:normAutofit fontScale="90000"/>
          </a:bodyPr>
          <a:lstStyle/>
          <a:p>
            <a:r>
              <a:rPr lang="en-US" dirty="0"/>
              <a:t>Rewards</a:t>
            </a:r>
          </a:p>
        </p:txBody>
      </p:sp>
      <p:sp>
        <p:nvSpPr>
          <p:cNvPr id="50" name="Content Placeholder 4">
            <a:extLst>
              <a:ext uri="{FF2B5EF4-FFF2-40B4-BE49-F238E27FC236}">
                <a16:creationId xmlns:a16="http://schemas.microsoft.com/office/drawing/2014/main" id="{7C3FCA14-4141-49ED-BE0B-CC036F214961}"/>
              </a:ext>
            </a:extLst>
          </p:cNvPr>
          <p:cNvSpPr>
            <a:spLocks noGrp="1"/>
          </p:cNvSpPr>
          <p:nvPr>
            <p:ph idx="1"/>
          </p:nvPr>
        </p:nvSpPr>
        <p:spPr>
          <a:xfrm>
            <a:off x="997959" y="1718382"/>
            <a:ext cx="10515600" cy="4682700"/>
          </a:xfrm>
        </p:spPr>
        <p:txBody>
          <a:bodyPr>
            <a:normAutofit/>
          </a:bodyPr>
          <a:lstStyle/>
          <a:p>
            <a:pPr>
              <a:defRPr/>
            </a:pPr>
            <a:r>
              <a:rPr lang="en-US" dirty="0"/>
              <a:t>Flexibility: variety of work environments, employment arrangements, entrepreneurial opportunities</a:t>
            </a:r>
          </a:p>
          <a:p>
            <a:pPr>
              <a:defRPr/>
            </a:pPr>
            <a:r>
              <a:rPr lang="en-US" dirty="0"/>
              <a:t>Security: power of a highly-regarded credential, supported by a stiff regulatory system and public confidence</a:t>
            </a:r>
          </a:p>
          <a:p>
            <a:pPr>
              <a:defRPr/>
            </a:pPr>
            <a:r>
              <a:rPr lang="en-US" dirty="0"/>
              <a:t>Competitive financial rewards</a:t>
            </a:r>
          </a:p>
          <a:p>
            <a:pPr>
              <a:defRPr/>
            </a:pPr>
            <a:r>
              <a:rPr lang="en-US" dirty="0"/>
              <a:t>Seen as a Trusted Advisor to Management</a:t>
            </a:r>
          </a:p>
          <a:p>
            <a:pPr marL="0" indent="0">
              <a:buNone/>
            </a:pPr>
            <a:endParaRPr lang="en-US" sz="2600" dirty="0"/>
          </a:p>
        </p:txBody>
      </p:sp>
    </p:spTree>
    <p:extLst>
      <p:ext uri="{BB962C8B-B14F-4D97-AF65-F5344CB8AC3E}">
        <p14:creationId xmlns:p14="http://schemas.microsoft.com/office/powerpoint/2010/main" val="1151967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2"/>
          <p:cNvSpPr txBox="1">
            <a:spLocks/>
          </p:cNvSpPr>
          <p:nvPr/>
        </p:nvSpPr>
        <p:spPr>
          <a:xfrm>
            <a:off x="1402278" y="4745950"/>
            <a:ext cx="1649910" cy="80576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Lato Light"/>
            </a:endParaRPr>
          </a:p>
        </p:txBody>
      </p:sp>
      <p:sp>
        <p:nvSpPr>
          <p:cNvPr id="3" name="Title 2">
            <a:extLst>
              <a:ext uri="{FF2B5EF4-FFF2-40B4-BE49-F238E27FC236}">
                <a16:creationId xmlns:a16="http://schemas.microsoft.com/office/drawing/2014/main" id="{A999E00E-D61D-CC47-B55E-BB9795ED9003}"/>
              </a:ext>
            </a:extLst>
          </p:cNvPr>
          <p:cNvSpPr>
            <a:spLocks noGrp="1"/>
          </p:cNvSpPr>
          <p:nvPr>
            <p:ph type="title"/>
          </p:nvPr>
        </p:nvSpPr>
        <p:spPr/>
        <p:txBody>
          <a:bodyPr>
            <a:normAutofit fontScale="90000"/>
          </a:bodyPr>
          <a:lstStyle/>
          <a:p>
            <a:r>
              <a:rPr lang="en-US" dirty="0"/>
              <a:t>TALENT GAP CREATING PRESSURE </a:t>
            </a:r>
          </a:p>
        </p:txBody>
      </p:sp>
      <p:sp>
        <p:nvSpPr>
          <p:cNvPr id="38" name="Flowchart: Manual Input 37">
            <a:extLst>
              <a:ext uri="{FF2B5EF4-FFF2-40B4-BE49-F238E27FC236}">
                <a16:creationId xmlns:a16="http://schemas.microsoft.com/office/drawing/2014/main" id="{1658F35B-8AD0-4ED0-B5CA-8B18E6587213}"/>
              </a:ext>
            </a:extLst>
          </p:cNvPr>
          <p:cNvSpPr/>
          <p:nvPr/>
        </p:nvSpPr>
        <p:spPr>
          <a:xfrm rot="16200000" flipV="1">
            <a:off x="-199598" y="2355344"/>
            <a:ext cx="4702253" cy="4303059"/>
          </a:xfrm>
          <a:prstGeom prst="flowChartManualInpu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Flowchart: Manual Input 38">
            <a:extLst>
              <a:ext uri="{FF2B5EF4-FFF2-40B4-BE49-F238E27FC236}">
                <a16:creationId xmlns:a16="http://schemas.microsoft.com/office/drawing/2014/main" id="{7CF807B3-6ED5-4860-BAB5-3E574F61DF10}"/>
              </a:ext>
            </a:extLst>
          </p:cNvPr>
          <p:cNvSpPr/>
          <p:nvPr/>
        </p:nvSpPr>
        <p:spPr>
          <a:xfrm rot="16200000">
            <a:off x="7689345" y="2355343"/>
            <a:ext cx="4702254" cy="4303059"/>
          </a:xfrm>
          <a:prstGeom prst="flowChartManualInpu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Arrow: Left-Right 39">
            <a:extLst>
              <a:ext uri="{FF2B5EF4-FFF2-40B4-BE49-F238E27FC236}">
                <a16:creationId xmlns:a16="http://schemas.microsoft.com/office/drawing/2014/main" id="{E35BA81D-D8B6-46F4-9DE6-57A120DB65D9}"/>
              </a:ext>
            </a:extLst>
          </p:cNvPr>
          <p:cNvSpPr/>
          <p:nvPr/>
        </p:nvSpPr>
        <p:spPr>
          <a:xfrm>
            <a:off x="4147077" y="2286625"/>
            <a:ext cx="3908200" cy="914400"/>
          </a:xfrm>
          <a:prstGeom prst="leftRightArrow">
            <a:avLst/>
          </a:prstGeom>
          <a:solidFill>
            <a:srgbClr val="FF6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1" name="Graphic 40" descr="Run">
            <a:extLst>
              <a:ext uri="{FF2B5EF4-FFF2-40B4-BE49-F238E27FC236}">
                <a16:creationId xmlns:a16="http://schemas.microsoft.com/office/drawing/2014/main" id="{18D48DD2-FE75-4285-BC96-E0C880A0E3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22441" y="1429175"/>
            <a:ext cx="914400" cy="914400"/>
          </a:xfrm>
          <a:prstGeom prst="rect">
            <a:avLst/>
          </a:prstGeom>
        </p:spPr>
      </p:pic>
      <p:pic>
        <p:nvPicPr>
          <p:cNvPr id="42" name="Graphic 41" descr="Run">
            <a:extLst>
              <a:ext uri="{FF2B5EF4-FFF2-40B4-BE49-F238E27FC236}">
                <a16:creationId xmlns:a16="http://schemas.microsoft.com/office/drawing/2014/main" id="{539B9236-A257-427C-ACA8-F5A9B9A9BD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750553" y="1429175"/>
            <a:ext cx="914400" cy="914400"/>
          </a:xfrm>
          <a:prstGeom prst="rect">
            <a:avLst/>
          </a:prstGeom>
        </p:spPr>
      </p:pic>
      <p:sp>
        <p:nvSpPr>
          <p:cNvPr id="17" name="TextBox 16">
            <a:extLst>
              <a:ext uri="{FF2B5EF4-FFF2-40B4-BE49-F238E27FC236}">
                <a16:creationId xmlns:a16="http://schemas.microsoft.com/office/drawing/2014/main" id="{F8085345-3B2D-4629-9E83-DB6BA3E9C5CB}"/>
              </a:ext>
            </a:extLst>
          </p:cNvPr>
          <p:cNvSpPr txBox="1"/>
          <p:nvPr/>
        </p:nvSpPr>
        <p:spPr>
          <a:xfrm>
            <a:off x="284206" y="2498630"/>
            <a:ext cx="2968728" cy="4016484"/>
          </a:xfrm>
          <a:prstGeom prst="rect">
            <a:avLst/>
          </a:prstGeom>
          <a:noFill/>
        </p:spPr>
        <p:txBody>
          <a:bodyPr wrap="square" rtlCol="0">
            <a:spAutoFit/>
          </a:bodyPr>
          <a:lstStyle/>
          <a:p>
            <a:pPr marL="342900" lvl="1" indent="-342900">
              <a:spcBef>
                <a:spcPts val="600"/>
              </a:spcBef>
              <a:buSzPct val="100000"/>
              <a:buFont typeface="Arial" panose="020B0604020202020204" pitchFamily="34" charset="0"/>
              <a:buChar char="•"/>
              <a:defRPr/>
            </a:pPr>
            <a:r>
              <a:rPr lang="en-US" sz="2400" dirty="0">
                <a:solidFill>
                  <a:schemeClr val="bg1"/>
                </a:solidFill>
                <a:latin typeface="Zilla Slab" pitchFamily="2" charset="0"/>
                <a:ea typeface="Zilla Slab" pitchFamily="2" charset="0"/>
              </a:rPr>
              <a:t>55 million job openings through 2020</a:t>
            </a:r>
          </a:p>
          <a:p>
            <a:pPr marL="342900" lvl="1" indent="-342900">
              <a:spcBef>
                <a:spcPts val="600"/>
              </a:spcBef>
              <a:buSzPct val="100000"/>
              <a:buFont typeface="Arial" panose="020B0604020202020204" pitchFamily="34" charset="0"/>
              <a:buChar char="•"/>
              <a:defRPr/>
            </a:pPr>
            <a:r>
              <a:rPr lang="en-US" sz="2400" dirty="0">
                <a:solidFill>
                  <a:schemeClr val="bg1"/>
                </a:solidFill>
                <a:latin typeface="Zilla Slab" pitchFamily="2" charset="0"/>
                <a:ea typeface="Zilla Slab" pitchFamily="2" charset="0"/>
              </a:rPr>
              <a:t>Demand for specialization</a:t>
            </a:r>
          </a:p>
          <a:p>
            <a:pPr marL="342900" lvl="1" indent="-342900">
              <a:spcBef>
                <a:spcPts val="600"/>
              </a:spcBef>
              <a:buSzPct val="100000"/>
              <a:buFont typeface="Arial" panose="020B0604020202020204" pitchFamily="34" charset="0"/>
              <a:buChar char="•"/>
              <a:defRPr/>
            </a:pPr>
            <a:r>
              <a:rPr lang="en-US" sz="2400" dirty="0">
                <a:solidFill>
                  <a:schemeClr val="bg1"/>
                </a:solidFill>
                <a:latin typeface="Zilla Slab" pitchFamily="2" charset="0"/>
                <a:ea typeface="Zilla Slab" pitchFamily="2" charset="0"/>
              </a:rPr>
              <a:t>Workforce requires more “soft” skills</a:t>
            </a:r>
          </a:p>
          <a:p>
            <a:pPr marL="342900" lvl="1" indent="-342900">
              <a:spcBef>
                <a:spcPts val="600"/>
              </a:spcBef>
              <a:buSzPct val="100000"/>
              <a:buFont typeface="Arial" panose="020B0604020202020204" pitchFamily="34" charset="0"/>
              <a:buChar char="•"/>
              <a:defRPr/>
            </a:pPr>
            <a:r>
              <a:rPr lang="en-US" sz="2400" dirty="0">
                <a:solidFill>
                  <a:schemeClr val="bg1"/>
                </a:solidFill>
                <a:latin typeface="Zilla Slab" pitchFamily="2" charset="0"/>
                <a:ea typeface="Zilla Slab" pitchFamily="2" charset="0"/>
              </a:rPr>
              <a:t>Contingent workforce</a:t>
            </a:r>
          </a:p>
        </p:txBody>
      </p:sp>
      <p:sp>
        <p:nvSpPr>
          <p:cNvPr id="18" name="TextBox 17">
            <a:extLst>
              <a:ext uri="{FF2B5EF4-FFF2-40B4-BE49-F238E27FC236}">
                <a16:creationId xmlns:a16="http://schemas.microsoft.com/office/drawing/2014/main" id="{D211F059-CF24-4D11-A116-0DE43E845591}"/>
              </a:ext>
            </a:extLst>
          </p:cNvPr>
          <p:cNvSpPr txBox="1"/>
          <p:nvPr/>
        </p:nvSpPr>
        <p:spPr>
          <a:xfrm>
            <a:off x="9047748" y="3260419"/>
            <a:ext cx="2974206" cy="2693045"/>
          </a:xfrm>
          <a:prstGeom prst="rect">
            <a:avLst/>
          </a:prstGeom>
          <a:noFill/>
        </p:spPr>
        <p:txBody>
          <a:bodyPr wrap="square" rtlCol="0">
            <a:spAutoFit/>
          </a:bodyPr>
          <a:lstStyle/>
          <a:p>
            <a:pPr marL="342900" lvl="1" indent="-342900">
              <a:spcBef>
                <a:spcPts val="600"/>
              </a:spcBef>
              <a:buSzPct val="100000"/>
              <a:buFont typeface="Arial" panose="020B0604020202020204" pitchFamily="34" charset="0"/>
              <a:buChar char="•"/>
              <a:defRPr/>
            </a:pPr>
            <a:r>
              <a:rPr lang="en-US" sz="2400" dirty="0">
                <a:solidFill>
                  <a:schemeClr val="bg1"/>
                </a:solidFill>
                <a:latin typeface="Zilla Slab" pitchFamily="2" charset="0"/>
                <a:ea typeface="Zilla Slab" pitchFamily="2" charset="0"/>
              </a:rPr>
              <a:t>Leadership</a:t>
            </a:r>
          </a:p>
          <a:p>
            <a:pPr marL="342900" lvl="1" indent="-342900">
              <a:spcBef>
                <a:spcPts val="600"/>
              </a:spcBef>
              <a:buSzPct val="100000"/>
              <a:buFont typeface="Arial" panose="020B0604020202020204" pitchFamily="34" charset="0"/>
              <a:buChar char="•"/>
              <a:defRPr/>
            </a:pPr>
            <a:r>
              <a:rPr lang="en-US" sz="2400" dirty="0">
                <a:solidFill>
                  <a:schemeClr val="bg1"/>
                </a:solidFill>
                <a:latin typeface="Zilla Slab" pitchFamily="2" charset="0"/>
                <a:ea typeface="Zilla Slab" pitchFamily="2" charset="0"/>
              </a:rPr>
              <a:t>Contacts</a:t>
            </a:r>
          </a:p>
          <a:p>
            <a:pPr marL="342900" lvl="1" indent="-342900">
              <a:spcBef>
                <a:spcPts val="600"/>
              </a:spcBef>
              <a:buSzPct val="100000"/>
              <a:buFont typeface="Arial" panose="020B0604020202020204" pitchFamily="34" charset="0"/>
              <a:buChar char="•"/>
              <a:defRPr/>
            </a:pPr>
            <a:r>
              <a:rPr lang="en-US" sz="2400" dirty="0">
                <a:solidFill>
                  <a:schemeClr val="bg1"/>
                </a:solidFill>
                <a:latin typeface="Zilla Slab" pitchFamily="2" charset="0"/>
                <a:ea typeface="Zilla Slab" pitchFamily="2" charset="0"/>
              </a:rPr>
              <a:t>Legacy knowledge</a:t>
            </a:r>
          </a:p>
          <a:p>
            <a:pPr marL="342900" lvl="1" indent="-342900">
              <a:spcBef>
                <a:spcPts val="600"/>
              </a:spcBef>
              <a:buSzPct val="100000"/>
              <a:buFont typeface="Arial" panose="020B0604020202020204" pitchFamily="34" charset="0"/>
              <a:buChar char="•"/>
              <a:defRPr/>
            </a:pPr>
            <a:r>
              <a:rPr lang="en-US" sz="2400" dirty="0">
                <a:solidFill>
                  <a:schemeClr val="bg1"/>
                </a:solidFill>
                <a:latin typeface="Zilla Slab" pitchFamily="2" charset="0"/>
                <a:ea typeface="Zilla Slab" pitchFamily="2" charset="0"/>
              </a:rPr>
              <a:t>Functional skills</a:t>
            </a:r>
          </a:p>
          <a:p>
            <a:pPr marL="342900" lvl="1" indent="-342900">
              <a:spcBef>
                <a:spcPts val="1200"/>
              </a:spcBef>
              <a:spcAft>
                <a:spcPts val="1800"/>
              </a:spcAft>
              <a:buSzPct val="100000"/>
              <a:buFont typeface="Arial" panose="020B0604020202020204" pitchFamily="34" charset="0"/>
              <a:buChar char="•"/>
              <a:defRPr/>
            </a:pPr>
            <a:r>
              <a:rPr lang="en-US" sz="2400" dirty="0">
                <a:solidFill>
                  <a:schemeClr val="bg1"/>
                </a:solidFill>
                <a:latin typeface="Zilla Slab" pitchFamily="2" charset="0"/>
                <a:ea typeface="Zilla Slab" pitchFamily="2" charset="0"/>
              </a:rPr>
              <a:t>Non-technical attributes</a:t>
            </a:r>
          </a:p>
        </p:txBody>
      </p:sp>
      <p:sp>
        <p:nvSpPr>
          <p:cNvPr id="20" name="TextBox 19">
            <a:extLst>
              <a:ext uri="{FF2B5EF4-FFF2-40B4-BE49-F238E27FC236}">
                <a16:creationId xmlns:a16="http://schemas.microsoft.com/office/drawing/2014/main" id="{17E99682-134B-4A22-9EA8-C9B22D541623}"/>
              </a:ext>
            </a:extLst>
          </p:cNvPr>
          <p:cNvSpPr txBox="1"/>
          <p:nvPr/>
        </p:nvSpPr>
        <p:spPr>
          <a:xfrm>
            <a:off x="8450137" y="2484507"/>
            <a:ext cx="3457657" cy="830997"/>
          </a:xfrm>
          <a:prstGeom prst="rect">
            <a:avLst/>
          </a:prstGeom>
          <a:noFill/>
        </p:spPr>
        <p:txBody>
          <a:bodyPr wrap="square" rtlCol="0">
            <a:spAutoFit/>
          </a:bodyPr>
          <a:lstStyle/>
          <a:p>
            <a:r>
              <a:rPr lang="en-US" sz="2400" b="1" dirty="0">
                <a:solidFill>
                  <a:schemeClr val="bg1"/>
                </a:solidFill>
                <a:latin typeface="Zilla Slab" pitchFamily="2" charset="0"/>
                <a:ea typeface="Zilla Slab" pitchFamily="2" charset="0"/>
              </a:rPr>
              <a:t>Boomers taking with them:</a:t>
            </a:r>
          </a:p>
        </p:txBody>
      </p:sp>
    </p:spTree>
    <p:extLst>
      <p:ext uri="{BB962C8B-B14F-4D97-AF65-F5344CB8AC3E}">
        <p14:creationId xmlns:p14="http://schemas.microsoft.com/office/powerpoint/2010/main" val="3913660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2"/>
          <p:cNvSpPr txBox="1">
            <a:spLocks/>
          </p:cNvSpPr>
          <p:nvPr/>
        </p:nvSpPr>
        <p:spPr>
          <a:xfrm>
            <a:off x="1402278" y="4745950"/>
            <a:ext cx="1649910" cy="80576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Lato Light"/>
            </a:endParaRPr>
          </a:p>
        </p:txBody>
      </p:sp>
      <p:sp>
        <p:nvSpPr>
          <p:cNvPr id="3" name="Title 2">
            <a:extLst>
              <a:ext uri="{FF2B5EF4-FFF2-40B4-BE49-F238E27FC236}">
                <a16:creationId xmlns:a16="http://schemas.microsoft.com/office/drawing/2014/main" id="{A999E00E-D61D-CC47-B55E-BB9795ED9003}"/>
              </a:ext>
            </a:extLst>
          </p:cNvPr>
          <p:cNvSpPr>
            <a:spLocks noGrp="1"/>
          </p:cNvSpPr>
          <p:nvPr>
            <p:ph type="title"/>
          </p:nvPr>
        </p:nvSpPr>
        <p:spPr/>
        <p:txBody>
          <a:bodyPr>
            <a:normAutofit fontScale="90000"/>
          </a:bodyPr>
          <a:lstStyle/>
          <a:p>
            <a:r>
              <a:rPr lang="en-US" dirty="0"/>
              <a:t>MILLENNIALS OVERTAKE BOOMERS </a:t>
            </a:r>
          </a:p>
        </p:txBody>
      </p:sp>
      <p:pic>
        <p:nvPicPr>
          <p:cNvPr id="12" name="Picture 11">
            <a:extLst>
              <a:ext uri="{FF2B5EF4-FFF2-40B4-BE49-F238E27FC236}">
                <a16:creationId xmlns:a16="http://schemas.microsoft.com/office/drawing/2014/main" id="{79AE443F-7F33-4023-BC90-1B41A57B8847}"/>
              </a:ext>
            </a:extLst>
          </p:cNvPr>
          <p:cNvPicPr>
            <a:picLocks noChangeAspect="1"/>
          </p:cNvPicPr>
          <p:nvPr/>
        </p:nvPicPr>
        <p:blipFill rotWithShape="1">
          <a:blip r:embed="rId3">
            <a:extLst>
              <a:ext uri="{28A0092B-C50C-407E-A947-70E740481C1C}">
                <a14:useLocalDpi xmlns:a14="http://schemas.microsoft.com/office/drawing/2010/main" val="0"/>
              </a:ext>
            </a:extLst>
          </a:blip>
          <a:srcRect b="32415"/>
          <a:stretch/>
        </p:blipFill>
        <p:spPr>
          <a:xfrm>
            <a:off x="1402278" y="1574161"/>
            <a:ext cx="5664854" cy="5118336"/>
          </a:xfrm>
          <a:prstGeom prst="rect">
            <a:avLst/>
          </a:prstGeom>
        </p:spPr>
      </p:pic>
      <p:pic>
        <p:nvPicPr>
          <p:cNvPr id="13" name="Picture 12">
            <a:extLst>
              <a:ext uri="{FF2B5EF4-FFF2-40B4-BE49-F238E27FC236}">
                <a16:creationId xmlns:a16="http://schemas.microsoft.com/office/drawing/2014/main" id="{B04275B3-1F0B-4E72-BE4E-1D33E865AD70}"/>
              </a:ext>
            </a:extLst>
          </p:cNvPr>
          <p:cNvPicPr>
            <a:picLocks noChangeAspect="1"/>
          </p:cNvPicPr>
          <p:nvPr/>
        </p:nvPicPr>
        <p:blipFill rotWithShape="1">
          <a:blip r:embed="rId3">
            <a:extLst>
              <a:ext uri="{28A0092B-C50C-407E-A947-70E740481C1C}">
                <a14:useLocalDpi xmlns:a14="http://schemas.microsoft.com/office/drawing/2010/main" val="0"/>
              </a:ext>
            </a:extLst>
          </a:blip>
          <a:srcRect t="70191"/>
          <a:stretch/>
        </p:blipFill>
        <p:spPr>
          <a:xfrm>
            <a:off x="7290757" y="4811260"/>
            <a:ext cx="4406374" cy="1881237"/>
          </a:xfrm>
          <a:prstGeom prst="rect">
            <a:avLst/>
          </a:prstGeom>
        </p:spPr>
      </p:pic>
    </p:spTree>
    <p:extLst>
      <p:ext uri="{BB962C8B-B14F-4D97-AF65-F5344CB8AC3E}">
        <p14:creationId xmlns:p14="http://schemas.microsoft.com/office/powerpoint/2010/main" val="3067688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92131" y="1927119"/>
            <a:ext cx="10007738" cy="2339092"/>
          </a:xfrm>
          <a:prstGeom prst="rect">
            <a:avLst/>
          </a:prstGeom>
          <a:noFill/>
        </p:spPr>
        <p:txBody>
          <a:bodyPr wrap="square" lIns="121910" tIns="60955" rIns="121910" bIns="60955" rtlCol="0">
            <a:spAutoFit/>
          </a:bodyPr>
          <a:lstStyle/>
          <a:p>
            <a:pPr marL="342900" indent="-342900">
              <a:buFont typeface="Arial" panose="020B0604020202020204" pitchFamily="34" charset="0"/>
              <a:buChar char="•"/>
            </a:pPr>
            <a:r>
              <a:rPr lang="en-US" sz="2400" dirty="0"/>
              <a:t>CPA profession is well-organized to protect its interests</a:t>
            </a:r>
          </a:p>
          <a:p>
            <a:pPr marL="342900" indent="-342900">
              <a:buFont typeface="Arial" panose="020B0604020202020204" pitchFamily="34" charset="0"/>
              <a:buChar char="•"/>
            </a:pPr>
            <a:r>
              <a:rPr lang="en-US" sz="2400" dirty="0"/>
              <a:t>Of approximately 700,000 CPAs nationwide, about half are members of the AICPA</a:t>
            </a:r>
          </a:p>
          <a:p>
            <a:pPr marL="342900" indent="-342900">
              <a:buFont typeface="Arial" panose="020B0604020202020204" pitchFamily="34" charset="0"/>
              <a:buChar char="•"/>
            </a:pPr>
            <a:r>
              <a:rPr lang="en-US" sz="2400" dirty="0"/>
              <a:t>Professional associations—like AICPA and TXCPA—work to advance members’ success</a:t>
            </a:r>
          </a:p>
          <a:p>
            <a:pPr marL="342900" indent="-342900">
              <a:buFont typeface="Arial" panose="020B0604020202020204" pitchFamily="34" charset="0"/>
              <a:buChar char="•"/>
            </a:pPr>
            <a:r>
              <a:rPr lang="en-US" sz="2400" dirty="0"/>
              <a:t>CPAs are in one of the top recession proof careers</a:t>
            </a:r>
          </a:p>
        </p:txBody>
      </p:sp>
      <p:sp>
        <p:nvSpPr>
          <p:cNvPr id="16" name="Title 15">
            <a:extLst>
              <a:ext uri="{FF2B5EF4-FFF2-40B4-BE49-F238E27FC236}">
                <a16:creationId xmlns:a16="http://schemas.microsoft.com/office/drawing/2014/main" id="{A43C2481-A16B-AE4C-AB3E-C3C08CD1D56E}"/>
              </a:ext>
            </a:extLst>
          </p:cNvPr>
          <p:cNvSpPr>
            <a:spLocks noGrp="1"/>
          </p:cNvSpPr>
          <p:nvPr>
            <p:ph type="title"/>
          </p:nvPr>
        </p:nvSpPr>
        <p:spPr/>
        <p:txBody>
          <a:bodyPr>
            <a:normAutofit fontScale="90000"/>
          </a:bodyPr>
          <a:lstStyle/>
          <a:p>
            <a:r>
              <a:rPr lang="en-US" dirty="0"/>
              <a:t>Security: Power of the Credential</a:t>
            </a:r>
          </a:p>
        </p:txBody>
      </p:sp>
    </p:spTree>
    <p:extLst>
      <p:ext uri="{BB962C8B-B14F-4D97-AF65-F5344CB8AC3E}">
        <p14:creationId xmlns:p14="http://schemas.microsoft.com/office/powerpoint/2010/main" val="988537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itle 1"/>
          <p:cNvSpPr txBox="1">
            <a:spLocks/>
          </p:cNvSpPr>
          <p:nvPr/>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defRPr/>
            </a:pPr>
            <a:r>
              <a:rPr kumimoji="0" lang="en-US" sz="7199" b="0" i="0" u="none" strike="noStrike" kern="1200" cap="none" spc="0" normalizeH="0" baseline="0" noProof="0" dirty="0">
                <a:ln>
                  <a:noFill/>
                </a:ln>
                <a:solidFill>
                  <a:srgbClr val="41B6E6"/>
                </a:solidFill>
                <a:effectLst/>
                <a:uLnTx/>
                <a:uFillTx/>
                <a:latin typeface="Saira ExtraCondensed Light" pitchFamily="2" charset="77"/>
                <a:ea typeface="+mj-ea"/>
              </a:rPr>
              <a:t>HIRING TRENDS </a:t>
            </a:r>
          </a:p>
        </p:txBody>
      </p:sp>
      <p:pic>
        <p:nvPicPr>
          <p:cNvPr id="5" name="Picture 4">
            <a:extLst>
              <a:ext uri="{FF2B5EF4-FFF2-40B4-BE49-F238E27FC236}">
                <a16:creationId xmlns:a16="http://schemas.microsoft.com/office/drawing/2014/main" id="{6DEA8196-9746-7B46-8A31-985E914C21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62044"/>
            <a:ext cx="4567502" cy="2476463"/>
          </a:xfrm>
          <a:prstGeom prst="rect">
            <a:avLst/>
          </a:prstGeom>
        </p:spPr>
      </p:pic>
    </p:spTree>
    <p:extLst>
      <p:ext uri="{BB962C8B-B14F-4D97-AF65-F5344CB8AC3E}">
        <p14:creationId xmlns:p14="http://schemas.microsoft.com/office/powerpoint/2010/main" val="4025186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486400" y="2835094"/>
            <a:ext cx="6705600" cy="2681750"/>
          </a:xfrm>
          <a:prstGeom prst="rect">
            <a:avLst/>
          </a:prstGeom>
          <a:noFill/>
        </p:spPr>
        <p:txBody>
          <a:bodyPr wrap="square" lIns="121910" tIns="60955" rIns="121910" bIns="60955" rtlCol="0">
            <a:spAutoFit/>
          </a:bodyPr>
          <a:lstStyle/>
          <a:p>
            <a:pPr marL="285750" lvl="0" indent="-285750">
              <a:lnSpc>
                <a:spcPct val="120000"/>
              </a:lnSpc>
              <a:buFont typeface="Arial" panose="020B0604020202020204" pitchFamily="34" charset="0"/>
              <a:buChar char="•"/>
            </a:pPr>
            <a:r>
              <a:rPr lang="en-US" sz="2000" dirty="0">
                <a:solidFill>
                  <a:srgbClr val="1D4F91"/>
                </a:solidFill>
                <a:latin typeface="Zilla Slab" pitchFamily="2" charset="77"/>
                <a:ea typeface="Zilla Slab" pitchFamily="2" charset="77"/>
                <a:cs typeface="Raleway Light"/>
              </a:rPr>
              <a:t>Accounting manager</a:t>
            </a:r>
          </a:p>
          <a:p>
            <a:pPr marL="285750" lvl="0" indent="-285750">
              <a:lnSpc>
                <a:spcPct val="120000"/>
              </a:lnSpc>
              <a:buFont typeface="Arial" panose="020B0604020202020204" pitchFamily="34" charset="0"/>
              <a:buChar char="•"/>
            </a:pPr>
            <a:r>
              <a:rPr lang="en-US" sz="2000" dirty="0">
                <a:solidFill>
                  <a:srgbClr val="1D4F91"/>
                </a:solidFill>
                <a:latin typeface="Zilla Slab" pitchFamily="2" charset="77"/>
                <a:ea typeface="Zilla Slab" pitchFamily="2" charset="77"/>
                <a:cs typeface="Raleway Light"/>
              </a:rPr>
              <a:t>Controller</a:t>
            </a:r>
          </a:p>
          <a:p>
            <a:pPr marL="285750" lvl="0" indent="-285750">
              <a:lnSpc>
                <a:spcPct val="120000"/>
              </a:lnSpc>
              <a:buFont typeface="Arial" panose="020B0604020202020204" pitchFamily="34" charset="0"/>
              <a:buChar char="•"/>
            </a:pPr>
            <a:r>
              <a:rPr lang="en-US" sz="2000" dirty="0">
                <a:solidFill>
                  <a:srgbClr val="1D4F91"/>
                </a:solidFill>
                <a:latin typeface="Zilla Slab" pitchFamily="2" charset="77"/>
                <a:ea typeface="Zilla Slab" pitchFamily="2" charset="77"/>
                <a:cs typeface="Raleway Light"/>
              </a:rPr>
              <a:t>Financial analyst</a:t>
            </a:r>
          </a:p>
          <a:p>
            <a:pPr marL="285750" lvl="0" indent="-285750">
              <a:lnSpc>
                <a:spcPct val="120000"/>
              </a:lnSpc>
              <a:buFont typeface="Arial" panose="020B0604020202020204" pitchFamily="34" charset="0"/>
              <a:buChar char="•"/>
            </a:pPr>
            <a:r>
              <a:rPr lang="en-US" sz="2000" dirty="0">
                <a:solidFill>
                  <a:srgbClr val="1D4F91"/>
                </a:solidFill>
                <a:latin typeface="Zilla Slab" pitchFamily="2" charset="77"/>
                <a:ea typeface="Zilla Slab" pitchFamily="2" charset="77"/>
                <a:cs typeface="Raleway Light"/>
              </a:rPr>
              <a:t>Internal auditor</a:t>
            </a:r>
          </a:p>
          <a:p>
            <a:pPr marL="285750" lvl="0" indent="-285750">
              <a:lnSpc>
                <a:spcPct val="120000"/>
              </a:lnSpc>
              <a:buFont typeface="Arial" panose="020B0604020202020204" pitchFamily="34" charset="0"/>
              <a:buChar char="•"/>
            </a:pPr>
            <a:r>
              <a:rPr lang="en-US" sz="2000" dirty="0">
                <a:solidFill>
                  <a:srgbClr val="1D4F91"/>
                </a:solidFill>
                <a:latin typeface="Zilla Slab" pitchFamily="2" charset="77"/>
                <a:ea typeface="Zilla Slab" pitchFamily="2" charset="77"/>
                <a:cs typeface="Raleway Light"/>
              </a:rPr>
              <a:t>Payroll manager</a:t>
            </a:r>
          </a:p>
          <a:p>
            <a:pPr marL="285750" lvl="0" indent="-285750">
              <a:lnSpc>
                <a:spcPct val="120000"/>
              </a:lnSpc>
              <a:buFont typeface="Arial" panose="020B0604020202020204" pitchFamily="34" charset="0"/>
              <a:buChar char="•"/>
            </a:pPr>
            <a:r>
              <a:rPr lang="en-US" sz="2000" dirty="0">
                <a:solidFill>
                  <a:srgbClr val="1D4F91"/>
                </a:solidFill>
                <a:latin typeface="Zilla Slab" pitchFamily="2" charset="77"/>
                <a:ea typeface="Zilla Slab" pitchFamily="2" charset="77"/>
                <a:cs typeface="Raleway Light"/>
              </a:rPr>
              <a:t>Senior accountant</a:t>
            </a:r>
          </a:p>
          <a:p>
            <a:pPr marL="285750" lvl="0" indent="-285750">
              <a:lnSpc>
                <a:spcPct val="120000"/>
              </a:lnSpc>
              <a:buFont typeface="Arial" panose="020B0604020202020204" pitchFamily="34" charset="0"/>
              <a:buChar char="•"/>
            </a:pPr>
            <a:r>
              <a:rPr lang="en-US" sz="2000" dirty="0">
                <a:solidFill>
                  <a:srgbClr val="1D4F91"/>
                </a:solidFill>
                <a:latin typeface="Zilla Slab" pitchFamily="2" charset="77"/>
                <a:ea typeface="Zilla Slab" pitchFamily="2" charset="77"/>
                <a:cs typeface="Raleway Light"/>
              </a:rPr>
              <a:t>Staff accountant </a:t>
            </a:r>
          </a:p>
        </p:txBody>
      </p:sp>
      <p:cxnSp>
        <p:nvCxnSpPr>
          <p:cNvPr id="13" name="Straight Connector 12"/>
          <p:cNvCxnSpPr/>
          <p:nvPr/>
        </p:nvCxnSpPr>
        <p:spPr>
          <a:xfrm>
            <a:off x="5738253" y="2720603"/>
            <a:ext cx="3951195"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078680" y="1948164"/>
            <a:ext cx="0" cy="3376048"/>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Freeform 22"/>
          <p:cNvSpPr>
            <a:spLocks noEditPoints="1"/>
          </p:cNvSpPr>
          <p:nvPr/>
        </p:nvSpPr>
        <p:spPr bwMode="auto">
          <a:xfrm>
            <a:off x="1728153" y="2618241"/>
            <a:ext cx="1371296" cy="988278"/>
          </a:xfrm>
          <a:custGeom>
            <a:avLst/>
            <a:gdLst>
              <a:gd name="T0" fmla="*/ 298 w 368"/>
              <a:gd name="T1" fmla="*/ 94 h 265"/>
              <a:gd name="T2" fmla="*/ 196 w 368"/>
              <a:gd name="T3" fmla="*/ 0 h 265"/>
              <a:gd name="T4" fmla="*/ 102 w 368"/>
              <a:gd name="T5" fmla="*/ 60 h 265"/>
              <a:gd name="T6" fmla="*/ 86 w 368"/>
              <a:gd name="T7" fmla="*/ 58 h 265"/>
              <a:gd name="T8" fmla="*/ 35 w 368"/>
              <a:gd name="T9" fmla="*/ 109 h 265"/>
              <a:gd name="T10" fmla="*/ 37 w 368"/>
              <a:gd name="T11" fmla="*/ 126 h 265"/>
              <a:gd name="T12" fmla="*/ 0 w 368"/>
              <a:gd name="T13" fmla="*/ 190 h 265"/>
              <a:gd name="T14" fmla="*/ 75 w 368"/>
              <a:gd name="T15" fmla="*/ 265 h 265"/>
              <a:gd name="T16" fmla="*/ 75 w 368"/>
              <a:gd name="T17" fmla="*/ 265 h 265"/>
              <a:gd name="T18" fmla="*/ 282 w 368"/>
              <a:gd name="T19" fmla="*/ 265 h 265"/>
              <a:gd name="T20" fmla="*/ 282 w 368"/>
              <a:gd name="T21" fmla="*/ 265 h 265"/>
              <a:gd name="T22" fmla="*/ 368 w 368"/>
              <a:gd name="T23" fmla="*/ 178 h 265"/>
              <a:gd name="T24" fmla="*/ 298 w 368"/>
              <a:gd name="T25" fmla="*/ 94 h 265"/>
              <a:gd name="T26" fmla="*/ 282 w 368"/>
              <a:gd name="T27" fmla="*/ 242 h 265"/>
              <a:gd name="T28" fmla="*/ 282 w 368"/>
              <a:gd name="T29" fmla="*/ 242 h 265"/>
              <a:gd name="T30" fmla="*/ 75 w 368"/>
              <a:gd name="T31" fmla="*/ 242 h 265"/>
              <a:gd name="T32" fmla="*/ 23 w 368"/>
              <a:gd name="T33" fmla="*/ 190 h 265"/>
              <a:gd name="T34" fmla="*/ 49 w 368"/>
              <a:gd name="T35" fmla="*/ 145 h 265"/>
              <a:gd name="T36" fmla="*/ 59 w 368"/>
              <a:gd name="T37" fmla="*/ 118 h 265"/>
              <a:gd name="T38" fmla="*/ 58 w 368"/>
              <a:gd name="T39" fmla="*/ 109 h 265"/>
              <a:gd name="T40" fmla="*/ 86 w 368"/>
              <a:gd name="T41" fmla="*/ 81 h 265"/>
              <a:gd name="T42" fmla="*/ 102 w 368"/>
              <a:gd name="T43" fmla="*/ 83 h 265"/>
              <a:gd name="T44" fmla="*/ 123 w 368"/>
              <a:gd name="T45" fmla="*/ 70 h 265"/>
              <a:gd name="T46" fmla="*/ 196 w 368"/>
              <a:gd name="T47" fmla="*/ 23 h 265"/>
              <a:gd name="T48" fmla="*/ 275 w 368"/>
              <a:gd name="T49" fmla="*/ 96 h 265"/>
              <a:gd name="T50" fmla="*/ 294 w 368"/>
              <a:gd name="T51" fmla="*/ 116 h 265"/>
              <a:gd name="T52" fmla="*/ 345 w 368"/>
              <a:gd name="T53" fmla="*/ 178 h 265"/>
              <a:gd name="T54" fmla="*/ 282 w 368"/>
              <a:gd name="T55" fmla="*/ 2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8" h="265">
                <a:moveTo>
                  <a:pt x="298" y="94"/>
                </a:moveTo>
                <a:cubicBezTo>
                  <a:pt x="293" y="41"/>
                  <a:pt x="250" y="0"/>
                  <a:pt x="196" y="0"/>
                </a:cubicBezTo>
                <a:cubicBezTo>
                  <a:pt x="154" y="0"/>
                  <a:pt x="118" y="25"/>
                  <a:pt x="102" y="60"/>
                </a:cubicBezTo>
                <a:cubicBezTo>
                  <a:pt x="97" y="59"/>
                  <a:pt x="92" y="58"/>
                  <a:pt x="86" y="58"/>
                </a:cubicBezTo>
                <a:cubicBezTo>
                  <a:pt x="58" y="58"/>
                  <a:pt x="35" y="81"/>
                  <a:pt x="35" y="109"/>
                </a:cubicBezTo>
                <a:cubicBezTo>
                  <a:pt x="35" y="115"/>
                  <a:pt x="36" y="120"/>
                  <a:pt x="37" y="126"/>
                </a:cubicBezTo>
                <a:cubicBezTo>
                  <a:pt x="15" y="139"/>
                  <a:pt x="0" y="162"/>
                  <a:pt x="0" y="190"/>
                </a:cubicBezTo>
                <a:cubicBezTo>
                  <a:pt x="0" y="231"/>
                  <a:pt x="34" y="265"/>
                  <a:pt x="75" y="265"/>
                </a:cubicBezTo>
                <a:cubicBezTo>
                  <a:pt x="75" y="265"/>
                  <a:pt x="75" y="265"/>
                  <a:pt x="75" y="265"/>
                </a:cubicBezTo>
                <a:cubicBezTo>
                  <a:pt x="282" y="265"/>
                  <a:pt x="282" y="265"/>
                  <a:pt x="282" y="265"/>
                </a:cubicBezTo>
                <a:cubicBezTo>
                  <a:pt x="282" y="265"/>
                  <a:pt x="282" y="265"/>
                  <a:pt x="282" y="265"/>
                </a:cubicBezTo>
                <a:cubicBezTo>
                  <a:pt x="330" y="265"/>
                  <a:pt x="368" y="226"/>
                  <a:pt x="368" y="178"/>
                </a:cubicBezTo>
                <a:cubicBezTo>
                  <a:pt x="368" y="136"/>
                  <a:pt x="338" y="101"/>
                  <a:pt x="298" y="94"/>
                </a:cubicBezTo>
                <a:close/>
                <a:moveTo>
                  <a:pt x="282" y="242"/>
                </a:moveTo>
                <a:cubicBezTo>
                  <a:pt x="282" y="242"/>
                  <a:pt x="282" y="242"/>
                  <a:pt x="282" y="242"/>
                </a:cubicBezTo>
                <a:cubicBezTo>
                  <a:pt x="75" y="242"/>
                  <a:pt x="75" y="242"/>
                  <a:pt x="75" y="242"/>
                </a:cubicBezTo>
                <a:cubicBezTo>
                  <a:pt x="46" y="242"/>
                  <a:pt x="23" y="219"/>
                  <a:pt x="23" y="190"/>
                </a:cubicBezTo>
                <a:cubicBezTo>
                  <a:pt x="23" y="172"/>
                  <a:pt x="33" y="155"/>
                  <a:pt x="49" y="145"/>
                </a:cubicBezTo>
                <a:cubicBezTo>
                  <a:pt x="65" y="136"/>
                  <a:pt x="66" y="135"/>
                  <a:pt x="59" y="118"/>
                </a:cubicBezTo>
                <a:cubicBezTo>
                  <a:pt x="58" y="115"/>
                  <a:pt x="58" y="112"/>
                  <a:pt x="58" y="109"/>
                </a:cubicBezTo>
                <a:cubicBezTo>
                  <a:pt x="58" y="94"/>
                  <a:pt x="70" y="81"/>
                  <a:pt x="86" y="81"/>
                </a:cubicBezTo>
                <a:cubicBezTo>
                  <a:pt x="86" y="81"/>
                  <a:pt x="94" y="80"/>
                  <a:pt x="102" y="83"/>
                </a:cubicBezTo>
                <a:cubicBezTo>
                  <a:pt x="115" y="89"/>
                  <a:pt x="117" y="83"/>
                  <a:pt x="123" y="70"/>
                </a:cubicBezTo>
                <a:cubicBezTo>
                  <a:pt x="136" y="41"/>
                  <a:pt x="165" y="23"/>
                  <a:pt x="196" y="23"/>
                </a:cubicBezTo>
                <a:cubicBezTo>
                  <a:pt x="237" y="23"/>
                  <a:pt x="271" y="54"/>
                  <a:pt x="275" y="96"/>
                </a:cubicBezTo>
                <a:cubicBezTo>
                  <a:pt x="277" y="112"/>
                  <a:pt x="277" y="112"/>
                  <a:pt x="294" y="116"/>
                </a:cubicBezTo>
                <a:cubicBezTo>
                  <a:pt x="324" y="122"/>
                  <a:pt x="345" y="148"/>
                  <a:pt x="345" y="178"/>
                </a:cubicBezTo>
                <a:cubicBezTo>
                  <a:pt x="345" y="213"/>
                  <a:pt x="317" y="242"/>
                  <a:pt x="282" y="242"/>
                </a:cubicBezTo>
                <a:close/>
              </a:path>
            </a:pathLst>
          </a:custGeom>
          <a:solidFill>
            <a:schemeClr val="bg1"/>
          </a:solid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0E64BD6-54D7-7446-8256-EA1B3360A8B0}"/>
              </a:ext>
            </a:extLst>
          </p:cNvPr>
          <p:cNvSpPr>
            <a:spLocks noGrp="1"/>
          </p:cNvSpPr>
          <p:nvPr>
            <p:ph type="title"/>
          </p:nvPr>
        </p:nvSpPr>
        <p:spPr/>
        <p:txBody>
          <a:bodyPr>
            <a:normAutofit fontScale="90000"/>
          </a:bodyPr>
          <a:lstStyle/>
          <a:p>
            <a:r>
              <a:rPr lang="en-US" dirty="0"/>
              <a:t>HIRING TRENDS </a:t>
            </a:r>
          </a:p>
        </p:txBody>
      </p:sp>
      <p:sp>
        <p:nvSpPr>
          <p:cNvPr id="2" name="Oval 1">
            <a:extLst>
              <a:ext uri="{FF2B5EF4-FFF2-40B4-BE49-F238E27FC236}">
                <a16:creationId xmlns:a16="http://schemas.microsoft.com/office/drawing/2014/main" id="{C065C54A-8638-4456-A0F3-CE7B4A791776}"/>
              </a:ext>
            </a:extLst>
          </p:cNvPr>
          <p:cNvSpPr/>
          <p:nvPr/>
        </p:nvSpPr>
        <p:spPr>
          <a:xfrm>
            <a:off x="1191660" y="1823897"/>
            <a:ext cx="3194459" cy="3179762"/>
          </a:xfrm>
          <a:prstGeom prst="ellipse">
            <a:avLst/>
          </a:prstGeom>
          <a:solidFill>
            <a:srgbClr val="FF6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701C872-0D5F-469B-9007-280A6F9AB2F5}"/>
              </a:ext>
            </a:extLst>
          </p:cNvPr>
          <p:cNvSpPr/>
          <p:nvPr/>
        </p:nvSpPr>
        <p:spPr>
          <a:xfrm>
            <a:off x="1343398" y="2833686"/>
            <a:ext cx="2890982" cy="193899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Zilla Slab" pitchFamily="2" charset="0"/>
                <a:ea typeface="Zilla Slab" pitchFamily="2" charset="0"/>
              </a:rPr>
              <a:t>Employment of accountants and auditors to grow faster through 2024 than the average for all occupations</a:t>
            </a:r>
          </a:p>
        </p:txBody>
      </p:sp>
      <p:pic>
        <p:nvPicPr>
          <p:cNvPr id="6" name="Graphic 5" descr="Upward trend">
            <a:extLst>
              <a:ext uri="{FF2B5EF4-FFF2-40B4-BE49-F238E27FC236}">
                <a16:creationId xmlns:a16="http://schemas.microsoft.com/office/drawing/2014/main" id="{086E15F1-94C7-4F5C-AA70-F53835B7A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71184" y="1992349"/>
            <a:ext cx="914400" cy="914400"/>
          </a:xfrm>
          <a:prstGeom prst="rect">
            <a:avLst/>
          </a:prstGeom>
        </p:spPr>
      </p:pic>
      <p:sp>
        <p:nvSpPr>
          <p:cNvPr id="9" name="Rectangle 8">
            <a:extLst>
              <a:ext uri="{FF2B5EF4-FFF2-40B4-BE49-F238E27FC236}">
                <a16:creationId xmlns:a16="http://schemas.microsoft.com/office/drawing/2014/main" id="{AEABB9F3-60D0-49D9-AF20-38980F5AE2C1}"/>
              </a:ext>
            </a:extLst>
          </p:cNvPr>
          <p:cNvSpPr/>
          <p:nvPr/>
        </p:nvSpPr>
        <p:spPr>
          <a:xfrm>
            <a:off x="1123337" y="5482385"/>
            <a:ext cx="3302821" cy="600164"/>
          </a:xfrm>
          <a:prstGeom prst="rect">
            <a:avLst/>
          </a:prstGeom>
        </p:spPr>
        <p:txBody>
          <a:bodyPr wrap="square">
            <a:spAutoFit/>
          </a:bodyPr>
          <a:lstStyle/>
          <a:p>
            <a:pPr marL="0" marR="0" lvl="1" indent="0" algn="ctr" defTabSz="914400" eaLnBrk="1" fontAlgn="auto" latinLnBrk="0" hangingPunct="1">
              <a:lnSpc>
                <a:spcPct val="100000"/>
              </a:lnSpc>
              <a:spcBef>
                <a:spcPts val="0"/>
              </a:spcBef>
              <a:spcAft>
                <a:spcPts val="600"/>
              </a:spcAft>
              <a:buClr>
                <a:srgbClr val="72246C"/>
              </a:buClr>
              <a:buSzTx/>
              <a:buFontTx/>
              <a:buNone/>
              <a:tabLst/>
              <a:defRPr/>
            </a:pPr>
            <a:r>
              <a:rPr kumimoji="0" lang="en-US" sz="1100" b="0" i="1" u="none" strike="noStrike" kern="0" cap="none" spc="0" normalizeH="0" baseline="0" noProof="0" dirty="0">
                <a:ln>
                  <a:noFill/>
                </a:ln>
                <a:effectLst/>
                <a:uLnTx/>
                <a:uFillTx/>
                <a:latin typeface="Zilla Slab" pitchFamily="2" charset="0"/>
                <a:ea typeface="Zilla Slab" pitchFamily="2" charset="0"/>
              </a:rPr>
              <a:t>Source: Bureau of Labor Statistics, U.S. Department of Labor, Occupational Outlook Handbook, 2016-17 Edition.</a:t>
            </a:r>
          </a:p>
        </p:txBody>
      </p:sp>
      <p:sp>
        <p:nvSpPr>
          <p:cNvPr id="10" name="Rectangle 9">
            <a:extLst>
              <a:ext uri="{FF2B5EF4-FFF2-40B4-BE49-F238E27FC236}">
                <a16:creationId xmlns:a16="http://schemas.microsoft.com/office/drawing/2014/main" id="{6945D298-53C4-456C-B7BA-4CDBD21264BA}"/>
              </a:ext>
            </a:extLst>
          </p:cNvPr>
          <p:cNvSpPr/>
          <p:nvPr/>
        </p:nvSpPr>
        <p:spPr>
          <a:xfrm>
            <a:off x="5628245" y="1834727"/>
            <a:ext cx="5202712" cy="707886"/>
          </a:xfrm>
          <a:prstGeom prst="rect">
            <a:avLst/>
          </a:prstGeom>
        </p:spPr>
        <p:txBody>
          <a:bodyPr wrap="square">
            <a:spAutoFit/>
          </a:bodyPr>
          <a:lstStyle/>
          <a:p>
            <a:pPr lvl="0" fontAlgn="base">
              <a:defRPr/>
            </a:pPr>
            <a:r>
              <a:rPr lang="en-US" sz="2000" b="1" kern="0" dirty="0">
                <a:latin typeface="Zilla Slab" pitchFamily="2" charset="0"/>
                <a:ea typeface="Zilla Slab" pitchFamily="2" charset="0"/>
                <a:cs typeface="Times New Roman" panose="02020603050405020304" pitchFamily="18" charset="0"/>
              </a:rPr>
              <a:t>HOT AREAS &amp; SPECIALTIES WITHIN THE ACCOUNTING PROFESSION ARE:</a:t>
            </a:r>
          </a:p>
        </p:txBody>
      </p:sp>
      <p:sp>
        <p:nvSpPr>
          <p:cNvPr id="16" name="Rectangle 15">
            <a:extLst>
              <a:ext uri="{FF2B5EF4-FFF2-40B4-BE49-F238E27FC236}">
                <a16:creationId xmlns:a16="http://schemas.microsoft.com/office/drawing/2014/main" id="{9B1E6A71-731F-4D13-A705-4C3ACBDEA8AB}"/>
              </a:ext>
            </a:extLst>
          </p:cNvPr>
          <p:cNvSpPr/>
          <p:nvPr/>
        </p:nvSpPr>
        <p:spPr>
          <a:xfrm>
            <a:off x="6853730" y="5631334"/>
            <a:ext cx="2563522" cy="276999"/>
          </a:xfrm>
          <a:prstGeom prst="rect">
            <a:avLst/>
          </a:prstGeom>
        </p:spPr>
        <p:txBody>
          <a:bodyPr wrap="none">
            <a:spAutoFit/>
          </a:bodyPr>
          <a:lstStyle/>
          <a:p>
            <a:r>
              <a:rPr lang="en-US" sz="1200" i="1" dirty="0">
                <a:latin typeface="Zilla Slab" pitchFamily="2" charset="0"/>
                <a:ea typeface="Zilla Slab" pitchFamily="2" charset="0"/>
              </a:rPr>
              <a:t>Source: 2019 Robert Half Salary Guide</a:t>
            </a:r>
          </a:p>
        </p:txBody>
      </p:sp>
    </p:spTree>
    <p:extLst>
      <p:ext uri="{BB962C8B-B14F-4D97-AF65-F5344CB8AC3E}">
        <p14:creationId xmlns:p14="http://schemas.microsoft.com/office/powerpoint/2010/main" val="4206641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itle 1"/>
          <p:cNvSpPr txBox="1">
            <a:spLocks/>
          </p:cNvSpPr>
          <p:nvPr/>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lvl="0" algn="l">
              <a:defRPr/>
            </a:pPr>
            <a:r>
              <a:rPr lang="en-US" sz="6600" dirty="0">
                <a:solidFill>
                  <a:srgbClr val="41B6E6"/>
                </a:solidFill>
                <a:latin typeface="Saira ExtraCondensed Light" pitchFamily="2" charset="77"/>
              </a:rPr>
              <a:t>Your Presenter Today</a:t>
            </a:r>
            <a:endParaRPr kumimoji="0" lang="en-US" sz="6600" b="0" i="0" u="none" strike="noStrike" kern="1200" cap="none" spc="0" normalizeH="0" baseline="0" noProof="0" dirty="0">
              <a:ln>
                <a:noFill/>
              </a:ln>
              <a:solidFill>
                <a:srgbClr val="41B6E6"/>
              </a:solidFill>
              <a:effectLst/>
              <a:uLnTx/>
              <a:uFillTx/>
              <a:latin typeface="Saira ExtraCondensed Light" pitchFamily="2" charset="77"/>
              <a:ea typeface="+mj-ea"/>
            </a:endParaRPr>
          </a:p>
        </p:txBody>
      </p:sp>
      <p:pic>
        <p:nvPicPr>
          <p:cNvPr id="5" name="Picture 4">
            <a:extLst>
              <a:ext uri="{FF2B5EF4-FFF2-40B4-BE49-F238E27FC236}">
                <a16:creationId xmlns:a16="http://schemas.microsoft.com/office/drawing/2014/main" id="{6DEA8196-9746-7B46-8A31-985E914C21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62044"/>
            <a:ext cx="4567502" cy="2476463"/>
          </a:xfrm>
          <a:prstGeom prst="rect">
            <a:avLst/>
          </a:prstGeom>
        </p:spPr>
      </p:pic>
    </p:spTree>
    <p:extLst>
      <p:ext uri="{BB962C8B-B14F-4D97-AF65-F5344CB8AC3E}">
        <p14:creationId xmlns:p14="http://schemas.microsoft.com/office/powerpoint/2010/main" val="137039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43C2481-A16B-AE4C-AB3E-C3C08CD1D56E}"/>
              </a:ext>
            </a:extLst>
          </p:cNvPr>
          <p:cNvSpPr>
            <a:spLocks noGrp="1"/>
          </p:cNvSpPr>
          <p:nvPr>
            <p:ph type="title"/>
          </p:nvPr>
        </p:nvSpPr>
        <p:spPr/>
        <p:txBody>
          <a:bodyPr>
            <a:normAutofit fontScale="90000"/>
          </a:bodyPr>
          <a:lstStyle/>
          <a:p>
            <a:r>
              <a:rPr lang="en-US" dirty="0"/>
              <a:t>EXPANDED AREAS OF ASSIGNMENT </a:t>
            </a:r>
          </a:p>
        </p:txBody>
      </p:sp>
      <p:sp>
        <p:nvSpPr>
          <p:cNvPr id="2" name="Oval 1">
            <a:extLst>
              <a:ext uri="{FF2B5EF4-FFF2-40B4-BE49-F238E27FC236}">
                <a16:creationId xmlns:a16="http://schemas.microsoft.com/office/drawing/2014/main" id="{BE14C606-A80E-47CA-AF41-F039BBDBDE29}"/>
              </a:ext>
            </a:extLst>
          </p:cNvPr>
          <p:cNvSpPr/>
          <p:nvPr/>
        </p:nvSpPr>
        <p:spPr>
          <a:xfrm>
            <a:off x="604407" y="2265218"/>
            <a:ext cx="2368138" cy="23275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1B6E6"/>
              </a:solidFill>
            </a:endParaRPr>
          </a:p>
        </p:txBody>
      </p:sp>
      <p:sp>
        <p:nvSpPr>
          <p:cNvPr id="5" name="Oval 4">
            <a:extLst>
              <a:ext uri="{FF2B5EF4-FFF2-40B4-BE49-F238E27FC236}">
                <a16:creationId xmlns:a16="http://schemas.microsoft.com/office/drawing/2014/main" id="{49BCD32C-CDF0-44DD-BD12-55F3B8B2120F}"/>
              </a:ext>
            </a:extLst>
          </p:cNvPr>
          <p:cNvSpPr/>
          <p:nvPr/>
        </p:nvSpPr>
        <p:spPr>
          <a:xfrm>
            <a:off x="3484138" y="2623591"/>
            <a:ext cx="1877291" cy="17931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1B6E6"/>
              </a:solidFill>
            </a:endParaRPr>
          </a:p>
        </p:txBody>
      </p:sp>
      <p:sp>
        <p:nvSpPr>
          <p:cNvPr id="6" name="Oval 5">
            <a:extLst>
              <a:ext uri="{FF2B5EF4-FFF2-40B4-BE49-F238E27FC236}">
                <a16:creationId xmlns:a16="http://schemas.microsoft.com/office/drawing/2014/main" id="{81C990DD-D486-488C-85AD-BA85CCAB7E23}"/>
              </a:ext>
            </a:extLst>
          </p:cNvPr>
          <p:cNvSpPr/>
          <p:nvPr/>
        </p:nvSpPr>
        <p:spPr>
          <a:xfrm>
            <a:off x="5815436" y="2863130"/>
            <a:ext cx="1432956" cy="1425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1B6E6"/>
              </a:solidFill>
            </a:endParaRPr>
          </a:p>
        </p:txBody>
      </p:sp>
      <p:sp>
        <p:nvSpPr>
          <p:cNvPr id="8" name="Oval 7">
            <a:extLst>
              <a:ext uri="{FF2B5EF4-FFF2-40B4-BE49-F238E27FC236}">
                <a16:creationId xmlns:a16="http://schemas.microsoft.com/office/drawing/2014/main" id="{AABE5B8B-FEC5-4DCF-818A-194BEB27B64F}"/>
              </a:ext>
            </a:extLst>
          </p:cNvPr>
          <p:cNvSpPr/>
          <p:nvPr/>
        </p:nvSpPr>
        <p:spPr>
          <a:xfrm>
            <a:off x="7809018" y="3155353"/>
            <a:ext cx="1066800" cy="1052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1B6E6"/>
              </a:solidFill>
            </a:endParaRPr>
          </a:p>
        </p:txBody>
      </p:sp>
      <p:sp>
        <p:nvSpPr>
          <p:cNvPr id="9" name="Oval 8">
            <a:extLst>
              <a:ext uri="{FF2B5EF4-FFF2-40B4-BE49-F238E27FC236}">
                <a16:creationId xmlns:a16="http://schemas.microsoft.com/office/drawing/2014/main" id="{6807344E-2D9E-402A-89B6-F04E999A093A}"/>
              </a:ext>
            </a:extLst>
          </p:cNvPr>
          <p:cNvSpPr/>
          <p:nvPr/>
        </p:nvSpPr>
        <p:spPr>
          <a:xfrm>
            <a:off x="9418118" y="3364699"/>
            <a:ext cx="698665" cy="7124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1B6E6"/>
              </a:solidFill>
            </a:endParaRPr>
          </a:p>
        </p:txBody>
      </p:sp>
      <p:sp>
        <p:nvSpPr>
          <p:cNvPr id="10" name="Oval 9">
            <a:extLst>
              <a:ext uri="{FF2B5EF4-FFF2-40B4-BE49-F238E27FC236}">
                <a16:creationId xmlns:a16="http://schemas.microsoft.com/office/drawing/2014/main" id="{76D8C517-3086-4E7F-92DF-C656092B5FBA}"/>
              </a:ext>
            </a:extLst>
          </p:cNvPr>
          <p:cNvSpPr/>
          <p:nvPr/>
        </p:nvSpPr>
        <p:spPr>
          <a:xfrm>
            <a:off x="10753858" y="3370506"/>
            <a:ext cx="698665" cy="7124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1B6E6"/>
              </a:solidFill>
            </a:endParaRPr>
          </a:p>
        </p:txBody>
      </p:sp>
      <p:sp>
        <p:nvSpPr>
          <p:cNvPr id="3" name="TextBox 2">
            <a:extLst>
              <a:ext uri="{FF2B5EF4-FFF2-40B4-BE49-F238E27FC236}">
                <a16:creationId xmlns:a16="http://schemas.microsoft.com/office/drawing/2014/main" id="{D254097C-00AE-4C1C-AB28-22CA9CE98974}"/>
              </a:ext>
            </a:extLst>
          </p:cNvPr>
          <p:cNvSpPr txBox="1"/>
          <p:nvPr/>
        </p:nvSpPr>
        <p:spPr>
          <a:xfrm>
            <a:off x="916721" y="2720617"/>
            <a:ext cx="1925010" cy="1107996"/>
          </a:xfrm>
          <a:prstGeom prst="rect">
            <a:avLst/>
          </a:prstGeom>
          <a:noFill/>
        </p:spPr>
        <p:txBody>
          <a:bodyPr wrap="square" rtlCol="0">
            <a:spAutoFit/>
          </a:bodyPr>
          <a:lstStyle/>
          <a:p>
            <a:pPr algn="ctr"/>
            <a:r>
              <a:rPr lang="en-US" sz="6600" dirty="0">
                <a:solidFill>
                  <a:schemeClr val="bg1"/>
                </a:solidFill>
                <a:latin typeface="Saira ExtraCondensed" panose="00000508000000000000" pitchFamily="2" charset="0"/>
              </a:rPr>
              <a:t>45 %</a:t>
            </a:r>
          </a:p>
        </p:txBody>
      </p:sp>
      <p:sp>
        <p:nvSpPr>
          <p:cNvPr id="11" name="TextBox 10">
            <a:extLst>
              <a:ext uri="{FF2B5EF4-FFF2-40B4-BE49-F238E27FC236}">
                <a16:creationId xmlns:a16="http://schemas.microsoft.com/office/drawing/2014/main" id="{A5F55BFB-62ED-4AB7-9FB3-2D296B415771}"/>
              </a:ext>
            </a:extLst>
          </p:cNvPr>
          <p:cNvSpPr txBox="1"/>
          <p:nvPr/>
        </p:nvSpPr>
        <p:spPr>
          <a:xfrm>
            <a:off x="3657605" y="2863130"/>
            <a:ext cx="1609100" cy="1015663"/>
          </a:xfrm>
          <a:prstGeom prst="rect">
            <a:avLst/>
          </a:prstGeom>
          <a:noFill/>
        </p:spPr>
        <p:txBody>
          <a:bodyPr wrap="square" rtlCol="0">
            <a:spAutoFit/>
          </a:bodyPr>
          <a:lstStyle/>
          <a:p>
            <a:pPr algn="ctr"/>
            <a:r>
              <a:rPr lang="en-US" sz="6000" dirty="0">
                <a:solidFill>
                  <a:schemeClr val="bg1"/>
                </a:solidFill>
                <a:latin typeface="Saira ExtraCondensed" panose="00000508000000000000" pitchFamily="2" charset="0"/>
              </a:rPr>
              <a:t>36%</a:t>
            </a:r>
          </a:p>
        </p:txBody>
      </p:sp>
      <p:sp>
        <p:nvSpPr>
          <p:cNvPr id="12" name="TextBox 11">
            <a:extLst>
              <a:ext uri="{FF2B5EF4-FFF2-40B4-BE49-F238E27FC236}">
                <a16:creationId xmlns:a16="http://schemas.microsoft.com/office/drawing/2014/main" id="{5AF867C4-DFDA-4FCB-B52D-8C722307D231}"/>
              </a:ext>
            </a:extLst>
          </p:cNvPr>
          <p:cNvSpPr txBox="1"/>
          <p:nvPr/>
        </p:nvSpPr>
        <p:spPr>
          <a:xfrm>
            <a:off x="5748279" y="3241056"/>
            <a:ext cx="1609100" cy="830997"/>
          </a:xfrm>
          <a:prstGeom prst="rect">
            <a:avLst/>
          </a:prstGeom>
          <a:noFill/>
        </p:spPr>
        <p:txBody>
          <a:bodyPr wrap="square" rtlCol="0">
            <a:spAutoFit/>
          </a:bodyPr>
          <a:lstStyle/>
          <a:p>
            <a:pPr algn="ctr"/>
            <a:r>
              <a:rPr lang="en-US" sz="4800" dirty="0">
                <a:solidFill>
                  <a:schemeClr val="bg1"/>
                </a:solidFill>
                <a:latin typeface="Saira ExtraCondensed" panose="00000508000000000000" pitchFamily="2" charset="0"/>
              </a:rPr>
              <a:t>7%</a:t>
            </a:r>
          </a:p>
        </p:txBody>
      </p:sp>
      <p:sp>
        <p:nvSpPr>
          <p:cNvPr id="13" name="TextBox 12">
            <a:extLst>
              <a:ext uri="{FF2B5EF4-FFF2-40B4-BE49-F238E27FC236}">
                <a16:creationId xmlns:a16="http://schemas.microsoft.com/office/drawing/2014/main" id="{C4D6CB9C-572A-409C-B361-49EC6B192DE1}"/>
              </a:ext>
            </a:extLst>
          </p:cNvPr>
          <p:cNvSpPr txBox="1"/>
          <p:nvPr/>
        </p:nvSpPr>
        <p:spPr>
          <a:xfrm>
            <a:off x="7539846" y="3364167"/>
            <a:ext cx="1609100" cy="707886"/>
          </a:xfrm>
          <a:prstGeom prst="rect">
            <a:avLst/>
          </a:prstGeom>
          <a:noFill/>
        </p:spPr>
        <p:txBody>
          <a:bodyPr wrap="square" rtlCol="0">
            <a:spAutoFit/>
          </a:bodyPr>
          <a:lstStyle/>
          <a:p>
            <a:pPr algn="ctr"/>
            <a:r>
              <a:rPr lang="en-US" sz="4000" dirty="0">
                <a:solidFill>
                  <a:schemeClr val="bg1"/>
                </a:solidFill>
                <a:latin typeface="Saira ExtraCondensed" panose="00000508000000000000" pitchFamily="2" charset="0"/>
              </a:rPr>
              <a:t>5%</a:t>
            </a:r>
          </a:p>
        </p:txBody>
      </p:sp>
      <p:sp>
        <p:nvSpPr>
          <p:cNvPr id="14" name="TextBox 13">
            <a:extLst>
              <a:ext uri="{FF2B5EF4-FFF2-40B4-BE49-F238E27FC236}">
                <a16:creationId xmlns:a16="http://schemas.microsoft.com/office/drawing/2014/main" id="{611F120B-E3F2-449E-8C6C-2501E2124921}"/>
              </a:ext>
            </a:extLst>
          </p:cNvPr>
          <p:cNvSpPr txBox="1"/>
          <p:nvPr/>
        </p:nvSpPr>
        <p:spPr>
          <a:xfrm>
            <a:off x="8985174" y="3459167"/>
            <a:ext cx="1609100" cy="584775"/>
          </a:xfrm>
          <a:prstGeom prst="rect">
            <a:avLst/>
          </a:prstGeom>
          <a:noFill/>
        </p:spPr>
        <p:txBody>
          <a:bodyPr wrap="square" rtlCol="0">
            <a:spAutoFit/>
          </a:bodyPr>
          <a:lstStyle/>
          <a:p>
            <a:pPr algn="ctr"/>
            <a:r>
              <a:rPr lang="en-US" sz="3200" dirty="0">
                <a:solidFill>
                  <a:schemeClr val="bg1"/>
                </a:solidFill>
                <a:latin typeface="Saira ExtraCondensed" panose="00000508000000000000" pitchFamily="2" charset="0"/>
              </a:rPr>
              <a:t>2%</a:t>
            </a:r>
          </a:p>
        </p:txBody>
      </p:sp>
      <p:sp>
        <p:nvSpPr>
          <p:cNvPr id="15" name="TextBox 14">
            <a:extLst>
              <a:ext uri="{FF2B5EF4-FFF2-40B4-BE49-F238E27FC236}">
                <a16:creationId xmlns:a16="http://schemas.microsoft.com/office/drawing/2014/main" id="{D3D02B90-EBF9-49A4-BF7B-0E1AAE139E40}"/>
              </a:ext>
            </a:extLst>
          </p:cNvPr>
          <p:cNvSpPr txBox="1"/>
          <p:nvPr/>
        </p:nvSpPr>
        <p:spPr>
          <a:xfrm>
            <a:off x="10330295" y="3464518"/>
            <a:ext cx="1609100" cy="584775"/>
          </a:xfrm>
          <a:prstGeom prst="rect">
            <a:avLst/>
          </a:prstGeom>
          <a:noFill/>
        </p:spPr>
        <p:txBody>
          <a:bodyPr wrap="square" rtlCol="0">
            <a:spAutoFit/>
          </a:bodyPr>
          <a:lstStyle/>
          <a:p>
            <a:pPr algn="ctr"/>
            <a:r>
              <a:rPr lang="en-US" sz="3200" dirty="0">
                <a:solidFill>
                  <a:schemeClr val="bg1"/>
                </a:solidFill>
                <a:latin typeface="Saira ExtraCondensed" panose="00000508000000000000" pitchFamily="2" charset="0"/>
              </a:rPr>
              <a:t>2%</a:t>
            </a:r>
          </a:p>
        </p:txBody>
      </p:sp>
      <p:sp>
        <p:nvSpPr>
          <p:cNvPr id="4" name="TextBox 3">
            <a:extLst>
              <a:ext uri="{FF2B5EF4-FFF2-40B4-BE49-F238E27FC236}">
                <a16:creationId xmlns:a16="http://schemas.microsoft.com/office/drawing/2014/main" id="{6725B97A-F7D3-4F8A-8626-2CE6E04673AB}"/>
              </a:ext>
            </a:extLst>
          </p:cNvPr>
          <p:cNvSpPr txBox="1"/>
          <p:nvPr/>
        </p:nvSpPr>
        <p:spPr>
          <a:xfrm>
            <a:off x="1155871" y="3617754"/>
            <a:ext cx="1246909" cy="400110"/>
          </a:xfrm>
          <a:prstGeom prst="rect">
            <a:avLst/>
          </a:prstGeom>
          <a:noFill/>
        </p:spPr>
        <p:txBody>
          <a:bodyPr wrap="square" rtlCol="0">
            <a:spAutoFit/>
          </a:bodyPr>
          <a:lstStyle/>
          <a:p>
            <a:pPr algn="ctr"/>
            <a:r>
              <a:rPr lang="en-US" sz="2000" dirty="0">
                <a:solidFill>
                  <a:schemeClr val="bg1"/>
                </a:solidFill>
                <a:latin typeface="Zilla Slab" pitchFamily="2" charset="0"/>
                <a:ea typeface="Zilla Slab" pitchFamily="2" charset="0"/>
              </a:rPr>
              <a:t>Auditing </a:t>
            </a:r>
          </a:p>
        </p:txBody>
      </p:sp>
      <p:sp>
        <p:nvSpPr>
          <p:cNvPr id="17" name="TextBox 16">
            <a:extLst>
              <a:ext uri="{FF2B5EF4-FFF2-40B4-BE49-F238E27FC236}">
                <a16:creationId xmlns:a16="http://schemas.microsoft.com/office/drawing/2014/main" id="{ACE349DC-7524-4008-9665-53607E44EBF1}"/>
              </a:ext>
            </a:extLst>
          </p:cNvPr>
          <p:cNvSpPr txBox="1"/>
          <p:nvPr/>
        </p:nvSpPr>
        <p:spPr>
          <a:xfrm>
            <a:off x="3810969" y="3678738"/>
            <a:ext cx="1246909" cy="400110"/>
          </a:xfrm>
          <a:prstGeom prst="rect">
            <a:avLst/>
          </a:prstGeom>
          <a:noFill/>
        </p:spPr>
        <p:txBody>
          <a:bodyPr wrap="square" rtlCol="0">
            <a:spAutoFit/>
          </a:bodyPr>
          <a:lstStyle/>
          <a:p>
            <a:pPr algn="ctr"/>
            <a:r>
              <a:rPr lang="en-US" sz="2000" dirty="0">
                <a:solidFill>
                  <a:schemeClr val="bg1"/>
                </a:solidFill>
                <a:latin typeface="Zilla Slab" pitchFamily="2" charset="0"/>
                <a:ea typeface="Zilla Slab" pitchFamily="2" charset="0"/>
              </a:rPr>
              <a:t>Taxation</a:t>
            </a:r>
          </a:p>
        </p:txBody>
      </p:sp>
      <p:sp>
        <p:nvSpPr>
          <p:cNvPr id="19" name="TextBox 18">
            <a:extLst>
              <a:ext uri="{FF2B5EF4-FFF2-40B4-BE49-F238E27FC236}">
                <a16:creationId xmlns:a16="http://schemas.microsoft.com/office/drawing/2014/main" id="{9191CA7C-3F5E-4245-9C4E-8E2AF06D09E1}"/>
              </a:ext>
            </a:extLst>
          </p:cNvPr>
          <p:cNvSpPr txBox="1"/>
          <p:nvPr/>
        </p:nvSpPr>
        <p:spPr>
          <a:xfrm>
            <a:off x="5713622" y="4248213"/>
            <a:ext cx="1609100" cy="646331"/>
          </a:xfrm>
          <a:prstGeom prst="rect">
            <a:avLst/>
          </a:prstGeom>
          <a:noFill/>
        </p:spPr>
        <p:txBody>
          <a:bodyPr wrap="square" rtlCol="0">
            <a:spAutoFit/>
          </a:bodyPr>
          <a:lstStyle/>
          <a:p>
            <a:pPr algn="ctr"/>
            <a:r>
              <a:rPr lang="en-US" dirty="0">
                <a:latin typeface="Zilla Slab" pitchFamily="2" charset="0"/>
                <a:ea typeface="Zilla Slab" pitchFamily="2" charset="0"/>
              </a:rPr>
              <a:t>Financial </a:t>
            </a:r>
          </a:p>
          <a:p>
            <a:pPr algn="ctr"/>
            <a:r>
              <a:rPr lang="en-US" dirty="0">
                <a:latin typeface="Zilla Slab" pitchFamily="2" charset="0"/>
                <a:ea typeface="Zilla Slab" pitchFamily="2" charset="0"/>
              </a:rPr>
              <a:t>Accounting </a:t>
            </a:r>
          </a:p>
        </p:txBody>
      </p:sp>
      <p:sp>
        <p:nvSpPr>
          <p:cNvPr id="20" name="TextBox 19">
            <a:extLst>
              <a:ext uri="{FF2B5EF4-FFF2-40B4-BE49-F238E27FC236}">
                <a16:creationId xmlns:a16="http://schemas.microsoft.com/office/drawing/2014/main" id="{BFF2F797-F98B-451E-B56E-0DA27151C2AF}"/>
              </a:ext>
            </a:extLst>
          </p:cNvPr>
          <p:cNvSpPr txBox="1"/>
          <p:nvPr/>
        </p:nvSpPr>
        <p:spPr>
          <a:xfrm>
            <a:off x="7539846" y="2514582"/>
            <a:ext cx="1609100" cy="646331"/>
          </a:xfrm>
          <a:prstGeom prst="rect">
            <a:avLst/>
          </a:prstGeom>
          <a:noFill/>
        </p:spPr>
        <p:txBody>
          <a:bodyPr wrap="square" rtlCol="0">
            <a:spAutoFit/>
          </a:bodyPr>
          <a:lstStyle/>
          <a:p>
            <a:pPr algn="ctr"/>
            <a:r>
              <a:rPr lang="en-US" dirty="0">
                <a:latin typeface="Zilla Slab" pitchFamily="2" charset="0"/>
                <a:ea typeface="Zilla Slab" pitchFamily="2" charset="0"/>
              </a:rPr>
              <a:t>Assurance </a:t>
            </a:r>
          </a:p>
          <a:p>
            <a:pPr algn="ctr"/>
            <a:r>
              <a:rPr lang="en-US" dirty="0">
                <a:latin typeface="Zilla Slab" pitchFamily="2" charset="0"/>
                <a:ea typeface="Zilla Slab" pitchFamily="2" charset="0"/>
              </a:rPr>
              <a:t>services </a:t>
            </a:r>
          </a:p>
        </p:txBody>
      </p:sp>
      <p:sp>
        <p:nvSpPr>
          <p:cNvPr id="21" name="TextBox 20">
            <a:extLst>
              <a:ext uri="{FF2B5EF4-FFF2-40B4-BE49-F238E27FC236}">
                <a16:creationId xmlns:a16="http://schemas.microsoft.com/office/drawing/2014/main" id="{EA60D561-B4A8-4150-BBFB-A37774ED08F5}"/>
              </a:ext>
            </a:extLst>
          </p:cNvPr>
          <p:cNvSpPr txBox="1"/>
          <p:nvPr/>
        </p:nvSpPr>
        <p:spPr>
          <a:xfrm>
            <a:off x="10298640" y="2983279"/>
            <a:ext cx="1609100" cy="369332"/>
          </a:xfrm>
          <a:prstGeom prst="rect">
            <a:avLst/>
          </a:prstGeom>
          <a:noFill/>
        </p:spPr>
        <p:txBody>
          <a:bodyPr wrap="square" rtlCol="0">
            <a:spAutoFit/>
          </a:bodyPr>
          <a:lstStyle/>
          <a:p>
            <a:pPr algn="ctr"/>
            <a:r>
              <a:rPr lang="en-US" dirty="0">
                <a:latin typeface="Zilla Slab" pitchFamily="2" charset="0"/>
                <a:ea typeface="Zilla Slab" pitchFamily="2" charset="0"/>
              </a:rPr>
              <a:t>Consulting </a:t>
            </a:r>
          </a:p>
        </p:txBody>
      </p:sp>
      <p:sp>
        <p:nvSpPr>
          <p:cNvPr id="22" name="TextBox 21">
            <a:extLst>
              <a:ext uri="{FF2B5EF4-FFF2-40B4-BE49-F238E27FC236}">
                <a16:creationId xmlns:a16="http://schemas.microsoft.com/office/drawing/2014/main" id="{4561049E-6DF6-4E7E-92DB-68FAE86B66DE}"/>
              </a:ext>
            </a:extLst>
          </p:cNvPr>
          <p:cNvSpPr txBox="1"/>
          <p:nvPr/>
        </p:nvSpPr>
        <p:spPr>
          <a:xfrm>
            <a:off x="8728365" y="4014602"/>
            <a:ext cx="2053448" cy="1200329"/>
          </a:xfrm>
          <a:prstGeom prst="rect">
            <a:avLst/>
          </a:prstGeom>
          <a:noFill/>
        </p:spPr>
        <p:txBody>
          <a:bodyPr wrap="square" rtlCol="0">
            <a:spAutoFit/>
          </a:bodyPr>
          <a:lstStyle/>
          <a:p>
            <a:pPr algn="ctr"/>
            <a:r>
              <a:rPr lang="en-US" dirty="0">
                <a:latin typeface="Zilla Slab" pitchFamily="2" charset="0"/>
                <a:ea typeface="Zilla Slab" pitchFamily="2" charset="0"/>
              </a:rPr>
              <a:t>Information management and technology assurance </a:t>
            </a:r>
          </a:p>
        </p:txBody>
      </p:sp>
      <p:sp>
        <p:nvSpPr>
          <p:cNvPr id="23" name="Rectangle 22">
            <a:extLst>
              <a:ext uri="{FF2B5EF4-FFF2-40B4-BE49-F238E27FC236}">
                <a16:creationId xmlns:a16="http://schemas.microsoft.com/office/drawing/2014/main" id="{5DB7BCFC-971D-48B2-BCB0-C2D91E443AD6}"/>
              </a:ext>
            </a:extLst>
          </p:cNvPr>
          <p:cNvSpPr/>
          <p:nvPr/>
        </p:nvSpPr>
        <p:spPr>
          <a:xfrm>
            <a:off x="2198022" y="1720953"/>
            <a:ext cx="8640299"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Zilla Slab" pitchFamily="2" charset="0"/>
                <a:ea typeface="Zilla Slab" pitchFamily="2" charset="0"/>
              </a:rPr>
              <a:t>AICPA’s 2017 Trends Report has an expanded list of assignment areas for new graduate hires in public accounting:</a:t>
            </a:r>
          </a:p>
        </p:txBody>
      </p:sp>
      <p:graphicFrame>
        <p:nvGraphicFramePr>
          <p:cNvPr id="26" name="Table 25">
            <a:extLst>
              <a:ext uri="{FF2B5EF4-FFF2-40B4-BE49-F238E27FC236}">
                <a16:creationId xmlns:a16="http://schemas.microsoft.com/office/drawing/2014/main" id="{3663DFFE-B8FE-4CCD-8694-A44F5BF45F1E}"/>
              </a:ext>
            </a:extLst>
          </p:cNvPr>
          <p:cNvGraphicFramePr>
            <a:graphicFrameLocks noGrp="1"/>
          </p:cNvGraphicFramePr>
          <p:nvPr>
            <p:extLst>
              <p:ext uri="{D42A27DB-BD31-4B8C-83A1-F6EECF244321}">
                <p14:modId xmlns:p14="http://schemas.microsoft.com/office/powerpoint/2010/main" val="1407616352"/>
              </p:ext>
            </p:extLst>
          </p:nvPr>
        </p:nvGraphicFramePr>
        <p:xfrm>
          <a:off x="1788476" y="5481289"/>
          <a:ext cx="3827644" cy="370840"/>
        </p:xfrm>
        <a:graphic>
          <a:graphicData uri="http://schemas.openxmlformats.org/drawingml/2006/table">
            <a:tbl>
              <a:tblPr firstRow="1" bandRow="1"/>
              <a:tblGrid>
                <a:gridCol w="2707171">
                  <a:extLst>
                    <a:ext uri="{9D8B030D-6E8A-4147-A177-3AD203B41FA5}">
                      <a16:colId xmlns:a16="http://schemas.microsoft.com/office/drawing/2014/main" val="4069229642"/>
                    </a:ext>
                  </a:extLst>
                </a:gridCol>
                <a:gridCol w="1120473">
                  <a:extLst>
                    <a:ext uri="{9D8B030D-6E8A-4147-A177-3AD203B41FA5}">
                      <a16:colId xmlns:a16="http://schemas.microsoft.com/office/drawing/2014/main" val="2237730079"/>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solidFill>
                          <a:srgbClr val="002D72"/>
                        </a:solidFill>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solidFill>
                          <a:srgbClr val="002D72"/>
                        </a:solidFill>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25309918"/>
                  </a:ext>
                </a:extLst>
              </a:tr>
            </a:tbl>
          </a:graphicData>
        </a:graphic>
      </p:graphicFrame>
      <p:graphicFrame>
        <p:nvGraphicFramePr>
          <p:cNvPr id="27" name="Table 26">
            <a:extLst>
              <a:ext uri="{FF2B5EF4-FFF2-40B4-BE49-F238E27FC236}">
                <a16:creationId xmlns:a16="http://schemas.microsoft.com/office/drawing/2014/main" id="{BFC42191-3E71-4D2B-A0D1-CC94FA0A8764}"/>
              </a:ext>
            </a:extLst>
          </p:cNvPr>
          <p:cNvGraphicFramePr>
            <a:graphicFrameLocks noGrp="1"/>
          </p:cNvGraphicFramePr>
          <p:nvPr>
            <p:extLst>
              <p:ext uri="{D42A27DB-BD31-4B8C-83A1-F6EECF244321}">
                <p14:modId xmlns:p14="http://schemas.microsoft.com/office/powerpoint/2010/main" val="1948046823"/>
              </p:ext>
            </p:extLst>
          </p:nvPr>
        </p:nvGraphicFramePr>
        <p:xfrm>
          <a:off x="713741" y="4908650"/>
          <a:ext cx="3573242" cy="1645920"/>
        </p:xfrm>
        <a:graphic>
          <a:graphicData uri="http://schemas.openxmlformats.org/drawingml/2006/table">
            <a:tbl>
              <a:tblPr firstRow="1" bandRow="1"/>
              <a:tblGrid>
                <a:gridCol w="2527241">
                  <a:extLst>
                    <a:ext uri="{9D8B030D-6E8A-4147-A177-3AD203B41FA5}">
                      <a16:colId xmlns:a16="http://schemas.microsoft.com/office/drawing/2014/main" val="3784097822"/>
                    </a:ext>
                  </a:extLst>
                </a:gridCol>
                <a:gridCol w="1046001">
                  <a:extLst>
                    <a:ext uri="{9D8B030D-6E8A-4147-A177-3AD203B41FA5}">
                      <a16:colId xmlns:a16="http://schemas.microsoft.com/office/drawing/2014/main" val="1586607068"/>
                    </a:ext>
                  </a:extLst>
                </a:gridCol>
              </a:tblGrid>
              <a:tr h="2641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a:solidFill>
                            <a:srgbClr val="002D72"/>
                          </a:solidFill>
                          <a:latin typeface="Zilla Slab" pitchFamily="2" charset="0"/>
                          <a:ea typeface="Zilla Slab" pitchFamily="2" charset="0"/>
                        </a:rPr>
                        <a:t>Other Areas</a:t>
                      </a: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a:solidFill>
                            <a:srgbClr val="002D72"/>
                          </a:solidFill>
                          <a:latin typeface="Zilla Slab" pitchFamily="2" charset="0"/>
                          <a:ea typeface="Zilla Slab" pitchFamily="2" charset="0"/>
                        </a:rPr>
                        <a:t>1%</a:t>
                      </a: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859776387"/>
                  </a:ext>
                </a:extLst>
              </a:tr>
              <a:tr h="2641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a:solidFill>
                            <a:srgbClr val="002D72"/>
                          </a:solidFill>
                          <a:latin typeface="Zilla Slab" pitchFamily="2" charset="0"/>
                          <a:ea typeface="Zilla Slab" pitchFamily="2" charset="0"/>
                        </a:rPr>
                        <a:t>Management Accounting</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a:solidFill>
                            <a:srgbClr val="002D72"/>
                          </a:solidFill>
                          <a:latin typeface="Zilla Slab" pitchFamily="2" charset="0"/>
                          <a:ea typeface="Zilla Slab" pitchFamily="2" charset="0"/>
                        </a:rPr>
                        <a:t>1%</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2013695"/>
                  </a:ext>
                </a:extLst>
              </a:tr>
              <a:tr h="2641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a:solidFill>
                            <a:srgbClr val="002D72"/>
                          </a:solidFill>
                          <a:latin typeface="Zilla Slab" pitchFamily="2" charset="0"/>
                          <a:ea typeface="Zilla Slab" pitchFamily="2" charset="0"/>
                        </a:rPr>
                        <a:t>Transaction Services</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a:solidFill>
                            <a:srgbClr val="002D72"/>
                          </a:solidFill>
                          <a:latin typeface="Zilla Slab" pitchFamily="2" charset="0"/>
                          <a:ea typeface="Zilla Slab" pitchFamily="2" charset="0"/>
                        </a:rPr>
                        <a:t>1%</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36905010"/>
                  </a:ext>
                </a:extLst>
              </a:tr>
              <a:tr h="2641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a:solidFill>
                            <a:srgbClr val="002D72"/>
                          </a:solidFill>
                          <a:latin typeface="Zilla Slab" pitchFamily="2" charset="0"/>
                          <a:ea typeface="Zilla Slab" pitchFamily="2" charset="0"/>
                        </a:rPr>
                        <a:t>Financial Forensics</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a:solidFill>
                            <a:srgbClr val="002D72"/>
                          </a:solidFill>
                          <a:latin typeface="Zilla Slab" pitchFamily="2" charset="0"/>
                          <a:ea typeface="Zilla Slab" pitchFamily="2" charset="0"/>
                        </a:rPr>
                        <a:t>0.3%</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196130031"/>
                  </a:ext>
                </a:extLst>
              </a:tr>
              <a:tr h="2641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a:solidFill>
                            <a:srgbClr val="002D72"/>
                          </a:solidFill>
                          <a:latin typeface="Zilla Slab" pitchFamily="2" charset="0"/>
                          <a:ea typeface="Zilla Slab" pitchFamily="2" charset="0"/>
                        </a:rPr>
                        <a:t>Business Valuation</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a:solidFill>
                            <a:srgbClr val="002D72"/>
                          </a:solidFill>
                          <a:latin typeface="Zilla Slab" pitchFamily="2" charset="0"/>
                          <a:ea typeface="Zilla Slab" pitchFamily="2" charset="0"/>
                        </a:rPr>
                        <a:t>0.1%</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15975009"/>
                  </a:ext>
                </a:extLst>
              </a:tr>
              <a:tr h="2641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a:solidFill>
                            <a:srgbClr val="002D72"/>
                          </a:solidFill>
                          <a:latin typeface="Zilla Slab" pitchFamily="2" charset="0"/>
                          <a:ea typeface="Zilla Slab" pitchFamily="2" charset="0"/>
                        </a:rPr>
                        <a:t>Personal Financial Planning</a:t>
                      </a: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dirty="0">
                          <a:solidFill>
                            <a:srgbClr val="002D72"/>
                          </a:solidFill>
                          <a:latin typeface="Zilla Slab" pitchFamily="2" charset="0"/>
                          <a:ea typeface="Zilla Slab" pitchFamily="2" charset="0"/>
                        </a:rPr>
                        <a:t>0.1%</a:t>
                      </a: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92490820"/>
                  </a:ext>
                </a:extLst>
              </a:tr>
            </a:tbl>
          </a:graphicData>
        </a:graphic>
      </p:graphicFrame>
      <p:sp>
        <p:nvSpPr>
          <p:cNvPr id="28" name="Rectangle 27">
            <a:extLst>
              <a:ext uri="{FF2B5EF4-FFF2-40B4-BE49-F238E27FC236}">
                <a16:creationId xmlns:a16="http://schemas.microsoft.com/office/drawing/2014/main" id="{FDE42294-CF33-4C16-9E7F-66A60EE64320}"/>
              </a:ext>
            </a:extLst>
          </p:cNvPr>
          <p:cNvSpPr/>
          <p:nvPr/>
        </p:nvSpPr>
        <p:spPr>
          <a:xfrm>
            <a:off x="9188360" y="6223613"/>
            <a:ext cx="2348720"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effectLst/>
                <a:uLnTx/>
                <a:uFillTx/>
                <a:latin typeface="Zilla Slab" pitchFamily="2" charset="0"/>
                <a:ea typeface="Zilla Slab" pitchFamily="2" charset="0"/>
              </a:rPr>
              <a:t>Source: 2017 AICPA Trends Report</a:t>
            </a:r>
          </a:p>
        </p:txBody>
      </p:sp>
    </p:spTree>
    <p:extLst>
      <p:ext uri="{BB962C8B-B14F-4D97-AF65-F5344CB8AC3E}">
        <p14:creationId xmlns:p14="http://schemas.microsoft.com/office/powerpoint/2010/main" val="2956892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43C2481-A16B-AE4C-AB3E-C3C08CD1D56E}"/>
              </a:ext>
            </a:extLst>
          </p:cNvPr>
          <p:cNvSpPr>
            <a:spLocks noGrp="1"/>
          </p:cNvSpPr>
          <p:nvPr>
            <p:ph type="title"/>
          </p:nvPr>
        </p:nvSpPr>
        <p:spPr/>
        <p:txBody>
          <a:bodyPr>
            <a:normAutofit fontScale="90000"/>
          </a:bodyPr>
          <a:lstStyle/>
          <a:p>
            <a:r>
              <a:rPr lang="en-US" dirty="0"/>
              <a:t>HIRING TRENDS  </a:t>
            </a:r>
          </a:p>
        </p:txBody>
      </p:sp>
      <p:graphicFrame>
        <p:nvGraphicFramePr>
          <p:cNvPr id="6" name="Chart 5">
            <a:extLst>
              <a:ext uri="{FF2B5EF4-FFF2-40B4-BE49-F238E27FC236}">
                <a16:creationId xmlns:a16="http://schemas.microsoft.com/office/drawing/2014/main" id="{5627AEF5-6724-48AC-8AC0-AA2D85DCB543}"/>
              </a:ext>
            </a:extLst>
          </p:cNvPr>
          <p:cNvGraphicFramePr/>
          <p:nvPr>
            <p:extLst>
              <p:ext uri="{D42A27DB-BD31-4B8C-83A1-F6EECF244321}">
                <p14:modId xmlns:p14="http://schemas.microsoft.com/office/powerpoint/2010/main" val="476555576"/>
              </p:ext>
            </p:extLst>
          </p:nvPr>
        </p:nvGraphicFramePr>
        <p:xfrm>
          <a:off x="534566" y="2287043"/>
          <a:ext cx="2136239" cy="24094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007F1402-06B5-4ED1-86FE-3E54ACF3065C}"/>
              </a:ext>
            </a:extLst>
          </p:cNvPr>
          <p:cNvGraphicFramePr/>
          <p:nvPr>
            <p:extLst>
              <p:ext uri="{D42A27DB-BD31-4B8C-83A1-F6EECF244321}">
                <p14:modId xmlns:p14="http://schemas.microsoft.com/office/powerpoint/2010/main" val="3336421779"/>
              </p:ext>
            </p:extLst>
          </p:nvPr>
        </p:nvGraphicFramePr>
        <p:xfrm>
          <a:off x="1860958" y="2459798"/>
          <a:ext cx="3830453" cy="21482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789C58B4-5ED3-46E1-A47F-BF3EAC6791EB}"/>
              </a:ext>
            </a:extLst>
          </p:cNvPr>
          <p:cNvGraphicFramePr/>
          <p:nvPr>
            <p:extLst>
              <p:ext uri="{D42A27DB-BD31-4B8C-83A1-F6EECF244321}">
                <p14:modId xmlns:p14="http://schemas.microsoft.com/office/powerpoint/2010/main" val="3925556422"/>
              </p:ext>
            </p:extLst>
          </p:nvPr>
        </p:nvGraphicFramePr>
        <p:xfrm>
          <a:off x="3262338" y="2472477"/>
          <a:ext cx="3625116" cy="191304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FA499A42-6003-4CE9-AC95-619E3A646A5C}"/>
              </a:ext>
            </a:extLst>
          </p:cNvPr>
          <p:cNvGraphicFramePr/>
          <p:nvPr>
            <p:extLst>
              <p:ext uri="{D42A27DB-BD31-4B8C-83A1-F6EECF244321}">
                <p14:modId xmlns:p14="http://schemas.microsoft.com/office/powerpoint/2010/main" val="1626318119"/>
              </p:ext>
            </p:extLst>
          </p:nvPr>
        </p:nvGraphicFramePr>
        <p:xfrm>
          <a:off x="7417167" y="1963584"/>
          <a:ext cx="7577615" cy="47666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a:extLst>
              <a:ext uri="{FF2B5EF4-FFF2-40B4-BE49-F238E27FC236}">
                <a16:creationId xmlns:a16="http://schemas.microsoft.com/office/drawing/2014/main" id="{4DF6436D-F693-4A65-9E63-2328C180091E}"/>
              </a:ext>
            </a:extLst>
          </p:cNvPr>
          <p:cNvGraphicFramePr/>
          <p:nvPr>
            <p:extLst>
              <p:ext uri="{D42A27DB-BD31-4B8C-83A1-F6EECF244321}">
                <p14:modId xmlns:p14="http://schemas.microsoft.com/office/powerpoint/2010/main" val="4029491255"/>
              </p:ext>
            </p:extLst>
          </p:nvPr>
        </p:nvGraphicFramePr>
        <p:xfrm>
          <a:off x="3961316" y="1140030"/>
          <a:ext cx="7794171" cy="5371257"/>
        </p:xfrm>
        <a:graphic>
          <a:graphicData uri="http://schemas.openxmlformats.org/drawingml/2006/chart">
            <c:chart xmlns:c="http://schemas.openxmlformats.org/drawingml/2006/chart" xmlns:r="http://schemas.openxmlformats.org/officeDocument/2006/relationships" r:id="rId7"/>
          </a:graphicData>
        </a:graphic>
      </p:graphicFrame>
      <p:pic>
        <p:nvPicPr>
          <p:cNvPr id="24" name="Graphic 23" descr="Upward trend">
            <a:extLst>
              <a:ext uri="{FF2B5EF4-FFF2-40B4-BE49-F238E27FC236}">
                <a16:creationId xmlns:a16="http://schemas.microsoft.com/office/drawing/2014/main" id="{91F5B2DE-CDA8-4A30-B335-53DE4AB422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1315" y="2911259"/>
            <a:ext cx="914400" cy="914400"/>
          </a:xfrm>
          <a:prstGeom prst="rect">
            <a:avLst/>
          </a:prstGeom>
        </p:spPr>
      </p:pic>
      <p:pic>
        <p:nvPicPr>
          <p:cNvPr id="26" name="Graphic 25" descr="Tools">
            <a:extLst>
              <a:ext uri="{FF2B5EF4-FFF2-40B4-BE49-F238E27FC236}">
                <a16:creationId xmlns:a16="http://schemas.microsoft.com/office/drawing/2014/main" id="{001FD74D-68BA-4F69-AE4B-35641D78688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79622" y="3054868"/>
            <a:ext cx="834798" cy="834798"/>
          </a:xfrm>
          <a:prstGeom prst="rect">
            <a:avLst/>
          </a:prstGeom>
        </p:spPr>
      </p:pic>
      <p:pic>
        <p:nvPicPr>
          <p:cNvPr id="28" name="Graphic 27" descr="Snowflake">
            <a:extLst>
              <a:ext uri="{FF2B5EF4-FFF2-40B4-BE49-F238E27FC236}">
                <a16:creationId xmlns:a16="http://schemas.microsoft.com/office/drawing/2014/main" id="{D18C8B4D-9F74-469F-8B0D-B577FE5CAB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49932" y="3011482"/>
            <a:ext cx="1044854" cy="1044854"/>
          </a:xfrm>
          <a:prstGeom prst="rect">
            <a:avLst/>
          </a:prstGeom>
        </p:spPr>
      </p:pic>
      <p:sp>
        <p:nvSpPr>
          <p:cNvPr id="29" name="Rectangle 28">
            <a:extLst>
              <a:ext uri="{FF2B5EF4-FFF2-40B4-BE49-F238E27FC236}">
                <a16:creationId xmlns:a16="http://schemas.microsoft.com/office/drawing/2014/main" id="{995CFECC-2F53-4EB2-AEF3-17E70C24D8A5}"/>
              </a:ext>
            </a:extLst>
          </p:cNvPr>
          <p:cNvSpPr/>
          <p:nvPr/>
        </p:nvSpPr>
        <p:spPr>
          <a:xfrm>
            <a:off x="470166" y="1830727"/>
            <a:ext cx="11127180"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Zilla Slab" pitchFamily="2" charset="0"/>
                <a:ea typeface="Zilla Slab" pitchFamily="2" charset="0"/>
              </a:rPr>
              <a:t>DIGITAL TRANSFORMATION’S EFFECT ON HIRING </a:t>
            </a:r>
          </a:p>
        </p:txBody>
      </p:sp>
      <p:sp>
        <p:nvSpPr>
          <p:cNvPr id="30" name="Rectangle 29">
            <a:extLst>
              <a:ext uri="{FF2B5EF4-FFF2-40B4-BE49-F238E27FC236}">
                <a16:creationId xmlns:a16="http://schemas.microsoft.com/office/drawing/2014/main" id="{D627FAF7-8036-4F84-9CE2-B126EBB31055}"/>
              </a:ext>
            </a:extLst>
          </p:cNvPr>
          <p:cNvSpPr/>
          <p:nvPr/>
        </p:nvSpPr>
        <p:spPr>
          <a:xfrm>
            <a:off x="520320" y="5081695"/>
            <a:ext cx="1597953" cy="923330"/>
          </a:xfrm>
          <a:prstGeom prst="rect">
            <a:avLst/>
          </a:prstGeom>
        </p:spPr>
        <p:txBody>
          <a:bodyPr wrap="square">
            <a:spAutoFit/>
          </a:bodyPr>
          <a:lstStyle/>
          <a:p>
            <a:pPr lvl="0" algn="ctr">
              <a:defRPr/>
            </a:pPr>
            <a:r>
              <a:rPr lang="en-US" dirty="0">
                <a:latin typeface="Zilla Slab" pitchFamily="2" charset="0"/>
                <a:ea typeface="Zilla Slab" pitchFamily="2" charset="0"/>
              </a:rPr>
              <a:t>of companies are expanding staff levels </a:t>
            </a:r>
          </a:p>
        </p:txBody>
      </p:sp>
      <p:pic>
        <p:nvPicPr>
          <p:cNvPr id="31" name="Graphic 30" descr="Downward trend">
            <a:extLst>
              <a:ext uri="{FF2B5EF4-FFF2-40B4-BE49-F238E27FC236}">
                <a16:creationId xmlns:a16="http://schemas.microsoft.com/office/drawing/2014/main" id="{8D20EAE5-FD08-4F06-BED7-46943D2396E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960997" y="3011482"/>
            <a:ext cx="914400" cy="914400"/>
          </a:xfrm>
          <a:prstGeom prst="rect">
            <a:avLst/>
          </a:prstGeom>
        </p:spPr>
      </p:pic>
      <p:sp>
        <p:nvSpPr>
          <p:cNvPr id="32" name="Rectangle 31">
            <a:extLst>
              <a:ext uri="{FF2B5EF4-FFF2-40B4-BE49-F238E27FC236}">
                <a16:creationId xmlns:a16="http://schemas.microsoft.com/office/drawing/2014/main" id="{37E39129-1C51-4B16-9EBB-21D3B338797D}"/>
              </a:ext>
            </a:extLst>
          </p:cNvPr>
          <p:cNvSpPr/>
          <p:nvPr/>
        </p:nvSpPr>
        <p:spPr>
          <a:xfrm>
            <a:off x="2586984" y="5090437"/>
            <a:ext cx="2136240" cy="923330"/>
          </a:xfrm>
          <a:prstGeom prst="rect">
            <a:avLst/>
          </a:prstGeom>
        </p:spPr>
        <p:txBody>
          <a:bodyPr wrap="square">
            <a:spAutoFit/>
          </a:bodyPr>
          <a:lstStyle/>
          <a:p>
            <a:pPr lvl="0" algn="ctr"/>
            <a:r>
              <a:rPr lang="en-US" kern="0" dirty="0">
                <a:latin typeface="Zilla Slab" pitchFamily="2" charset="0"/>
                <a:ea typeface="Zilla Slab" pitchFamily="2" charset="0"/>
              </a:rPr>
              <a:t>of companies are maintaining staff levels </a:t>
            </a:r>
          </a:p>
        </p:txBody>
      </p:sp>
      <p:sp>
        <p:nvSpPr>
          <p:cNvPr id="33" name="Rectangle 32">
            <a:extLst>
              <a:ext uri="{FF2B5EF4-FFF2-40B4-BE49-F238E27FC236}">
                <a16:creationId xmlns:a16="http://schemas.microsoft.com/office/drawing/2014/main" id="{0E682126-DA51-40E5-B96A-463550A0140B}"/>
              </a:ext>
            </a:extLst>
          </p:cNvPr>
          <p:cNvSpPr/>
          <p:nvPr/>
        </p:nvSpPr>
        <p:spPr>
          <a:xfrm>
            <a:off x="5193456" y="5056993"/>
            <a:ext cx="1597953" cy="9233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Zilla Slab" pitchFamily="2" charset="0"/>
                <a:ea typeface="Zilla Slab" pitchFamily="2" charset="0"/>
              </a:rPr>
              <a:t>of companies are freezing staff levels </a:t>
            </a:r>
          </a:p>
        </p:txBody>
      </p:sp>
      <p:sp>
        <p:nvSpPr>
          <p:cNvPr id="34" name="Rectangle 33">
            <a:extLst>
              <a:ext uri="{FF2B5EF4-FFF2-40B4-BE49-F238E27FC236}">
                <a16:creationId xmlns:a16="http://schemas.microsoft.com/office/drawing/2014/main" id="{CA7B1F80-1594-447B-A5FB-F27C93D2C9D8}"/>
              </a:ext>
            </a:extLst>
          </p:cNvPr>
          <p:cNvSpPr/>
          <p:nvPr/>
        </p:nvSpPr>
        <p:spPr>
          <a:xfrm>
            <a:off x="7561174" y="5044096"/>
            <a:ext cx="1767451" cy="9233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Zilla Slab" pitchFamily="2" charset="0"/>
                <a:ea typeface="Zilla Slab" pitchFamily="2" charset="0"/>
              </a:rPr>
              <a:t>of companies are reducing staff levels </a:t>
            </a:r>
          </a:p>
        </p:txBody>
      </p:sp>
      <p:sp>
        <p:nvSpPr>
          <p:cNvPr id="35" name="Rectangle 34">
            <a:extLst>
              <a:ext uri="{FF2B5EF4-FFF2-40B4-BE49-F238E27FC236}">
                <a16:creationId xmlns:a16="http://schemas.microsoft.com/office/drawing/2014/main" id="{A369BC64-C30B-4AD9-9C42-8467B39E35A9}"/>
              </a:ext>
            </a:extLst>
          </p:cNvPr>
          <p:cNvSpPr/>
          <p:nvPr/>
        </p:nvSpPr>
        <p:spPr>
          <a:xfrm>
            <a:off x="10064546" y="5182770"/>
            <a:ext cx="1767451"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Zilla Slab" pitchFamily="2" charset="0"/>
                <a:ea typeface="Zilla Slab" pitchFamily="2" charset="0"/>
              </a:rPr>
              <a:t>not sure </a:t>
            </a:r>
          </a:p>
        </p:txBody>
      </p:sp>
      <p:sp>
        <p:nvSpPr>
          <p:cNvPr id="36" name="TextBox 35">
            <a:extLst>
              <a:ext uri="{FF2B5EF4-FFF2-40B4-BE49-F238E27FC236}">
                <a16:creationId xmlns:a16="http://schemas.microsoft.com/office/drawing/2014/main" id="{A0C3F1FF-BEBC-4C11-8C2E-874CF96DEBE6}"/>
              </a:ext>
            </a:extLst>
          </p:cNvPr>
          <p:cNvSpPr txBox="1"/>
          <p:nvPr/>
        </p:nvSpPr>
        <p:spPr>
          <a:xfrm>
            <a:off x="612414" y="4314918"/>
            <a:ext cx="1422469" cy="830997"/>
          </a:xfrm>
          <a:prstGeom prst="rect">
            <a:avLst/>
          </a:prstGeom>
          <a:noFill/>
        </p:spPr>
        <p:txBody>
          <a:bodyPr wrap="square" rtlCol="0">
            <a:spAutoFit/>
          </a:bodyPr>
          <a:lstStyle/>
          <a:p>
            <a:pPr algn="ctr"/>
            <a:r>
              <a:rPr lang="en-US" sz="4800" dirty="0">
                <a:latin typeface="Saira ExtraCondensed" panose="00000508000000000000" pitchFamily="2" charset="0"/>
              </a:rPr>
              <a:t>17%</a:t>
            </a:r>
          </a:p>
        </p:txBody>
      </p:sp>
      <p:sp>
        <p:nvSpPr>
          <p:cNvPr id="37" name="TextBox 36">
            <a:extLst>
              <a:ext uri="{FF2B5EF4-FFF2-40B4-BE49-F238E27FC236}">
                <a16:creationId xmlns:a16="http://schemas.microsoft.com/office/drawing/2014/main" id="{5A9B2A56-EA8F-4D0E-9935-4A5936C5A74B}"/>
              </a:ext>
            </a:extLst>
          </p:cNvPr>
          <p:cNvSpPr txBox="1"/>
          <p:nvPr/>
        </p:nvSpPr>
        <p:spPr>
          <a:xfrm>
            <a:off x="3149195" y="4325201"/>
            <a:ext cx="1308340" cy="830997"/>
          </a:xfrm>
          <a:prstGeom prst="rect">
            <a:avLst/>
          </a:prstGeom>
          <a:noFill/>
        </p:spPr>
        <p:txBody>
          <a:bodyPr wrap="square" rtlCol="0">
            <a:spAutoFit/>
          </a:bodyPr>
          <a:lstStyle/>
          <a:p>
            <a:pPr algn="ctr"/>
            <a:r>
              <a:rPr lang="en-US" sz="4800" dirty="0">
                <a:latin typeface="Saira ExtraCondensed" panose="00000508000000000000" pitchFamily="2" charset="0"/>
              </a:rPr>
              <a:t>59%</a:t>
            </a:r>
          </a:p>
        </p:txBody>
      </p:sp>
      <p:sp>
        <p:nvSpPr>
          <p:cNvPr id="38" name="TextBox 37">
            <a:extLst>
              <a:ext uri="{FF2B5EF4-FFF2-40B4-BE49-F238E27FC236}">
                <a16:creationId xmlns:a16="http://schemas.microsoft.com/office/drawing/2014/main" id="{C68C6333-8A97-47A2-B1A9-FAE22E761B24}"/>
              </a:ext>
            </a:extLst>
          </p:cNvPr>
          <p:cNvSpPr txBox="1"/>
          <p:nvPr/>
        </p:nvSpPr>
        <p:spPr>
          <a:xfrm>
            <a:off x="5527885" y="4344896"/>
            <a:ext cx="1011819" cy="830997"/>
          </a:xfrm>
          <a:prstGeom prst="rect">
            <a:avLst/>
          </a:prstGeom>
          <a:noFill/>
        </p:spPr>
        <p:txBody>
          <a:bodyPr wrap="square" rtlCol="0">
            <a:spAutoFit/>
          </a:bodyPr>
          <a:lstStyle/>
          <a:p>
            <a:pPr algn="ctr"/>
            <a:r>
              <a:rPr lang="en-US" sz="4800" dirty="0">
                <a:latin typeface="Saira ExtraCondensed" panose="00000508000000000000" pitchFamily="2" charset="0"/>
              </a:rPr>
              <a:t>9%</a:t>
            </a:r>
          </a:p>
        </p:txBody>
      </p:sp>
      <p:sp>
        <p:nvSpPr>
          <p:cNvPr id="39" name="TextBox 38">
            <a:extLst>
              <a:ext uri="{FF2B5EF4-FFF2-40B4-BE49-F238E27FC236}">
                <a16:creationId xmlns:a16="http://schemas.microsoft.com/office/drawing/2014/main" id="{31E63C22-8200-4064-88A6-AC022F15CF04}"/>
              </a:ext>
            </a:extLst>
          </p:cNvPr>
          <p:cNvSpPr txBox="1"/>
          <p:nvPr/>
        </p:nvSpPr>
        <p:spPr>
          <a:xfrm>
            <a:off x="7986187" y="4333936"/>
            <a:ext cx="1011819" cy="830997"/>
          </a:xfrm>
          <a:prstGeom prst="rect">
            <a:avLst/>
          </a:prstGeom>
          <a:noFill/>
        </p:spPr>
        <p:txBody>
          <a:bodyPr wrap="square" rtlCol="0">
            <a:spAutoFit/>
          </a:bodyPr>
          <a:lstStyle/>
          <a:p>
            <a:pPr algn="ctr"/>
            <a:r>
              <a:rPr lang="en-US" sz="4800" dirty="0">
                <a:latin typeface="Saira ExtraCondensed" panose="00000508000000000000" pitchFamily="2" charset="0"/>
              </a:rPr>
              <a:t>3%</a:t>
            </a:r>
          </a:p>
        </p:txBody>
      </p:sp>
      <p:sp>
        <p:nvSpPr>
          <p:cNvPr id="40" name="TextBox 39">
            <a:extLst>
              <a:ext uri="{FF2B5EF4-FFF2-40B4-BE49-F238E27FC236}">
                <a16:creationId xmlns:a16="http://schemas.microsoft.com/office/drawing/2014/main" id="{9FF64090-A59F-47E9-A9B2-257E7DF827D8}"/>
              </a:ext>
            </a:extLst>
          </p:cNvPr>
          <p:cNvSpPr txBox="1"/>
          <p:nvPr/>
        </p:nvSpPr>
        <p:spPr>
          <a:xfrm>
            <a:off x="10442363" y="4354751"/>
            <a:ext cx="1313124" cy="830997"/>
          </a:xfrm>
          <a:prstGeom prst="rect">
            <a:avLst/>
          </a:prstGeom>
          <a:noFill/>
        </p:spPr>
        <p:txBody>
          <a:bodyPr wrap="square" rtlCol="0">
            <a:spAutoFit/>
          </a:bodyPr>
          <a:lstStyle/>
          <a:p>
            <a:pPr algn="ctr"/>
            <a:r>
              <a:rPr lang="en-US" sz="4800" dirty="0">
                <a:latin typeface="Saira ExtraCondensed" panose="00000508000000000000" pitchFamily="2" charset="0"/>
              </a:rPr>
              <a:t>12%</a:t>
            </a:r>
          </a:p>
        </p:txBody>
      </p:sp>
      <p:cxnSp>
        <p:nvCxnSpPr>
          <p:cNvPr id="43" name="Straight Connector 42">
            <a:extLst>
              <a:ext uri="{FF2B5EF4-FFF2-40B4-BE49-F238E27FC236}">
                <a16:creationId xmlns:a16="http://schemas.microsoft.com/office/drawing/2014/main" id="{F6272223-A3E4-474A-9320-3A636BF28694}"/>
              </a:ext>
            </a:extLst>
          </p:cNvPr>
          <p:cNvCxnSpPr>
            <a:cxnSpLocks/>
          </p:cNvCxnSpPr>
          <p:nvPr/>
        </p:nvCxnSpPr>
        <p:spPr>
          <a:xfrm>
            <a:off x="650947" y="5044096"/>
            <a:ext cx="1325395" cy="0"/>
          </a:xfrm>
          <a:prstGeom prst="line">
            <a:avLst/>
          </a:prstGeom>
          <a:ln w="28575">
            <a:solidFill>
              <a:srgbClr val="FF69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5B01561-A9F0-4B5D-BF79-26FD1CA8BAA6}"/>
              </a:ext>
            </a:extLst>
          </p:cNvPr>
          <p:cNvCxnSpPr>
            <a:cxnSpLocks/>
          </p:cNvCxnSpPr>
          <p:nvPr/>
        </p:nvCxnSpPr>
        <p:spPr>
          <a:xfrm>
            <a:off x="2971489" y="5061790"/>
            <a:ext cx="1325395" cy="0"/>
          </a:xfrm>
          <a:prstGeom prst="line">
            <a:avLst/>
          </a:prstGeom>
          <a:ln w="28575">
            <a:solidFill>
              <a:srgbClr val="FF69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368D439-E9B0-4DE6-81D2-B63F36AE915A}"/>
              </a:ext>
            </a:extLst>
          </p:cNvPr>
          <p:cNvCxnSpPr>
            <a:cxnSpLocks/>
          </p:cNvCxnSpPr>
          <p:nvPr/>
        </p:nvCxnSpPr>
        <p:spPr>
          <a:xfrm>
            <a:off x="5315970" y="5027324"/>
            <a:ext cx="1325395" cy="0"/>
          </a:xfrm>
          <a:prstGeom prst="line">
            <a:avLst/>
          </a:prstGeom>
          <a:ln w="28575">
            <a:solidFill>
              <a:srgbClr val="FF69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AF30AB9-0740-4DD6-A0A3-810EC6A50D71}"/>
              </a:ext>
            </a:extLst>
          </p:cNvPr>
          <p:cNvCxnSpPr>
            <a:cxnSpLocks/>
          </p:cNvCxnSpPr>
          <p:nvPr/>
        </p:nvCxnSpPr>
        <p:spPr>
          <a:xfrm>
            <a:off x="7766817" y="5027324"/>
            <a:ext cx="1325395" cy="0"/>
          </a:xfrm>
          <a:prstGeom prst="line">
            <a:avLst/>
          </a:prstGeom>
          <a:ln w="28575">
            <a:solidFill>
              <a:srgbClr val="FF69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6EF7918-F5AA-4BE2-B0E0-7E1FE4329CCD}"/>
              </a:ext>
            </a:extLst>
          </p:cNvPr>
          <p:cNvCxnSpPr>
            <a:cxnSpLocks/>
          </p:cNvCxnSpPr>
          <p:nvPr/>
        </p:nvCxnSpPr>
        <p:spPr>
          <a:xfrm>
            <a:off x="10292721" y="5062950"/>
            <a:ext cx="1325395" cy="0"/>
          </a:xfrm>
          <a:prstGeom prst="line">
            <a:avLst/>
          </a:prstGeom>
          <a:ln w="28575">
            <a:solidFill>
              <a:srgbClr val="FF690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3483669-45DE-487A-A3B6-6310C95A9EA3}"/>
              </a:ext>
            </a:extLst>
          </p:cNvPr>
          <p:cNvSpPr txBox="1"/>
          <p:nvPr/>
        </p:nvSpPr>
        <p:spPr>
          <a:xfrm>
            <a:off x="496390" y="6158791"/>
            <a:ext cx="605789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a:ln>
                  <a:noFill/>
                </a:ln>
                <a:effectLst/>
                <a:uLnTx/>
                <a:uFillTx/>
                <a:latin typeface="Zilla Slab" pitchFamily="2" charset="0"/>
                <a:ea typeface="Zilla Slab" pitchFamily="2" charset="0"/>
              </a:rPr>
              <a:t>Source: Benchmarking Accounting and Finance Functions; 2018, Robert Half and Financial Executives Research Foundation; based on responses from financial leaders in the United States </a:t>
            </a:r>
          </a:p>
        </p:txBody>
      </p:sp>
    </p:spTree>
    <p:extLst>
      <p:ext uri="{BB962C8B-B14F-4D97-AF65-F5344CB8AC3E}">
        <p14:creationId xmlns:p14="http://schemas.microsoft.com/office/powerpoint/2010/main" val="738586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itle 1"/>
          <p:cNvSpPr txBox="1">
            <a:spLocks/>
          </p:cNvSpPr>
          <p:nvPr/>
        </p:nvSpPr>
        <p:spPr>
          <a:xfrm>
            <a:off x="686504" y="4257492"/>
            <a:ext cx="8564628" cy="1469834"/>
          </a:xfrm>
          <a:prstGeom prst="rect">
            <a:avLst/>
          </a:prstGeom>
        </p:spPr>
        <p:txBody>
          <a:bodyPr vert="horz" lIns="121910" tIns="60955" rIns="121910" bIns="60955" rtlCol="0" anchor="ctr">
            <a:normAutofit fontScale="77500" lnSpcReduction="20000"/>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defRPr/>
            </a:pPr>
            <a:r>
              <a:rPr kumimoji="0" lang="en-US" sz="7199" b="0" i="0" u="none" strike="noStrike" kern="1200" cap="none" spc="0" normalizeH="0" baseline="0" noProof="0" dirty="0">
                <a:ln>
                  <a:noFill/>
                </a:ln>
                <a:solidFill>
                  <a:srgbClr val="41B6E6"/>
                </a:solidFill>
                <a:effectLst/>
                <a:uLnTx/>
                <a:uFillTx/>
                <a:latin typeface="Saira ExtraCondensed Light" pitchFamily="2" charset="77"/>
                <a:ea typeface="+mj-ea"/>
              </a:rPr>
              <a:t>EMPLOYER AND MARKETPLACE NEEDS</a:t>
            </a:r>
          </a:p>
        </p:txBody>
      </p:sp>
      <p:pic>
        <p:nvPicPr>
          <p:cNvPr id="5" name="Picture 4">
            <a:extLst>
              <a:ext uri="{FF2B5EF4-FFF2-40B4-BE49-F238E27FC236}">
                <a16:creationId xmlns:a16="http://schemas.microsoft.com/office/drawing/2014/main" id="{6DEA8196-9746-7B46-8A31-985E914C21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62044"/>
            <a:ext cx="4567502" cy="2476463"/>
          </a:xfrm>
          <a:prstGeom prst="rect">
            <a:avLst/>
          </a:prstGeom>
        </p:spPr>
      </p:pic>
    </p:spTree>
    <p:extLst>
      <p:ext uri="{BB962C8B-B14F-4D97-AF65-F5344CB8AC3E}">
        <p14:creationId xmlns:p14="http://schemas.microsoft.com/office/powerpoint/2010/main" val="1728587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43C2481-A16B-AE4C-AB3E-C3C08CD1D56E}"/>
              </a:ext>
            </a:extLst>
          </p:cNvPr>
          <p:cNvSpPr>
            <a:spLocks noGrp="1"/>
          </p:cNvSpPr>
          <p:nvPr>
            <p:ph type="title"/>
          </p:nvPr>
        </p:nvSpPr>
        <p:spPr/>
        <p:txBody>
          <a:bodyPr>
            <a:normAutofit fontScale="90000"/>
          </a:bodyPr>
          <a:lstStyle/>
          <a:p>
            <a:r>
              <a:rPr lang="en-US" dirty="0"/>
              <a:t>EMPLOYER AND MARKETPLACE NEEDS </a:t>
            </a:r>
          </a:p>
        </p:txBody>
      </p:sp>
      <p:pic>
        <p:nvPicPr>
          <p:cNvPr id="2" name="Picture 1">
            <a:extLst>
              <a:ext uri="{FF2B5EF4-FFF2-40B4-BE49-F238E27FC236}">
                <a16:creationId xmlns:a16="http://schemas.microsoft.com/office/drawing/2014/main" id="{BF07587D-D118-43F4-8193-5E7F5BE98A60}"/>
              </a:ext>
            </a:extLst>
          </p:cNvPr>
          <p:cNvPicPr>
            <a:picLocks noChangeAspect="1"/>
          </p:cNvPicPr>
          <p:nvPr/>
        </p:nvPicPr>
        <p:blipFill>
          <a:blip r:embed="rId3"/>
          <a:stretch>
            <a:fillRect/>
          </a:stretch>
        </p:blipFill>
        <p:spPr>
          <a:xfrm>
            <a:off x="430044" y="2354890"/>
            <a:ext cx="4695701" cy="3548180"/>
          </a:xfrm>
          <a:prstGeom prst="rect">
            <a:avLst/>
          </a:prstGeom>
        </p:spPr>
      </p:pic>
      <p:sp>
        <p:nvSpPr>
          <p:cNvPr id="3" name="Rectangle 2">
            <a:extLst>
              <a:ext uri="{FF2B5EF4-FFF2-40B4-BE49-F238E27FC236}">
                <a16:creationId xmlns:a16="http://schemas.microsoft.com/office/drawing/2014/main" id="{BE389615-5A50-4DD9-B0AF-5D04CBAEF191}"/>
              </a:ext>
            </a:extLst>
          </p:cNvPr>
          <p:cNvSpPr/>
          <p:nvPr/>
        </p:nvSpPr>
        <p:spPr>
          <a:xfrm>
            <a:off x="5957455" y="2801356"/>
            <a:ext cx="5948996" cy="3123932"/>
          </a:xfrm>
          <a:prstGeom prst="rect">
            <a:avLst/>
          </a:prstGeom>
        </p:spPr>
        <p:txBody>
          <a:bodyPr wrap="square">
            <a:spAutoFit/>
          </a:bodyPr>
          <a:lstStyle/>
          <a:p>
            <a:pPr marL="285750" indent="-285750">
              <a:spcBef>
                <a:spcPts val="600"/>
              </a:spcBef>
              <a:buFont typeface="Arial" panose="020B0604020202020204" pitchFamily="34" charset="0"/>
              <a:buChar char="•"/>
            </a:pPr>
            <a:r>
              <a:rPr lang="en-US" dirty="0">
                <a:latin typeface="Zilla Slab" pitchFamily="2" charset="0"/>
                <a:ea typeface="Zilla Slab" pitchFamily="2" charset="0"/>
              </a:rPr>
              <a:t>Artificial intelligence </a:t>
            </a:r>
          </a:p>
          <a:p>
            <a:pPr marL="285750" indent="-285750">
              <a:spcBef>
                <a:spcPts val="600"/>
              </a:spcBef>
              <a:buFont typeface="Arial" panose="020B0604020202020204" pitchFamily="34" charset="0"/>
              <a:buChar char="•"/>
            </a:pPr>
            <a:r>
              <a:rPr lang="en-US" dirty="0">
                <a:latin typeface="Zilla Slab" pitchFamily="2" charset="0"/>
                <a:ea typeface="Zilla Slab" pitchFamily="2" charset="0"/>
              </a:rPr>
              <a:t>Cloud-based systems (NetSuite, Workday)</a:t>
            </a:r>
          </a:p>
          <a:p>
            <a:pPr marL="285750" indent="-285750">
              <a:spcBef>
                <a:spcPts val="600"/>
              </a:spcBef>
              <a:buFont typeface="Arial" panose="020B0604020202020204" pitchFamily="34" charset="0"/>
              <a:buChar char="•"/>
            </a:pPr>
            <a:r>
              <a:rPr lang="en-US" dirty="0">
                <a:latin typeface="Zilla Slab" pitchFamily="2" charset="0"/>
                <a:ea typeface="Zilla Slab" pitchFamily="2" charset="0"/>
              </a:rPr>
              <a:t>Construction project management software (SQL,VBA)</a:t>
            </a:r>
          </a:p>
          <a:p>
            <a:pPr marL="285750" indent="-285750">
              <a:spcBef>
                <a:spcPts val="600"/>
              </a:spcBef>
              <a:buFont typeface="Arial" panose="020B0604020202020204" pitchFamily="34" charset="0"/>
              <a:buChar char="•"/>
            </a:pPr>
            <a:r>
              <a:rPr lang="en-US" dirty="0">
                <a:latin typeface="Zilla Slab" pitchFamily="2" charset="0"/>
                <a:ea typeface="Zilla Slab" pitchFamily="2" charset="0"/>
              </a:rPr>
              <a:t>Enterprise resource planning systems (Microsoft Dynamics GP, Oracle, SAP)</a:t>
            </a:r>
          </a:p>
          <a:p>
            <a:pPr marL="285750" indent="-285750">
              <a:spcBef>
                <a:spcPts val="600"/>
              </a:spcBef>
              <a:buFont typeface="Arial" panose="020B0604020202020204" pitchFamily="34" charset="0"/>
              <a:buChar char="•"/>
            </a:pPr>
            <a:r>
              <a:rPr lang="en-US" dirty="0">
                <a:latin typeface="Zilla Slab" pitchFamily="2" charset="0"/>
                <a:ea typeface="Zilla Slab" pitchFamily="2" charset="0"/>
              </a:rPr>
              <a:t>Excel</a:t>
            </a:r>
          </a:p>
          <a:p>
            <a:pPr marL="285750" indent="-285750">
              <a:spcBef>
                <a:spcPts val="600"/>
              </a:spcBef>
              <a:buFont typeface="Arial" panose="020B0604020202020204" pitchFamily="34" charset="0"/>
              <a:buChar char="•"/>
            </a:pPr>
            <a:r>
              <a:rPr lang="en-US" dirty="0">
                <a:latin typeface="Zilla Slab" pitchFamily="2" charset="0"/>
                <a:ea typeface="Zilla Slab" pitchFamily="2" charset="0"/>
              </a:rPr>
              <a:t>QuickBooks (for small and midsize businesses) </a:t>
            </a:r>
          </a:p>
          <a:p>
            <a:pPr marL="285750" indent="-285750">
              <a:spcBef>
                <a:spcPts val="600"/>
              </a:spcBef>
              <a:buFont typeface="Arial" panose="020B0604020202020204" pitchFamily="34" charset="0"/>
              <a:buChar char="•"/>
            </a:pPr>
            <a:r>
              <a:rPr lang="en-US" dirty="0">
                <a:latin typeface="Zilla Slab" pitchFamily="2" charset="0"/>
                <a:ea typeface="Zilla Slab" pitchFamily="2" charset="0"/>
              </a:rPr>
              <a:t>Real estate software (MRI, Yardi)</a:t>
            </a:r>
          </a:p>
          <a:p>
            <a:pPr marL="285750" indent="-285750">
              <a:spcBef>
                <a:spcPts val="600"/>
              </a:spcBef>
              <a:buFont typeface="Arial" panose="020B0604020202020204" pitchFamily="34" charset="0"/>
              <a:buChar char="•"/>
            </a:pPr>
            <a:r>
              <a:rPr lang="en-US" dirty="0">
                <a:latin typeface="Zilla Slab" pitchFamily="2" charset="0"/>
                <a:ea typeface="Zilla Slab" pitchFamily="2" charset="0"/>
              </a:rPr>
              <a:t>Robotic process automation </a:t>
            </a:r>
          </a:p>
        </p:txBody>
      </p:sp>
      <p:sp>
        <p:nvSpPr>
          <p:cNvPr id="4" name="Rectangle 3">
            <a:extLst>
              <a:ext uri="{FF2B5EF4-FFF2-40B4-BE49-F238E27FC236}">
                <a16:creationId xmlns:a16="http://schemas.microsoft.com/office/drawing/2014/main" id="{6741AF48-0148-4F31-8012-57EDA2C4A12E}"/>
              </a:ext>
            </a:extLst>
          </p:cNvPr>
          <p:cNvSpPr/>
          <p:nvPr/>
        </p:nvSpPr>
        <p:spPr>
          <a:xfrm>
            <a:off x="5268228" y="2000947"/>
            <a:ext cx="6789018"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Zilla Slab" pitchFamily="2" charset="0"/>
                <a:ea typeface="Zilla Slab" pitchFamily="2" charset="0"/>
              </a:rPr>
              <a:t>According to the 2019 Robert Half Salary Guide,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Zilla Slab" pitchFamily="2" charset="0"/>
                <a:ea typeface="Zilla Slab" pitchFamily="2" charset="0"/>
              </a:rPr>
              <a:t>in-demand technology skills for recent graduates include: </a:t>
            </a:r>
          </a:p>
        </p:txBody>
      </p:sp>
    </p:spTree>
    <p:extLst>
      <p:ext uri="{BB962C8B-B14F-4D97-AF65-F5344CB8AC3E}">
        <p14:creationId xmlns:p14="http://schemas.microsoft.com/office/powerpoint/2010/main" val="3743690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43C2481-A16B-AE4C-AB3E-C3C08CD1D56E}"/>
              </a:ext>
            </a:extLst>
          </p:cNvPr>
          <p:cNvSpPr>
            <a:spLocks noGrp="1"/>
          </p:cNvSpPr>
          <p:nvPr>
            <p:ph type="title"/>
          </p:nvPr>
        </p:nvSpPr>
        <p:spPr/>
        <p:txBody>
          <a:bodyPr>
            <a:normAutofit fontScale="90000"/>
          </a:bodyPr>
          <a:lstStyle/>
          <a:p>
            <a:r>
              <a:rPr lang="en-US" dirty="0"/>
              <a:t>GROWING SKILLS DEMAND </a:t>
            </a:r>
          </a:p>
        </p:txBody>
      </p:sp>
      <p:sp>
        <p:nvSpPr>
          <p:cNvPr id="3" name="Rectangle 2">
            <a:extLst>
              <a:ext uri="{FF2B5EF4-FFF2-40B4-BE49-F238E27FC236}">
                <a16:creationId xmlns:a16="http://schemas.microsoft.com/office/drawing/2014/main" id="{BE389615-5A50-4DD9-B0AF-5D04CBAEF191}"/>
              </a:ext>
            </a:extLst>
          </p:cNvPr>
          <p:cNvSpPr/>
          <p:nvPr/>
        </p:nvSpPr>
        <p:spPr>
          <a:xfrm>
            <a:off x="1341120" y="1829205"/>
            <a:ext cx="5948996" cy="4708981"/>
          </a:xfrm>
          <a:prstGeom prst="rect">
            <a:avLst/>
          </a:prstGeom>
        </p:spPr>
        <p:txBody>
          <a:bodyPr wrap="square">
            <a:spAutoFit/>
          </a:bodyPr>
          <a:lstStyle/>
          <a:p>
            <a:pPr marL="342900" lvl="0" indent="-342900">
              <a:spcBef>
                <a:spcPts val="600"/>
              </a:spcBef>
              <a:spcAft>
                <a:spcPts val="1000"/>
              </a:spcAft>
              <a:buClr>
                <a:srgbClr val="FF6900"/>
              </a:buClr>
              <a:buFont typeface="+mj-lt"/>
              <a:buAutoNum type="arabicPeriod"/>
            </a:pPr>
            <a:r>
              <a:rPr lang="en-US" dirty="0">
                <a:solidFill>
                  <a:srgbClr val="1D4F91"/>
                </a:solidFill>
                <a:latin typeface="Zilla Slab" pitchFamily="2" charset="0"/>
                <a:ea typeface="Zilla Slab" pitchFamily="2" charset="0"/>
              </a:rPr>
              <a:t>Analytical thinking and innovation</a:t>
            </a:r>
          </a:p>
          <a:p>
            <a:pPr marL="342900" lvl="0" indent="-342900">
              <a:spcBef>
                <a:spcPts val="600"/>
              </a:spcBef>
              <a:spcAft>
                <a:spcPts val="1000"/>
              </a:spcAft>
              <a:buClr>
                <a:srgbClr val="FF6900"/>
              </a:buClr>
              <a:buFont typeface="+mj-lt"/>
              <a:buAutoNum type="arabicPeriod"/>
            </a:pPr>
            <a:r>
              <a:rPr lang="en-US" dirty="0">
                <a:solidFill>
                  <a:srgbClr val="1D4F91"/>
                </a:solidFill>
                <a:latin typeface="Zilla Slab" pitchFamily="2" charset="0"/>
                <a:ea typeface="Zilla Slab" pitchFamily="2" charset="0"/>
              </a:rPr>
              <a:t>Active learning and learning strategies</a:t>
            </a:r>
          </a:p>
          <a:p>
            <a:pPr marL="342900" lvl="0" indent="-342900">
              <a:spcBef>
                <a:spcPts val="600"/>
              </a:spcBef>
              <a:spcAft>
                <a:spcPts val="1000"/>
              </a:spcAft>
              <a:buClr>
                <a:srgbClr val="FF6900"/>
              </a:buClr>
              <a:buFont typeface="+mj-lt"/>
              <a:buAutoNum type="arabicPeriod"/>
            </a:pPr>
            <a:r>
              <a:rPr lang="en-US" dirty="0">
                <a:solidFill>
                  <a:srgbClr val="1D4F91"/>
                </a:solidFill>
                <a:latin typeface="Zilla Slab" pitchFamily="2" charset="0"/>
                <a:ea typeface="Zilla Slab" pitchFamily="2" charset="0"/>
              </a:rPr>
              <a:t>Creativity, originality and initiative</a:t>
            </a:r>
          </a:p>
          <a:p>
            <a:pPr marL="342900" lvl="0" indent="-342900">
              <a:spcBef>
                <a:spcPts val="600"/>
              </a:spcBef>
              <a:spcAft>
                <a:spcPts val="1000"/>
              </a:spcAft>
              <a:buClr>
                <a:srgbClr val="FF6900"/>
              </a:buClr>
              <a:buFont typeface="+mj-lt"/>
              <a:buAutoNum type="arabicPeriod"/>
            </a:pPr>
            <a:r>
              <a:rPr lang="en-US" dirty="0">
                <a:solidFill>
                  <a:srgbClr val="1D4F91"/>
                </a:solidFill>
                <a:latin typeface="Zilla Slab" pitchFamily="2" charset="0"/>
                <a:ea typeface="Zilla Slab" pitchFamily="2" charset="0"/>
              </a:rPr>
              <a:t>Technology design and programming</a:t>
            </a:r>
          </a:p>
          <a:p>
            <a:pPr marL="342900" lvl="0" indent="-342900">
              <a:spcBef>
                <a:spcPts val="600"/>
              </a:spcBef>
              <a:spcAft>
                <a:spcPts val="1000"/>
              </a:spcAft>
              <a:buClr>
                <a:srgbClr val="FF6900"/>
              </a:buClr>
              <a:buFont typeface="+mj-lt"/>
              <a:buAutoNum type="arabicPeriod"/>
            </a:pPr>
            <a:r>
              <a:rPr lang="en-US" dirty="0">
                <a:solidFill>
                  <a:srgbClr val="1D4F91"/>
                </a:solidFill>
                <a:latin typeface="Zilla Slab" pitchFamily="2" charset="0"/>
                <a:ea typeface="Zilla Slab" pitchFamily="2" charset="0"/>
              </a:rPr>
              <a:t>Critical thinking and analysis</a:t>
            </a:r>
          </a:p>
          <a:p>
            <a:pPr marL="342900" lvl="0" indent="-342900">
              <a:spcBef>
                <a:spcPts val="600"/>
              </a:spcBef>
              <a:spcAft>
                <a:spcPts val="1000"/>
              </a:spcAft>
              <a:buClr>
                <a:srgbClr val="FF6900"/>
              </a:buClr>
              <a:buFont typeface="+mj-lt"/>
              <a:buAutoNum type="arabicPeriod"/>
            </a:pPr>
            <a:r>
              <a:rPr lang="en-US" dirty="0">
                <a:solidFill>
                  <a:srgbClr val="1D4F91"/>
                </a:solidFill>
                <a:latin typeface="Zilla Slab" pitchFamily="2" charset="0"/>
                <a:ea typeface="Zilla Slab" pitchFamily="2" charset="0"/>
              </a:rPr>
              <a:t>Complex problem-solving</a:t>
            </a:r>
          </a:p>
          <a:p>
            <a:pPr marL="342900" lvl="0" indent="-342900">
              <a:spcBef>
                <a:spcPts val="600"/>
              </a:spcBef>
              <a:spcAft>
                <a:spcPts val="1000"/>
              </a:spcAft>
              <a:buClr>
                <a:srgbClr val="FF6900"/>
              </a:buClr>
              <a:buFont typeface="+mj-lt"/>
              <a:buAutoNum type="arabicPeriod"/>
            </a:pPr>
            <a:r>
              <a:rPr lang="en-US" dirty="0">
                <a:solidFill>
                  <a:srgbClr val="1D4F91"/>
                </a:solidFill>
                <a:latin typeface="Zilla Slab" pitchFamily="2" charset="0"/>
                <a:ea typeface="Zilla Slab" pitchFamily="2" charset="0"/>
              </a:rPr>
              <a:t>Leadership and social influence</a:t>
            </a:r>
          </a:p>
          <a:p>
            <a:pPr marL="342900" lvl="0" indent="-342900">
              <a:spcBef>
                <a:spcPts val="600"/>
              </a:spcBef>
              <a:spcAft>
                <a:spcPts val="1000"/>
              </a:spcAft>
              <a:buClr>
                <a:srgbClr val="FF6900"/>
              </a:buClr>
              <a:buFont typeface="+mj-lt"/>
              <a:buAutoNum type="arabicPeriod"/>
            </a:pPr>
            <a:r>
              <a:rPr lang="en-US" dirty="0">
                <a:solidFill>
                  <a:srgbClr val="1D4F91"/>
                </a:solidFill>
                <a:latin typeface="Zilla Slab" pitchFamily="2" charset="0"/>
                <a:ea typeface="Zilla Slab" pitchFamily="2" charset="0"/>
              </a:rPr>
              <a:t>Emotional intelligence</a:t>
            </a:r>
          </a:p>
          <a:p>
            <a:pPr marL="342900" lvl="0" indent="-342900">
              <a:spcBef>
                <a:spcPts val="600"/>
              </a:spcBef>
              <a:spcAft>
                <a:spcPts val="1000"/>
              </a:spcAft>
              <a:buClr>
                <a:srgbClr val="FF6900"/>
              </a:buClr>
              <a:buFont typeface="+mj-lt"/>
              <a:buAutoNum type="arabicPeriod"/>
            </a:pPr>
            <a:r>
              <a:rPr lang="en-US" dirty="0">
                <a:solidFill>
                  <a:srgbClr val="1D4F91"/>
                </a:solidFill>
                <a:latin typeface="Zilla Slab" pitchFamily="2" charset="0"/>
                <a:ea typeface="Zilla Slab" pitchFamily="2" charset="0"/>
              </a:rPr>
              <a:t>Reasoning, problem-solving and ideation</a:t>
            </a:r>
          </a:p>
          <a:p>
            <a:pPr marL="342900" lvl="0" indent="-342900">
              <a:spcBef>
                <a:spcPts val="600"/>
              </a:spcBef>
              <a:spcAft>
                <a:spcPts val="1000"/>
              </a:spcAft>
              <a:buClr>
                <a:srgbClr val="FF6900"/>
              </a:buClr>
              <a:buFont typeface="+mj-lt"/>
              <a:buAutoNum type="arabicPeriod"/>
            </a:pPr>
            <a:r>
              <a:rPr lang="en-US" dirty="0">
                <a:solidFill>
                  <a:srgbClr val="1D4F91"/>
                </a:solidFill>
                <a:latin typeface="Zilla Slab" pitchFamily="2" charset="0"/>
                <a:ea typeface="Zilla Slab" pitchFamily="2" charset="0"/>
              </a:rPr>
              <a:t>Systems analysis and evaluation</a:t>
            </a:r>
          </a:p>
        </p:txBody>
      </p:sp>
      <p:grpSp>
        <p:nvGrpSpPr>
          <p:cNvPr id="6" name="Group 5">
            <a:extLst>
              <a:ext uri="{FF2B5EF4-FFF2-40B4-BE49-F238E27FC236}">
                <a16:creationId xmlns:a16="http://schemas.microsoft.com/office/drawing/2014/main" id="{E5C3017A-1095-41DB-B923-A3117AE239EE}"/>
              </a:ext>
            </a:extLst>
          </p:cNvPr>
          <p:cNvGrpSpPr/>
          <p:nvPr/>
        </p:nvGrpSpPr>
        <p:grpSpPr>
          <a:xfrm>
            <a:off x="6545501" y="1641456"/>
            <a:ext cx="4687182" cy="4708981"/>
            <a:chOff x="13038289" y="4383655"/>
            <a:chExt cx="6322552" cy="6106710"/>
          </a:xfrm>
        </p:grpSpPr>
        <p:sp>
          <p:nvSpPr>
            <p:cNvPr id="7" name="Freeform 11">
              <a:extLst>
                <a:ext uri="{FF2B5EF4-FFF2-40B4-BE49-F238E27FC236}">
                  <a16:creationId xmlns:a16="http://schemas.microsoft.com/office/drawing/2014/main" id="{7D3F3059-4E33-4E71-B93E-8E1AFF725E90}"/>
                </a:ext>
              </a:extLst>
            </p:cNvPr>
            <p:cNvSpPr>
              <a:spLocks noChangeArrowheads="1"/>
            </p:cNvSpPr>
            <p:nvPr/>
          </p:nvSpPr>
          <p:spPr bwMode="auto">
            <a:xfrm>
              <a:off x="13038289" y="4383655"/>
              <a:ext cx="6322552" cy="6106710"/>
            </a:xfrm>
            <a:custGeom>
              <a:avLst/>
              <a:gdLst>
                <a:gd name="T0" fmla="*/ 5193 w 5297"/>
                <a:gd name="T1" fmla="*/ 3170 h 5116"/>
                <a:gd name="T2" fmla="*/ 5217 w 5297"/>
                <a:gd name="T3" fmla="*/ 2965 h 5116"/>
                <a:gd name="T4" fmla="*/ 5272 w 5297"/>
                <a:gd name="T5" fmla="*/ 2799 h 5116"/>
                <a:gd name="T6" fmla="*/ 5232 w 5297"/>
                <a:gd name="T7" fmla="*/ 2498 h 5116"/>
                <a:gd name="T8" fmla="*/ 5114 w 5297"/>
                <a:gd name="T9" fmla="*/ 2237 h 5116"/>
                <a:gd name="T10" fmla="*/ 4956 w 5297"/>
                <a:gd name="T11" fmla="*/ 1431 h 5116"/>
                <a:gd name="T12" fmla="*/ 4766 w 5297"/>
                <a:gd name="T13" fmla="*/ 1376 h 5116"/>
                <a:gd name="T14" fmla="*/ 4497 w 5297"/>
                <a:gd name="T15" fmla="*/ 1320 h 5116"/>
                <a:gd name="T16" fmla="*/ 4292 w 5297"/>
                <a:gd name="T17" fmla="*/ 1312 h 5116"/>
                <a:gd name="T18" fmla="*/ 4008 w 5297"/>
                <a:gd name="T19" fmla="*/ 1305 h 5116"/>
                <a:gd name="T20" fmla="*/ 3881 w 5297"/>
                <a:gd name="T21" fmla="*/ 1336 h 5116"/>
                <a:gd name="T22" fmla="*/ 3739 w 5297"/>
                <a:gd name="T23" fmla="*/ 1312 h 5116"/>
                <a:gd name="T24" fmla="*/ 3518 w 5297"/>
                <a:gd name="T25" fmla="*/ 1320 h 5116"/>
                <a:gd name="T26" fmla="*/ 3399 w 5297"/>
                <a:gd name="T27" fmla="*/ 1194 h 5116"/>
                <a:gd name="T28" fmla="*/ 3202 w 5297"/>
                <a:gd name="T29" fmla="*/ 1194 h 5116"/>
                <a:gd name="T30" fmla="*/ 2980 w 5297"/>
                <a:gd name="T31" fmla="*/ 1028 h 5116"/>
                <a:gd name="T32" fmla="*/ 2759 w 5297"/>
                <a:gd name="T33" fmla="*/ 55 h 5116"/>
                <a:gd name="T34" fmla="*/ 39 w 5297"/>
                <a:gd name="T35" fmla="*/ 2024 h 5116"/>
                <a:gd name="T36" fmla="*/ 253 w 5297"/>
                <a:gd name="T37" fmla="*/ 2316 h 5116"/>
                <a:gd name="T38" fmla="*/ 672 w 5297"/>
                <a:gd name="T39" fmla="*/ 2719 h 5116"/>
                <a:gd name="T40" fmla="*/ 798 w 5297"/>
                <a:gd name="T41" fmla="*/ 3178 h 5116"/>
                <a:gd name="T42" fmla="*/ 1154 w 5297"/>
                <a:gd name="T43" fmla="*/ 3431 h 5116"/>
                <a:gd name="T44" fmla="*/ 1541 w 5297"/>
                <a:gd name="T45" fmla="*/ 3265 h 5116"/>
                <a:gd name="T46" fmla="*/ 1889 w 5297"/>
                <a:gd name="T47" fmla="*/ 3178 h 5116"/>
                <a:gd name="T48" fmla="*/ 2324 w 5297"/>
                <a:gd name="T49" fmla="*/ 3463 h 5116"/>
                <a:gd name="T50" fmla="*/ 2704 w 5297"/>
                <a:gd name="T51" fmla="*/ 4134 h 5116"/>
                <a:gd name="T52" fmla="*/ 2870 w 5297"/>
                <a:gd name="T53" fmla="*/ 4411 h 5116"/>
                <a:gd name="T54" fmla="*/ 3012 w 5297"/>
                <a:gd name="T55" fmla="*/ 4806 h 5116"/>
                <a:gd name="T56" fmla="*/ 3423 w 5297"/>
                <a:gd name="T57" fmla="*/ 4988 h 5116"/>
                <a:gd name="T58" fmla="*/ 3747 w 5297"/>
                <a:gd name="T59" fmla="*/ 5107 h 5116"/>
                <a:gd name="T60" fmla="*/ 3826 w 5297"/>
                <a:gd name="T61" fmla="*/ 5036 h 5116"/>
                <a:gd name="T62" fmla="*/ 3747 w 5297"/>
                <a:gd name="T63" fmla="*/ 4901 h 5116"/>
                <a:gd name="T64" fmla="*/ 3660 w 5297"/>
                <a:gd name="T65" fmla="*/ 4593 h 5116"/>
                <a:gd name="T66" fmla="*/ 3755 w 5297"/>
                <a:gd name="T67" fmla="*/ 4743 h 5116"/>
                <a:gd name="T68" fmla="*/ 3779 w 5297"/>
                <a:gd name="T69" fmla="*/ 4712 h 5116"/>
                <a:gd name="T70" fmla="*/ 3668 w 5297"/>
                <a:gd name="T71" fmla="*/ 4435 h 5116"/>
                <a:gd name="T72" fmla="*/ 3715 w 5297"/>
                <a:gd name="T73" fmla="*/ 4403 h 5116"/>
                <a:gd name="T74" fmla="*/ 3834 w 5297"/>
                <a:gd name="T75" fmla="*/ 4222 h 5116"/>
                <a:gd name="T76" fmla="*/ 3771 w 5297"/>
                <a:gd name="T77" fmla="*/ 4253 h 5116"/>
                <a:gd name="T78" fmla="*/ 3771 w 5297"/>
                <a:gd name="T79" fmla="*/ 4142 h 5116"/>
                <a:gd name="T80" fmla="*/ 3826 w 5297"/>
                <a:gd name="T81" fmla="*/ 4056 h 5116"/>
                <a:gd name="T82" fmla="*/ 3992 w 5297"/>
                <a:gd name="T83" fmla="*/ 3937 h 5116"/>
                <a:gd name="T84" fmla="*/ 4094 w 5297"/>
                <a:gd name="T85" fmla="*/ 3921 h 5116"/>
                <a:gd name="T86" fmla="*/ 4110 w 5297"/>
                <a:gd name="T87" fmla="*/ 3858 h 5116"/>
                <a:gd name="T88" fmla="*/ 4157 w 5297"/>
                <a:gd name="T89" fmla="*/ 3803 h 5116"/>
                <a:gd name="T90" fmla="*/ 4220 w 5297"/>
                <a:gd name="T91" fmla="*/ 3874 h 5116"/>
                <a:gd name="T92" fmla="*/ 4473 w 5297"/>
                <a:gd name="T93" fmla="*/ 3723 h 5116"/>
                <a:gd name="T94" fmla="*/ 4750 w 5297"/>
                <a:gd name="T95" fmla="*/ 3407 h 5116"/>
                <a:gd name="T96" fmla="*/ 4766 w 5297"/>
                <a:gd name="T97" fmla="*/ 3305 h 5116"/>
                <a:gd name="T98" fmla="*/ 4813 w 5297"/>
                <a:gd name="T99" fmla="*/ 3328 h 5116"/>
                <a:gd name="T100" fmla="*/ 4790 w 5297"/>
                <a:gd name="T101" fmla="*/ 3447 h 5116"/>
                <a:gd name="T102" fmla="*/ 4797 w 5297"/>
                <a:gd name="T103" fmla="*/ 3478 h 5116"/>
                <a:gd name="T104" fmla="*/ 5185 w 5297"/>
                <a:gd name="T105" fmla="*/ 3265 h 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97" h="5116">
                  <a:moveTo>
                    <a:pt x="5169" y="3249"/>
                  </a:moveTo>
                  <a:lnTo>
                    <a:pt x="5169" y="3249"/>
                  </a:lnTo>
                  <a:cubicBezTo>
                    <a:pt x="5161" y="3241"/>
                    <a:pt x="5145" y="3233"/>
                    <a:pt x="5153" y="3217"/>
                  </a:cubicBezTo>
                  <a:cubicBezTo>
                    <a:pt x="5161" y="3202"/>
                    <a:pt x="5177" y="3186"/>
                    <a:pt x="5193" y="3170"/>
                  </a:cubicBezTo>
                  <a:cubicBezTo>
                    <a:pt x="5217" y="3146"/>
                    <a:pt x="5209" y="3123"/>
                    <a:pt x="5217" y="3107"/>
                  </a:cubicBezTo>
                  <a:cubicBezTo>
                    <a:pt x="5232" y="3091"/>
                    <a:pt x="5240" y="3099"/>
                    <a:pt x="5240" y="3083"/>
                  </a:cubicBezTo>
                  <a:cubicBezTo>
                    <a:pt x="5240" y="3059"/>
                    <a:pt x="5248" y="3043"/>
                    <a:pt x="5232" y="3020"/>
                  </a:cubicBezTo>
                  <a:cubicBezTo>
                    <a:pt x="5224" y="2996"/>
                    <a:pt x="5209" y="2980"/>
                    <a:pt x="5217" y="2965"/>
                  </a:cubicBezTo>
                  <a:cubicBezTo>
                    <a:pt x="5217" y="2957"/>
                    <a:pt x="5224" y="2925"/>
                    <a:pt x="5232" y="2925"/>
                  </a:cubicBezTo>
                  <a:cubicBezTo>
                    <a:pt x="5248" y="2925"/>
                    <a:pt x="5248" y="2901"/>
                    <a:pt x="5240" y="2886"/>
                  </a:cubicBezTo>
                  <a:cubicBezTo>
                    <a:pt x="5232" y="2870"/>
                    <a:pt x="5193" y="2878"/>
                    <a:pt x="5217" y="2854"/>
                  </a:cubicBezTo>
                  <a:cubicBezTo>
                    <a:pt x="5248" y="2822"/>
                    <a:pt x="5248" y="2838"/>
                    <a:pt x="5272" y="2799"/>
                  </a:cubicBezTo>
                  <a:cubicBezTo>
                    <a:pt x="5288" y="2759"/>
                    <a:pt x="5288" y="2727"/>
                    <a:pt x="5288" y="2712"/>
                  </a:cubicBezTo>
                  <a:cubicBezTo>
                    <a:pt x="5288" y="2688"/>
                    <a:pt x="5280" y="2672"/>
                    <a:pt x="5288" y="2648"/>
                  </a:cubicBezTo>
                  <a:cubicBezTo>
                    <a:pt x="5296" y="2617"/>
                    <a:pt x="5288" y="2585"/>
                    <a:pt x="5272" y="2553"/>
                  </a:cubicBezTo>
                  <a:cubicBezTo>
                    <a:pt x="5256" y="2522"/>
                    <a:pt x="5232" y="2546"/>
                    <a:pt x="5232" y="2498"/>
                  </a:cubicBezTo>
                  <a:cubicBezTo>
                    <a:pt x="5232" y="2459"/>
                    <a:pt x="5217" y="2435"/>
                    <a:pt x="5201" y="2419"/>
                  </a:cubicBezTo>
                  <a:cubicBezTo>
                    <a:pt x="5185" y="2403"/>
                    <a:pt x="5161" y="2403"/>
                    <a:pt x="5169" y="2380"/>
                  </a:cubicBezTo>
                  <a:cubicBezTo>
                    <a:pt x="5177" y="2356"/>
                    <a:pt x="5185" y="2348"/>
                    <a:pt x="5177" y="2316"/>
                  </a:cubicBezTo>
                  <a:cubicBezTo>
                    <a:pt x="5161" y="2277"/>
                    <a:pt x="5130" y="2261"/>
                    <a:pt x="5114" y="2237"/>
                  </a:cubicBezTo>
                  <a:cubicBezTo>
                    <a:pt x="5098" y="2213"/>
                    <a:pt x="5066" y="2198"/>
                    <a:pt x="5066" y="2198"/>
                  </a:cubicBezTo>
                  <a:cubicBezTo>
                    <a:pt x="5059" y="1455"/>
                    <a:pt x="5059" y="1455"/>
                    <a:pt x="5059" y="1455"/>
                  </a:cubicBezTo>
                  <a:cubicBezTo>
                    <a:pt x="5059" y="1455"/>
                    <a:pt x="5043" y="1431"/>
                    <a:pt x="5019" y="1431"/>
                  </a:cubicBezTo>
                  <a:cubicBezTo>
                    <a:pt x="4987" y="1431"/>
                    <a:pt x="4964" y="1423"/>
                    <a:pt x="4956" y="1431"/>
                  </a:cubicBezTo>
                  <a:cubicBezTo>
                    <a:pt x="4940" y="1431"/>
                    <a:pt x="4948" y="1478"/>
                    <a:pt x="4924" y="1463"/>
                  </a:cubicBezTo>
                  <a:cubicBezTo>
                    <a:pt x="4900" y="1439"/>
                    <a:pt x="4916" y="1399"/>
                    <a:pt x="4884" y="1399"/>
                  </a:cubicBezTo>
                  <a:cubicBezTo>
                    <a:pt x="4853" y="1391"/>
                    <a:pt x="4869" y="1407"/>
                    <a:pt x="4829" y="1407"/>
                  </a:cubicBezTo>
                  <a:cubicBezTo>
                    <a:pt x="4797" y="1407"/>
                    <a:pt x="4774" y="1391"/>
                    <a:pt x="4766" y="1376"/>
                  </a:cubicBezTo>
                  <a:cubicBezTo>
                    <a:pt x="4758" y="1368"/>
                    <a:pt x="4726" y="1376"/>
                    <a:pt x="4687" y="1328"/>
                  </a:cubicBezTo>
                  <a:cubicBezTo>
                    <a:pt x="4647" y="1281"/>
                    <a:pt x="4624" y="1265"/>
                    <a:pt x="4600" y="1265"/>
                  </a:cubicBezTo>
                  <a:cubicBezTo>
                    <a:pt x="4576" y="1265"/>
                    <a:pt x="4568" y="1289"/>
                    <a:pt x="4553" y="1305"/>
                  </a:cubicBezTo>
                  <a:cubicBezTo>
                    <a:pt x="4544" y="1320"/>
                    <a:pt x="4529" y="1344"/>
                    <a:pt x="4497" y="1320"/>
                  </a:cubicBezTo>
                  <a:cubicBezTo>
                    <a:pt x="4466" y="1296"/>
                    <a:pt x="4473" y="1281"/>
                    <a:pt x="4450" y="1281"/>
                  </a:cubicBezTo>
                  <a:cubicBezTo>
                    <a:pt x="4434" y="1281"/>
                    <a:pt x="4386" y="1281"/>
                    <a:pt x="4386" y="1305"/>
                  </a:cubicBezTo>
                  <a:cubicBezTo>
                    <a:pt x="4379" y="1336"/>
                    <a:pt x="4363" y="1360"/>
                    <a:pt x="4331" y="1344"/>
                  </a:cubicBezTo>
                  <a:cubicBezTo>
                    <a:pt x="4307" y="1320"/>
                    <a:pt x="4323" y="1305"/>
                    <a:pt x="4292" y="1312"/>
                  </a:cubicBezTo>
                  <a:cubicBezTo>
                    <a:pt x="4252" y="1320"/>
                    <a:pt x="4220" y="1344"/>
                    <a:pt x="4204" y="1368"/>
                  </a:cubicBezTo>
                  <a:cubicBezTo>
                    <a:pt x="4181" y="1391"/>
                    <a:pt x="4165" y="1423"/>
                    <a:pt x="4141" y="1399"/>
                  </a:cubicBezTo>
                  <a:cubicBezTo>
                    <a:pt x="4110" y="1383"/>
                    <a:pt x="4094" y="1368"/>
                    <a:pt x="4062" y="1336"/>
                  </a:cubicBezTo>
                  <a:cubicBezTo>
                    <a:pt x="4039" y="1312"/>
                    <a:pt x="4016" y="1281"/>
                    <a:pt x="4008" y="1305"/>
                  </a:cubicBezTo>
                  <a:cubicBezTo>
                    <a:pt x="4000" y="1328"/>
                    <a:pt x="3992" y="1352"/>
                    <a:pt x="3976" y="1336"/>
                  </a:cubicBezTo>
                  <a:cubicBezTo>
                    <a:pt x="3953" y="1312"/>
                    <a:pt x="3945" y="1296"/>
                    <a:pt x="3929" y="1281"/>
                  </a:cubicBezTo>
                  <a:cubicBezTo>
                    <a:pt x="3913" y="1273"/>
                    <a:pt x="3913" y="1241"/>
                    <a:pt x="3897" y="1273"/>
                  </a:cubicBezTo>
                  <a:cubicBezTo>
                    <a:pt x="3881" y="1312"/>
                    <a:pt x="3881" y="1305"/>
                    <a:pt x="3881" y="1336"/>
                  </a:cubicBezTo>
                  <a:cubicBezTo>
                    <a:pt x="3881" y="1360"/>
                    <a:pt x="3874" y="1399"/>
                    <a:pt x="3858" y="1391"/>
                  </a:cubicBezTo>
                  <a:cubicBezTo>
                    <a:pt x="3842" y="1383"/>
                    <a:pt x="3818" y="1383"/>
                    <a:pt x="3826" y="1352"/>
                  </a:cubicBezTo>
                  <a:cubicBezTo>
                    <a:pt x="3834" y="1320"/>
                    <a:pt x="3842" y="1305"/>
                    <a:pt x="3826" y="1305"/>
                  </a:cubicBezTo>
                  <a:cubicBezTo>
                    <a:pt x="3810" y="1305"/>
                    <a:pt x="3739" y="1296"/>
                    <a:pt x="3739" y="1312"/>
                  </a:cubicBezTo>
                  <a:cubicBezTo>
                    <a:pt x="3739" y="1336"/>
                    <a:pt x="3708" y="1336"/>
                    <a:pt x="3692" y="1320"/>
                  </a:cubicBezTo>
                  <a:cubicBezTo>
                    <a:pt x="3684" y="1305"/>
                    <a:pt x="3676" y="1289"/>
                    <a:pt x="3644" y="1281"/>
                  </a:cubicBezTo>
                  <a:cubicBezTo>
                    <a:pt x="3613" y="1273"/>
                    <a:pt x="3589" y="1273"/>
                    <a:pt x="3581" y="1296"/>
                  </a:cubicBezTo>
                  <a:cubicBezTo>
                    <a:pt x="3565" y="1312"/>
                    <a:pt x="3534" y="1352"/>
                    <a:pt x="3518" y="1320"/>
                  </a:cubicBezTo>
                  <a:cubicBezTo>
                    <a:pt x="3510" y="1296"/>
                    <a:pt x="3526" y="1265"/>
                    <a:pt x="3510" y="1249"/>
                  </a:cubicBezTo>
                  <a:cubicBezTo>
                    <a:pt x="3486" y="1241"/>
                    <a:pt x="3478" y="1249"/>
                    <a:pt x="3478" y="1225"/>
                  </a:cubicBezTo>
                  <a:cubicBezTo>
                    <a:pt x="3478" y="1202"/>
                    <a:pt x="3486" y="1186"/>
                    <a:pt x="3462" y="1186"/>
                  </a:cubicBezTo>
                  <a:cubicBezTo>
                    <a:pt x="3431" y="1186"/>
                    <a:pt x="3407" y="1178"/>
                    <a:pt x="3399" y="1194"/>
                  </a:cubicBezTo>
                  <a:cubicBezTo>
                    <a:pt x="3399" y="1202"/>
                    <a:pt x="3375" y="1178"/>
                    <a:pt x="3368" y="1210"/>
                  </a:cubicBezTo>
                  <a:cubicBezTo>
                    <a:pt x="3360" y="1241"/>
                    <a:pt x="3328" y="1249"/>
                    <a:pt x="3320" y="1225"/>
                  </a:cubicBezTo>
                  <a:cubicBezTo>
                    <a:pt x="3320" y="1202"/>
                    <a:pt x="3320" y="1194"/>
                    <a:pt x="3289" y="1186"/>
                  </a:cubicBezTo>
                  <a:cubicBezTo>
                    <a:pt x="3257" y="1186"/>
                    <a:pt x="3225" y="1210"/>
                    <a:pt x="3202" y="1194"/>
                  </a:cubicBezTo>
                  <a:cubicBezTo>
                    <a:pt x="3202" y="1194"/>
                    <a:pt x="3186" y="1162"/>
                    <a:pt x="3146" y="1162"/>
                  </a:cubicBezTo>
                  <a:cubicBezTo>
                    <a:pt x="3099" y="1170"/>
                    <a:pt x="3091" y="1154"/>
                    <a:pt x="3059" y="1146"/>
                  </a:cubicBezTo>
                  <a:cubicBezTo>
                    <a:pt x="3028" y="1138"/>
                    <a:pt x="3036" y="1099"/>
                    <a:pt x="3028" y="1075"/>
                  </a:cubicBezTo>
                  <a:cubicBezTo>
                    <a:pt x="3012" y="1052"/>
                    <a:pt x="2996" y="1020"/>
                    <a:pt x="2980" y="1028"/>
                  </a:cubicBezTo>
                  <a:cubicBezTo>
                    <a:pt x="2957" y="1036"/>
                    <a:pt x="2972" y="1075"/>
                    <a:pt x="2933" y="1059"/>
                  </a:cubicBezTo>
                  <a:cubicBezTo>
                    <a:pt x="2885" y="1052"/>
                    <a:pt x="2885" y="1083"/>
                    <a:pt x="2854" y="1052"/>
                  </a:cubicBezTo>
                  <a:cubicBezTo>
                    <a:pt x="2814" y="1020"/>
                    <a:pt x="2806" y="988"/>
                    <a:pt x="2775" y="965"/>
                  </a:cubicBezTo>
                  <a:cubicBezTo>
                    <a:pt x="2743" y="941"/>
                    <a:pt x="2759" y="55"/>
                    <a:pt x="2759" y="55"/>
                  </a:cubicBezTo>
                  <a:cubicBezTo>
                    <a:pt x="1613" y="0"/>
                    <a:pt x="1613" y="0"/>
                    <a:pt x="1613" y="0"/>
                  </a:cubicBezTo>
                  <a:cubicBezTo>
                    <a:pt x="1470" y="2095"/>
                    <a:pt x="1470" y="2095"/>
                    <a:pt x="1470" y="2095"/>
                  </a:cubicBezTo>
                  <a:cubicBezTo>
                    <a:pt x="1470" y="2095"/>
                    <a:pt x="1470" y="2142"/>
                    <a:pt x="1439" y="2142"/>
                  </a:cubicBezTo>
                  <a:cubicBezTo>
                    <a:pt x="1415" y="2142"/>
                    <a:pt x="39" y="2024"/>
                    <a:pt x="39" y="2024"/>
                  </a:cubicBezTo>
                  <a:cubicBezTo>
                    <a:pt x="39" y="2024"/>
                    <a:pt x="0" y="1984"/>
                    <a:pt x="71" y="2127"/>
                  </a:cubicBezTo>
                  <a:cubicBezTo>
                    <a:pt x="87" y="2127"/>
                    <a:pt x="103" y="2135"/>
                    <a:pt x="103" y="2135"/>
                  </a:cubicBezTo>
                  <a:cubicBezTo>
                    <a:pt x="111" y="2135"/>
                    <a:pt x="182" y="2182"/>
                    <a:pt x="182" y="2253"/>
                  </a:cubicBezTo>
                  <a:cubicBezTo>
                    <a:pt x="182" y="2316"/>
                    <a:pt x="190" y="2277"/>
                    <a:pt x="253" y="2316"/>
                  </a:cubicBezTo>
                  <a:cubicBezTo>
                    <a:pt x="308" y="2348"/>
                    <a:pt x="332" y="2372"/>
                    <a:pt x="371" y="2419"/>
                  </a:cubicBezTo>
                  <a:cubicBezTo>
                    <a:pt x="411" y="2459"/>
                    <a:pt x="427" y="2466"/>
                    <a:pt x="443" y="2530"/>
                  </a:cubicBezTo>
                  <a:cubicBezTo>
                    <a:pt x="458" y="2593"/>
                    <a:pt x="506" y="2569"/>
                    <a:pt x="545" y="2609"/>
                  </a:cubicBezTo>
                  <a:cubicBezTo>
                    <a:pt x="593" y="2648"/>
                    <a:pt x="609" y="2672"/>
                    <a:pt x="672" y="2719"/>
                  </a:cubicBezTo>
                  <a:cubicBezTo>
                    <a:pt x="735" y="2767"/>
                    <a:pt x="719" y="2767"/>
                    <a:pt x="719" y="2806"/>
                  </a:cubicBezTo>
                  <a:cubicBezTo>
                    <a:pt x="719" y="2846"/>
                    <a:pt x="696" y="2830"/>
                    <a:pt x="767" y="2909"/>
                  </a:cubicBezTo>
                  <a:cubicBezTo>
                    <a:pt x="830" y="2988"/>
                    <a:pt x="759" y="2957"/>
                    <a:pt x="743" y="3012"/>
                  </a:cubicBezTo>
                  <a:cubicBezTo>
                    <a:pt x="719" y="3059"/>
                    <a:pt x="782" y="3123"/>
                    <a:pt x="798" y="3178"/>
                  </a:cubicBezTo>
                  <a:cubicBezTo>
                    <a:pt x="814" y="3225"/>
                    <a:pt x="838" y="3225"/>
                    <a:pt x="885" y="3241"/>
                  </a:cubicBezTo>
                  <a:cubicBezTo>
                    <a:pt x="925" y="3257"/>
                    <a:pt x="909" y="3265"/>
                    <a:pt x="925" y="3296"/>
                  </a:cubicBezTo>
                  <a:cubicBezTo>
                    <a:pt x="949" y="3336"/>
                    <a:pt x="1012" y="3360"/>
                    <a:pt x="1044" y="3360"/>
                  </a:cubicBezTo>
                  <a:cubicBezTo>
                    <a:pt x="1083" y="3360"/>
                    <a:pt x="1138" y="3439"/>
                    <a:pt x="1154" y="3431"/>
                  </a:cubicBezTo>
                  <a:cubicBezTo>
                    <a:pt x="1178" y="3423"/>
                    <a:pt x="1288" y="3502"/>
                    <a:pt x="1344" y="3542"/>
                  </a:cubicBezTo>
                  <a:cubicBezTo>
                    <a:pt x="1407" y="3581"/>
                    <a:pt x="1383" y="3510"/>
                    <a:pt x="1431" y="3486"/>
                  </a:cubicBezTo>
                  <a:cubicBezTo>
                    <a:pt x="1478" y="3463"/>
                    <a:pt x="1478" y="3399"/>
                    <a:pt x="1486" y="3360"/>
                  </a:cubicBezTo>
                  <a:cubicBezTo>
                    <a:pt x="1502" y="3320"/>
                    <a:pt x="1526" y="3289"/>
                    <a:pt x="1541" y="3265"/>
                  </a:cubicBezTo>
                  <a:cubicBezTo>
                    <a:pt x="1549" y="3241"/>
                    <a:pt x="1534" y="3194"/>
                    <a:pt x="1613" y="3186"/>
                  </a:cubicBezTo>
                  <a:cubicBezTo>
                    <a:pt x="1692" y="3178"/>
                    <a:pt x="1692" y="3139"/>
                    <a:pt x="1739" y="3139"/>
                  </a:cubicBezTo>
                  <a:cubicBezTo>
                    <a:pt x="1794" y="3146"/>
                    <a:pt x="1794" y="3186"/>
                    <a:pt x="1826" y="3186"/>
                  </a:cubicBezTo>
                  <a:cubicBezTo>
                    <a:pt x="1850" y="3194"/>
                    <a:pt x="1850" y="3186"/>
                    <a:pt x="1889" y="3178"/>
                  </a:cubicBezTo>
                  <a:cubicBezTo>
                    <a:pt x="1929" y="3162"/>
                    <a:pt x="1929" y="3178"/>
                    <a:pt x="1952" y="3202"/>
                  </a:cubicBezTo>
                  <a:cubicBezTo>
                    <a:pt x="1968" y="3217"/>
                    <a:pt x="2008" y="3210"/>
                    <a:pt x="2024" y="3194"/>
                  </a:cubicBezTo>
                  <a:cubicBezTo>
                    <a:pt x="2047" y="3178"/>
                    <a:pt x="2127" y="3296"/>
                    <a:pt x="2166" y="3328"/>
                  </a:cubicBezTo>
                  <a:cubicBezTo>
                    <a:pt x="2205" y="3368"/>
                    <a:pt x="2277" y="3431"/>
                    <a:pt x="2324" y="3463"/>
                  </a:cubicBezTo>
                  <a:cubicBezTo>
                    <a:pt x="2372" y="3494"/>
                    <a:pt x="2316" y="3510"/>
                    <a:pt x="2419" y="3660"/>
                  </a:cubicBezTo>
                  <a:cubicBezTo>
                    <a:pt x="2522" y="3810"/>
                    <a:pt x="2482" y="3834"/>
                    <a:pt x="2514" y="3874"/>
                  </a:cubicBezTo>
                  <a:cubicBezTo>
                    <a:pt x="2545" y="3905"/>
                    <a:pt x="2498" y="3921"/>
                    <a:pt x="2538" y="3945"/>
                  </a:cubicBezTo>
                  <a:cubicBezTo>
                    <a:pt x="2585" y="3969"/>
                    <a:pt x="2688" y="4095"/>
                    <a:pt x="2704" y="4134"/>
                  </a:cubicBezTo>
                  <a:cubicBezTo>
                    <a:pt x="2727" y="4174"/>
                    <a:pt x="2727" y="4206"/>
                    <a:pt x="2767" y="4214"/>
                  </a:cubicBezTo>
                  <a:cubicBezTo>
                    <a:pt x="2806" y="4222"/>
                    <a:pt x="2814" y="4253"/>
                    <a:pt x="2838" y="4269"/>
                  </a:cubicBezTo>
                  <a:cubicBezTo>
                    <a:pt x="2862" y="4293"/>
                    <a:pt x="2838" y="4293"/>
                    <a:pt x="2838" y="4324"/>
                  </a:cubicBezTo>
                  <a:cubicBezTo>
                    <a:pt x="2830" y="4356"/>
                    <a:pt x="2814" y="4380"/>
                    <a:pt x="2870" y="4411"/>
                  </a:cubicBezTo>
                  <a:cubicBezTo>
                    <a:pt x="2917" y="4443"/>
                    <a:pt x="2830" y="4474"/>
                    <a:pt x="2862" y="4514"/>
                  </a:cubicBezTo>
                  <a:cubicBezTo>
                    <a:pt x="2893" y="4553"/>
                    <a:pt x="2941" y="4648"/>
                    <a:pt x="2964" y="4672"/>
                  </a:cubicBezTo>
                  <a:cubicBezTo>
                    <a:pt x="2988" y="4696"/>
                    <a:pt x="2949" y="4743"/>
                    <a:pt x="2972" y="4759"/>
                  </a:cubicBezTo>
                  <a:cubicBezTo>
                    <a:pt x="3004" y="4775"/>
                    <a:pt x="2988" y="4806"/>
                    <a:pt x="3012" y="4806"/>
                  </a:cubicBezTo>
                  <a:cubicBezTo>
                    <a:pt x="3028" y="4814"/>
                    <a:pt x="3067" y="4822"/>
                    <a:pt x="3115" y="4854"/>
                  </a:cubicBezTo>
                  <a:cubicBezTo>
                    <a:pt x="3170" y="4878"/>
                    <a:pt x="3154" y="4893"/>
                    <a:pt x="3202" y="4886"/>
                  </a:cubicBezTo>
                  <a:cubicBezTo>
                    <a:pt x="3241" y="4886"/>
                    <a:pt x="3257" y="4901"/>
                    <a:pt x="3312" y="4941"/>
                  </a:cubicBezTo>
                  <a:cubicBezTo>
                    <a:pt x="3360" y="4973"/>
                    <a:pt x="3375" y="4988"/>
                    <a:pt x="3423" y="4988"/>
                  </a:cubicBezTo>
                  <a:cubicBezTo>
                    <a:pt x="3470" y="4996"/>
                    <a:pt x="3478" y="4996"/>
                    <a:pt x="3510" y="4973"/>
                  </a:cubicBezTo>
                  <a:cubicBezTo>
                    <a:pt x="3542" y="4949"/>
                    <a:pt x="3597" y="5004"/>
                    <a:pt x="3637" y="5020"/>
                  </a:cubicBezTo>
                  <a:cubicBezTo>
                    <a:pt x="3668" y="5036"/>
                    <a:pt x="3684" y="5067"/>
                    <a:pt x="3708" y="5083"/>
                  </a:cubicBezTo>
                  <a:cubicBezTo>
                    <a:pt x="3723" y="5107"/>
                    <a:pt x="3715" y="5115"/>
                    <a:pt x="3747" y="5107"/>
                  </a:cubicBezTo>
                  <a:cubicBezTo>
                    <a:pt x="3779" y="5099"/>
                    <a:pt x="3763" y="5075"/>
                    <a:pt x="3763" y="5075"/>
                  </a:cubicBezTo>
                  <a:cubicBezTo>
                    <a:pt x="3763" y="5075"/>
                    <a:pt x="3794" y="5052"/>
                    <a:pt x="3802" y="5044"/>
                  </a:cubicBezTo>
                  <a:cubicBezTo>
                    <a:pt x="3810" y="5028"/>
                    <a:pt x="3826" y="5044"/>
                    <a:pt x="3834" y="5044"/>
                  </a:cubicBezTo>
                  <a:cubicBezTo>
                    <a:pt x="3834" y="5036"/>
                    <a:pt x="3826" y="5036"/>
                    <a:pt x="3826" y="5036"/>
                  </a:cubicBezTo>
                  <a:cubicBezTo>
                    <a:pt x="3818" y="4980"/>
                    <a:pt x="3810" y="4996"/>
                    <a:pt x="3802" y="5012"/>
                  </a:cubicBezTo>
                  <a:cubicBezTo>
                    <a:pt x="3794" y="5020"/>
                    <a:pt x="3794" y="5044"/>
                    <a:pt x="3779" y="5028"/>
                  </a:cubicBezTo>
                  <a:cubicBezTo>
                    <a:pt x="3771" y="5012"/>
                    <a:pt x="3802" y="5012"/>
                    <a:pt x="3779" y="4973"/>
                  </a:cubicBezTo>
                  <a:cubicBezTo>
                    <a:pt x="3763" y="4941"/>
                    <a:pt x="3755" y="4949"/>
                    <a:pt x="3747" y="4901"/>
                  </a:cubicBezTo>
                  <a:cubicBezTo>
                    <a:pt x="3739" y="4854"/>
                    <a:pt x="3708" y="4870"/>
                    <a:pt x="3708" y="4814"/>
                  </a:cubicBezTo>
                  <a:cubicBezTo>
                    <a:pt x="3708" y="4759"/>
                    <a:pt x="3731" y="4727"/>
                    <a:pt x="3708" y="4696"/>
                  </a:cubicBezTo>
                  <a:cubicBezTo>
                    <a:pt x="3684" y="4664"/>
                    <a:pt x="3668" y="4656"/>
                    <a:pt x="3676" y="4633"/>
                  </a:cubicBezTo>
                  <a:cubicBezTo>
                    <a:pt x="3684" y="4609"/>
                    <a:pt x="3660" y="4617"/>
                    <a:pt x="3660" y="4593"/>
                  </a:cubicBezTo>
                  <a:cubicBezTo>
                    <a:pt x="3652" y="4569"/>
                    <a:pt x="3652" y="4562"/>
                    <a:pt x="3676" y="4553"/>
                  </a:cubicBezTo>
                  <a:cubicBezTo>
                    <a:pt x="3700" y="4538"/>
                    <a:pt x="3708" y="4522"/>
                    <a:pt x="3708" y="4506"/>
                  </a:cubicBezTo>
                  <a:cubicBezTo>
                    <a:pt x="3700" y="4490"/>
                    <a:pt x="3723" y="4514"/>
                    <a:pt x="3723" y="4553"/>
                  </a:cubicBezTo>
                  <a:cubicBezTo>
                    <a:pt x="3723" y="4593"/>
                    <a:pt x="3739" y="4727"/>
                    <a:pt x="3755" y="4743"/>
                  </a:cubicBezTo>
                  <a:cubicBezTo>
                    <a:pt x="3771" y="4767"/>
                    <a:pt x="3802" y="4862"/>
                    <a:pt x="3802" y="4878"/>
                  </a:cubicBezTo>
                  <a:cubicBezTo>
                    <a:pt x="3794" y="4901"/>
                    <a:pt x="3802" y="4957"/>
                    <a:pt x="3818" y="4941"/>
                  </a:cubicBezTo>
                  <a:cubicBezTo>
                    <a:pt x="3826" y="4925"/>
                    <a:pt x="3826" y="4925"/>
                    <a:pt x="3818" y="4886"/>
                  </a:cubicBezTo>
                  <a:cubicBezTo>
                    <a:pt x="3802" y="4838"/>
                    <a:pt x="3794" y="4775"/>
                    <a:pt x="3779" y="4712"/>
                  </a:cubicBezTo>
                  <a:cubicBezTo>
                    <a:pt x="3755" y="4640"/>
                    <a:pt x="3747" y="4617"/>
                    <a:pt x="3747" y="4577"/>
                  </a:cubicBezTo>
                  <a:cubicBezTo>
                    <a:pt x="3747" y="4546"/>
                    <a:pt x="3739" y="4522"/>
                    <a:pt x="3731" y="4498"/>
                  </a:cubicBezTo>
                  <a:cubicBezTo>
                    <a:pt x="3723" y="4474"/>
                    <a:pt x="3723" y="4467"/>
                    <a:pt x="3715" y="4451"/>
                  </a:cubicBezTo>
                  <a:cubicBezTo>
                    <a:pt x="3700" y="4435"/>
                    <a:pt x="3692" y="4435"/>
                    <a:pt x="3668" y="4435"/>
                  </a:cubicBezTo>
                  <a:cubicBezTo>
                    <a:pt x="3652" y="4435"/>
                    <a:pt x="3637" y="4451"/>
                    <a:pt x="3621" y="4435"/>
                  </a:cubicBezTo>
                  <a:cubicBezTo>
                    <a:pt x="3597" y="4411"/>
                    <a:pt x="3581" y="4411"/>
                    <a:pt x="3597" y="4395"/>
                  </a:cubicBezTo>
                  <a:cubicBezTo>
                    <a:pt x="3613" y="4387"/>
                    <a:pt x="3652" y="4395"/>
                    <a:pt x="3676" y="4403"/>
                  </a:cubicBezTo>
                  <a:cubicBezTo>
                    <a:pt x="3692" y="4411"/>
                    <a:pt x="3700" y="4419"/>
                    <a:pt x="3715" y="4403"/>
                  </a:cubicBezTo>
                  <a:cubicBezTo>
                    <a:pt x="3731" y="4395"/>
                    <a:pt x="3731" y="4364"/>
                    <a:pt x="3739" y="4380"/>
                  </a:cubicBezTo>
                  <a:cubicBezTo>
                    <a:pt x="3739" y="4403"/>
                    <a:pt x="3723" y="4427"/>
                    <a:pt x="3739" y="4427"/>
                  </a:cubicBezTo>
                  <a:cubicBezTo>
                    <a:pt x="3763" y="4427"/>
                    <a:pt x="3755" y="4411"/>
                    <a:pt x="3763" y="4387"/>
                  </a:cubicBezTo>
                  <a:cubicBezTo>
                    <a:pt x="3763" y="4364"/>
                    <a:pt x="3826" y="4245"/>
                    <a:pt x="3834" y="4222"/>
                  </a:cubicBezTo>
                  <a:cubicBezTo>
                    <a:pt x="3850" y="4190"/>
                    <a:pt x="3850" y="4166"/>
                    <a:pt x="3834" y="4182"/>
                  </a:cubicBezTo>
                  <a:cubicBezTo>
                    <a:pt x="3818" y="4198"/>
                    <a:pt x="3802" y="4206"/>
                    <a:pt x="3802" y="4229"/>
                  </a:cubicBezTo>
                  <a:cubicBezTo>
                    <a:pt x="3802" y="4253"/>
                    <a:pt x="3794" y="4277"/>
                    <a:pt x="3779" y="4285"/>
                  </a:cubicBezTo>
                  <a:cubicBezTo>
                    <a:pt x="3771" y="4285"/>
                    <a:pt x="3771" y="4293"/>
                    <a:pt x="3771" y="4253"/>
                  </a:cubicBezTo>
                  <a:cubicBezTo>
                    <a:pt x="3771" y="4222"/>
                    <a:pt x="3771" y="4229"/>
                    <a:pt x="3747" y="4206"/>
                  </a:cubicBezTo>
                  <a:cubicBezTo>
                    <a:pt x="3723" y="4190"/>
                    <a:pt x="3700" y="4198"/>
                    <a:pt x="3700" y="4174"/>
                  </a:cubicBezTo>
                  <a:cubicBezTo>
                    <a:pt x="3700" y="4150"/>
                    <a:pt x="3684" y="4142"/>
                    <a:pt x="3708" y="4142"/>
                  </a:cubicBezTo>
                  <a:cubicBezTo>
                    <a:pt x="3731" y="4142"/>
                    <a:pt x="3755" y="4134"/>
                    <a:pt x="3771" y="4142"/>
                  </a:cubicBezTo>
                  <a:cubicBezTo>
                    <a:pt x="3779" y="4150"/>
                    <a:pt x="3779" y="4174"/>
                    <a:pt x="3794" y="4174"/>
                  </a:cubicBezTo>
                  <a:cubicBezTo>
                    <a:pt x="3810" y="4174"/>
                    <a:pt x="3802" y="4174"/>
                    <a:pt x="3826" y="4142"/>
                  </a:cubicBezTo>
                  <a:cubicBezTo>
                    <a:pt x="3842" y="4119"/>
                    <a:pt x="3897" y="4040"/>
                    <a:pt x="3874" y="4047"/>
                  </a:cubicBezTo>
                  <a:cubicBezTo>
                    <a:pt x="3850" y="4047"/>
                    <a:pt x="3826" y="4079"/>
                    <a:pt x="3826" y="4056"/>
                  </a:cubicBezTo>
                  <a:cubicBezTo>
                    <a:pt x="3818" y="4040"/>
                    <a:pt x="3818" y="4016"/>
                    <a:pt x="3842" y="4016"/>
                  </a:cubicBezTo>
                  <a:cubicBezTo>
                    <a:pt x="3858" y="4016"/>
                    <a:pt x="3881" y="3992"/>
                    <a:pt x="3905" y="4008"/>
                  </a:cubicBezTo>
                  <a:cubicBezTo>
                    <a:pt x="3929" y="4024"/>
                    <a:pt x="3929" y="4032"/>
                    <a:pt x="3937" y="4016"/>
                  </a:cubicBezTo>
                  <a:cubicBezTo>
                    <a:pt x="3953" y="4008"/>
                    <a:pt x="4016" y="3945"/>
                    <a:pt x="3992" y="3937"/>
                  </a:cubicBezTo>
                  <a:cubicBezTo>
                    <a:pt x="3961" y="3937"/>
                    <a:pt x="3961" y="3929"/>
                    <a:pt x="3961" y="3913"/>
                  </a:cubicBezTo>
                  <a:cubicBezTo>
                    <a:pt x="3961" y="3897"/>
                    <a:pt x="3961" y="3866"/>
                    <a:pt x="3992" y="3897"/>
                  </a:cubicBezTo>
                  <a:cubicBezTo>
                    <a:pt x="4023" y="3929"/>
                    <a:pt x="4000" y="3937"/>
                    <a:pt x="4039" y="3937"/>
                  </a:cubicBezTo>
                  <a:cubicBezTo>
                    <a:pt x="4070" y="3937"/>
                    <a:pt x="4094" y="3897"/>
                    <a:pt x="4094" y="3921"/>
                  </a:cubicBezTo>
                  <a:cubicBezTo>
                    <a:pt x="4086" y="3937"/>
                    <a:pt x="3984" y="4000"/>
                    <a:pt x="3992" y="4016"/>
                  </a:cubicBezTo>
                  <a:cubicBezTo>
                    <a:pt x="4000" y="4032"/>
                    <a:pt x="4016" y="4016"/>
                    <a:pt x="4039" y="4000"/>
                  </a:cubicBezTo>
                  <a:cubicBezTo>
                    <a:pt x="4054" y="3984"/>
                    <a:pt x="4165" y="3921"/>
                    <a:pt x="4141" y="3905"/>
                  </a:cubicBezTo>
                  <a:cubicBezTo>
                    <a:pt x="4118" y="3897"/>
                    <a:pt x="4149" y="3874"/>
                    <a:pt x="4110" y="3858"/>
                  </a:cubicBezTo>
                  <a:cubicBezTo>
                    <a:pt x="4070" y="3842"/>
                    <a:pt x="4094" y="3834"/>
                    <a:pt x="4070" y="3818"/>
                  </a:cubicBezTo>
                  <a:cubicBezTo>
                    <a:pt x="4054" y="3795"/>
                    <a:pt x="4039" y="3771"/>
                    <a:pt x="4054" y="3763"/>
                  </a:cubicBezTo>
                  <a:cubicBezTo>
                    <a:pt x="4078" y="3755"/>
                    <a:pt x="4062" y="3787"/>
                    <a:pt x="4094" y="3795"/>
                  </a:cubicBezTo>
                  <a:cubicBezTo>
                    <a:pt x="4126" y="3810"/>
                    <a:pt x="4141" y="3826"/>
                    <a:pt x="4157" y="3803"/>
                  </a:cubicBezTo>
                  <a:cubicBezTo>
                    <a:pt x="4173" y="3779"/>
                    <a:pt x="4181" y="3779"/>
                    <a:pt x="4204" y="3787"/>
                  </a:cubicBezTo>
                  <a:cubicBezTo>
                    <a:pt x="4220" y="3795"/>
                    <a:pt x="4244" y="3818"/>
                    <a:pt x="4268" y="3810"/>
                  </a:cubicBezTo>
                  <a:cubicBezTo>
                    <a:pt x="4292" y="3810"/>
                    <a:pt x="4276" y="3826"/>
                    <a:pt x="4252" y="3834"/>
                  </a:cubicBezTo>
                  <a:cubicBezTo>
                    <a:pt x="4228" y="3842"/>
                    <a:pt x="4213" y="3874"/>
                    <a:pt x="4220" y="3874"/>
                  </a:cubicBezTo>
                  <a:cubicBezTo>
                    <a:pt x="4236" y="3874"/>
                    <a:pt x="4276" y="3842"/>
                    <a:pt x="4323" y="3818"/>
                  </a:cubicBezTo>
                  <a:cubicBezTo>
                    <a:pt x="4371" y="3795"/>
                    <a:pt x="4402" y="3779"/>
                    <a:pt x="4386" y="3771"/>
                  </a:cubicBezTo>
                  <a:cubicBezTo>
                    <a:pt x="4371" y="3755"/>
                    <a:pt x="4379" y="3755"/>
                    <a:pt x="4402" y="3747"/>
                  </a:cubicBezTo>
                  <a:cubicBezTo>
                    <a:pt x="4426" y="3747"/>
                    <a:pt x="4450" y="3739"/>
                    <a:pt x="4473" y="3723"/>
                  </a:cubicBezTo>
                  <a:cubicBezTo>
                    <a:pt x="4489" y="3708"/>
                    <a:pt x="4616" y="3644"/>
                    <a:pt x="4639" y="3597"/>
                  </a:cubicBezTo>
                  <a:cubicBezTo>
                    <a:pt x="4663" y="3549"/>
                    <a:pt x="4647" y="3534"/>
                    <a:pt x="4679" y="3518"/>
                  </a:cubicBezTo>
                  <a:cubicBezTo>
                    <a:pt x="4703" y="3502"/>
                    <a:pt x="4734" y="3478"/>
                    <a:pt x="4742" y="3470"/>
                  </a:cubicBezTo>
                  <a:cubicBezTo>
                    <a:pt x="4758" y="3463"/>
                    <a:pt x="4766" y="3423"/>
                    <a:pt x="4750" y="3407"/>
                  </a:cubicBezTo>
                  <a:cubicBezTo>
                    <a:pt x="4734" y="3383"/>
                    <a:pt x="4734" y="3383"/>
                    <a:pt x="4726" y="3360"/>
                  </a:cubicBezTo>
                  <a:cubicBezTo>
                    <a:pt x="4711" y="3336"/>
                    <a:pt x="4703" y="3344"/>
                    <a:pt x="4703" y="3320"/>
                  </a:cubicBezTo>
                  <a:cubicBezTo>
                    <a:pt x="4703" y="3296"/>
                    <a:pt x="4695" y="3281"/>
                    <a:pt x="4711" y="3289"/>
                  </a:cubicBezTo>
                  <a:cubicBezTo>
                    <a:pt x="4726" y="3296"/>
                    <a:pt x="4750" y="3320"/>
                    <a:pt x="4766" y="3305"/>
                  </a:cubicBezTo>
                  <a:cubicBezTo>
                    <a:pt x="4774" y="3281"/>
                    <a:pt x="4774" y="3281"/>
                    <a:pt x="4790" y="3265"/>
                  </a:cubicBezTo>
                  <a:cubicBezTo>
                    <a:pt x="4797" y="3249"/>
                    <a:pt x="4813" y="3241"/>
                    <a:pt x="4821" y="3257"/>
                  </a:cubicBezTo>
                  <a:cubicBezTo>
                    <a:pt x="4821" y="3265"/>
                    <a:pt x="4853" y="3281"/>
                    <a:pt x="4829" y="3289"/>
                  </a:cubicBezTo>
                  <a:cubicBezTo>
                    <a:pt x="4813" y="3305"/>
                    <a:pt x="4813" y="3320"/>
                    <a:pt x="4813" y="3328"/>
                  </a:cubicBezTo>
                  <a:cubicBezTo>
                    <a:pt x="4821" y="3336"/>
                    <a:pt x="4790" y="3336"/>
                    <a:pt x="4806" y="3352"/>
                  </a:cubicBezTo>
                  <a:cubicBezTo>
                    <a:pt x="4813" y="3368"/>
                    <a:pt x="4797" y="3376"/>
                    <a:pt x="4829" y="3368"/>
                  </a:cubicBezTo>
                  <a:cubicBezTo>
                    <a:pt x="4853" y="3368"/>
                    <a:pt x="4869" y="3368"/>
                    <a:pt x="4853" y="3376"/>
                  </a:cubicBezTo>
                  <a:cubicBezTo>
                    <a:pt x="4837" y="3383"/>
                    <a:pt x="4797" y="3431"/>
                    <a:pt x="4790" y="3447"/>
                  </a:cubicBezTo>
                  <a:cubicBezTo>
                    <a:pt x="4782" y="3463"/>
                    <a:pt x="4766" y="3478"/>
                    <a:pt x="4750" y="3486"/>
                  </a:cubicBezTo>
                  <a:cubicBezTo>
                    <a:pt x="4734" y="3502"/>
                    <a:pt x="4703" y="3518"/>
                    <a:pt x="4703" y="3526"/>
                  </a:cubicBezTo>
                  <a:cubicBezTo>
                    <a:pt x="4695" y="3542"/>
                    <a:pt x="4679" y="3557"/>
                    <a:pt x="4719" y="3542"/>
                  </a:cubicBezTo>
                  <a:cubicBezTo>
                    <a:pt x="4758" y="3518"/>
                    <a:pt x="4790" y="3494"/>
                    <a:pt x="4797" y="3478"/>
                  </a:cubicBezTo>
                  <a:cubicBezTo>
                    <a:pt x="4806" y="3455"/>
                    <a:pt x="4829" y="3415"/>
                    <a:pt x="4877" y="3392"/>
                  </a:cubicBezTo>
                  <a:cubicBezTo>
                    <a:pt x="4932" y="3368"/>
                    <a:pt x="4964" y="3336"/>
                    <a:pt x="4995" y="3336"/>
                  </a:cubicBezTo>
                  <a:cubicBezTo>
                    <a:pt x="5035" y="3328"/>
                    <a:pt x="5145" y="3273"/>
                    <a:pt x="5177" y="3273"/>
                  </a:cubicBezTo>
                  <a:lnTo>
                    <a:pt x="5185" y="3265"/>
                  </a:lnTo>
                  <a:lnTo>
                    <a:pt x="5185" y="3265"/>
                  </a:lnTo>
                  <a:cubicBezTo>
                    <a:pt x="5185" y="3265"/>
                    <a:pt x="5185" y="3257"/>
                    <a:pt x="5169" y="3249"/>
                  </a:cubicBezTo>
                </a:path>
              </a:pathLst>
            </a:custGeom>
            <a:solidFill>
              <a:schemeClr val="tx1"/>
            </a:solidFill>
            <a:ln>
              <a:solidFill>
                <a:schemeClr val="bg2"/>
              </a:solidFill>
            </a:ln>
            <a:effectLst/>
          </p:spPr>
          <p:txBody>
            <a:bodyPr wrap="none" anchor="ctr"/>
            <a:lstStyle/>
            <a:p>
              <a:endParaRPr lang="en-US" sz="900" dirty="0">
                <a:latin typeface="Zilla Slab" pitchFamily="2" charset="77"/>
                <a:ea typeface="Zilla Slab" pitchFamily="2" charset="77"/>
              </a:endParaRPr>
            </a:p>
          </p:txBody>
        </p:sp>
        <p:sp>
          <p:nvSpPr>
            <p:cNvPr id="8" name="TextBox 7">
              <a:extLst>
                <a:ext uri="{FF2B5EF4-FFF2-40B4-BE49-F238E27FC236}">
                  <a16:creationId xmlns:a16="http://schemas.microsoft.com/office/drawing/2014/main" id="{E81CFC45-86AE-43D4-8E91-4A139B0A5453}"/>
                </a:ext>
              </a:extLst>
            </p:cNvPr>
            <p:cNvSpPr txBox="1"/>
            <p:nvPr/>
          </p:nvSpPr>
          <p:spPr>
            <a:xfrm>
              <a:off x="14784362" y="6329544"/>
              <a:ext cx="4016239" cy="2035546"/>
            </a:xfrm>
            <a:prstGeom prst="rect">
              <a:avLst/>
            </a:prstGeom>
            <a:noFill/>
          </p:spPr>
          <p:txBody>
            <a:bodyPr wrap="square" lIns="91422" tIns="45711" rIns="91422" bIns="45711" rtlCol="0">
              <a:spAutoFit/>
            </a:bodyPr>
            <a:lstStyle/>
            <a:p>
              <a:pPr algn="ctr"/>
              <a:r>
                <a:rPr lang="en-US" sz="2400" dirty="0">
                  <a:solidFill>
                    <a:schemeClr val="bg1"/>
                  </a:solidFill>
                  <a:latin typeface="Zilla Slab" pitchFamily="2" charset="77"/>
                  <a:ea typeface="Zilla Slab" pitchFamily="2" charset="77"/>
                  <a:cs typeface="Lato Light"/>
                </a:rPr>
                <a:t>By 2022, everyone will need an extra </a:t>
              </a:r>
              <a:r>
                <a:rPr lang="en-US" sz="2400" b="1" dirty="0">
                  <a:solidFill>
                    <a:schemeClr val="bg1"/>
                  </a:solidFill>
                  <a:latin typeface="Zilla Slab" pitchFamily="2" charset="77"/>
                  <a:ea typeface="Zilla Slab" pitchFamily="2" charset="77"/>
                  <a:cs typeface="Lato Light"/>
                </a:rPr>
                <a:t>101 DAYS OF LEARNING</a:t>
              </a:r>
            </a:p>
          </p:txBody>
        </p:sp>
      </p:grpSp>
      <p:sp>
        <p:nvSpPr>
          <p:cNvPr id="5" name="Rectangle 4">
            <a:extLst>
              <a:ext uri="{FF2B5EF4-FFF2-40B4-BE49-F238E27FC236}">
                <a16:creationId xmlns:a16="http://schemas.microsoft.com/office/drawing/2014/main" id="{A4BEA7FE-9AE0-454C-95B8-C60127EBEDE7}"/>
              </a:ext>
            </a:extLst>
          </p:cNvPr>
          <p:cNvSpPr/>
          <p:nvPr/>
        </p:nvSpPr>
        <p:spPr>
          <a:xfrm>
            <a:off x="7612472" y="6424218"/>
            <a:ext cx="3432350"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effectLst/>
                <a:uLnTx/>
                <a:uFillTx/>
                <a:latin typeface="Zilla Slab" pitchFamily="2" charset="0"/>
                <a:ea typeface="Zilla Slab" pitchFamily="2" charset="0"/>
              </a:rPr>
              <a:t>Source: World Economic Forum Future of Jobs, 2018</a:t>
            </a:r>
          </a:p>
        </p:txBody>
      </p:sp>
    </p:spTree>
    <p:extLst>
      <p:ext uri="{BB962C8B-B14F-4D97-AF65-F5344CB8AC3E}">
        <p14:creationId xmlns:p14="http://schemas.microsoft.com/office/powerpoint/2010/main" val="1751976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itle 1"/>
          <p:cNvSpPr txBox="1">
            <a:spLocks/>
          </p:cNvSpPr>
          <p:nvPr/>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lvl="0" algn="l">
              <a:defRPr/>
            </a:pPr>
            <a:r>
              <a:rPr lang="en-US" sz="7199" dirty="0">
                <a:solidFill>
                  <a:srgbClr val="41B6E6"/>
                </a:solidFill>
                <a:latin typeface="Saira ExtraCondensed Light" pitchFamily="2" charset="77"/>
              </a:rPr>
              <a:t>Requirements</a:t>
            </a:r>
            <a:endParaRPr kumimoji="0" lang="en-US" sz="7199" b="0" i="0" u="none" strike="noStrike" kern="1200" cap="none" spc="0" normalizeH="0" baseline="0" noProof="0" dirty="0">
              <a:ln>
                <a:noFill/>
              </a:ln>
              <a:solidFill>
                <a:srgbClr val="41B6E6"/>
              </a:solidFill>
              <a:effectLst/>
              <a:uLnTx/>
              <a:uFillTx/>
              <a:latin typeface="Saira ExtraCondensed Light" pitchFamily="2" charset="77"/>
              <a:ea typeface="+mj-ea"/>
            </a:endParaRPr>
          </a:p>
        </p:txBody>
      </p:sp>
      <p:pic>
        <p:nvPicPr>
          <p:cNvPr id="5" name="Picture 4">
            <a:extLst>
              <a:ext uri="{FF2B5EF4-FFF2-40B4-BE49-F238E27FC236}">
                <a16:creationId xmlns:a16="http://schemas.microsoft.com/office/drawing/2014/main" id="{6DEA8196-9746-7B46-8A31-985E914C21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62044"/>
            <a:ext cx="4567502" cy="2476463"/>
          </a:xfrm>
          <a:prstGeom prst="rect">
            <a:avLst/>
          </a:prstGeom>
        </p:spPr>
      </p:pic>
    </p:spTree>
    <p:extLst>
      <p:ext uri="{BB962C8B-B14F-4D97-AF65-F5344CB8AC3E}">
        <p14:creationId xmlns:p14="http://schemas.microsoft.com/office/powerpoint/2010/main" val="2449702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92131" y="1927119"/>
            <a:ext cx="10007738" cy="3205163"/>
          </a:xfrm>
          <a:prstGeom prst="rect">
            <a:avLst/>
          </a:prstGeom>
          <a:noFill/>
        </p:spPr>
        <p:txBody>
          <a:bodyPr wrap="square" lIns="121910" tIns="60955" rIns="121910" bIns="60955" rtlCol="0">
            <a:spAutoFit/>
          </a:bodyPr>
          <a:lstStyle/>
          <a:p>
            <a:pPr marL="342900" indent="-342900">
              <a:buFont typeface="Arial" panose="020B0604020202020204" pitchFamily="34" charset="0"/>
              <a:buChar char="•"/>
            </a:pPr>
            <a:r>
              <a:rPr lang="en-US" sz="2400" dirty="0"/>
              <a:t>Strong communication abilities: writing, speaking; selecting appropriate media</a:t>
            </a:r>
          </a:p>
          <a:p>
            <a:pPr marL="342900" indent="-342900">
              <a:lnSpc>
                <a:spcPct val="150000"/>
              </a:lnSpc>
              <a:buFont typeface="Arial" panose="020B0604020202020204" pitchFamily="34" charset="0"/>
              <a:buChar char="•"/>
            </a:pPr>
            <a:r>
              <a:rPr lang="en-US" sz="2400" dirty="0"/>
              <a:t>Problem solving, analytical, and research skills</a:t>
            </a:r>
          </a:p>
          <a:p>
            <a:pPr marL="342900" indent="-342900">
              <a:lnSpc>
                <a:spcPct val="150000"/>
              </a:lnSpc>
              <a:buFont typeface="Arial" panose="020B0604020202020204" pitchFamily="34" charset="0"/>
              <a:buChar char="•"/>
            </a:pPr>
            <a:r>
              <a:rPr lang="en-US" sz="2400" dirty="0"/>
              <a:t>Good time management skills</a:t>
            </a:r>
          </a:p>
          <a:p>
            <a:pPr marL="342900" indent="-342900">
              <a:buFont typeface="Arial" panose="020B0604020202020204" pitchFamily="34" charset="0"/>
              <a:buChar char="•"/>
            </a:pPr>
            <a:r>
              <a:rPr lang="en-US" sz="2400" dirty="0"/>
              <a:t>Leadership abilities: offering a vision, encouraging others to follow and participate</a:t>
            </a:r>
          </a:p>
          <a:p>
            <a:pPr marL="342900" indent="-342900">
              <a:lnSpc>
                <a:spcPct val="150000"/>
              </a:lnSpc>
              <a:buFont typeface="Arial" panose="020B0604020202020204" pitchFamily="34" charset="0"/>
              <a:buChar char="•"/>
            </a:pPr>
            <a:r>
              <a:rPr lang="en-US" sz="2400" dirty="0"/>
              <a:t>Identify and implement emerging technologies</a:t>
            </a:r>
          </a:p>
        </p:txBody>
      </p:sp>
      <p:sp>
        <p:nvSpPr>
          <p:cNvPr id="16" name="Title 15">
            <a:extLst>
              <a:ext uri="{FF2B5EF4-FFF2-40B4-BE49-F238E27FC236}">
                <a16:creationId xmlns:a16="http://schemas.microsoft.com/office/drawing/2014/main" id="{A43C2481-A16B-AE4C-AB3E-C3C08CD1D56E}"/>
              </a:ext>
            </a:extLst>
          </p:cNvPr>
          <p:cNvSpPr>
            <a:spLocks noGrp="1"/>
          </p:cNvSpPr>
          <p:nvPr>
            <p:ph type="title"/>
          </p:nvPr>
        </p:nvSpPr>
        <p:spPr/>
        <p:txBody>
          <a:bodyPr>
            <a:normAutofit fontScale="90000"/>
          </a:bodyPr>
          <a:lstStyle/>
          <a:p>
            <a:r>
              <a:rPr lang="en-US" dirty="0"/>
              <a:t>CPA Skill Set</a:t>
            </a:r>
          </a:p>
        </p:txBody>
      </p:sp>
    </p:spTree>
    <p:extLst>
      <p:ext uri="{BB962C8B-B14F-4D97-AF65-F5344CB8AC3E}">
        <p14:creationId xmlns:p14="http://schemas.microsoft.com/office/powerpoint/2010/main" val="3583733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92131" y="1927119"/>
            <a:ext cx="10007738" cy="2339092"/>
          </a:xfrm>
          <a:prstGeom prst="rect">
            <a:avLst/>
          </a:prstGeom>
          <a:noFill/>
        </p:spPr>
        <p:txBody>
          <a:bodyPr wrap="square" lIns="121910" tIns="60955" rIns="121910" bIns="60955" rtlCol="0">
            <a:spAutoFit/>
          </a:bodyPr>
          <a:lstStyle/>
          <a:p>
            <a:pPr marL="342900" indent="-342900">
              <a:buFont typeface="Arial" panose="020B0604020202020204" pitchFamily="34" charset="0"/>
              <a:buChar char="•"/>
            </a:pPr>
            <a:r>
              <a:rPr lang="en-US" sz="2400" dirty="0"/>
              <a:t>Four-year undergraduate degree</a:t>
            </a:r>
          </a:p>
          <a:p>
            <a:pPr marL="342900" indent="-342900">
              <a:buFont typeface="Arial" panose="020B0604020202020204" pitchFamily="34" charset="0"/>
              <a:buChar char="•"/>
            </a:pPr>
            <a:r>
              <a:rPr lang="en-US" sz="2400" dirty="0"/>
              <a:t>One year of additional study which may entail a master’s degree</a:t>
            </a:r>
          </a:p>
          <a:p>
            <a:pPr marL="342900" indent="-342900">
              <a:buFont typeface="Arial" panose="020B0604020202020204" pitchFamily="34" charset="0"/>
              <a:buChar char="•"/>
            </a:pPr>
            <a:r>
              <a:rPr lang="en-US" sz="2400" dirty="0"/>
              <a:t>Total 150 college credit hours</a:t>
            </a:r>
          </a:p>
          <a:p>
            <a:pPr marL="342900" indent="-342900">
              <a:buFont typeface="Arial" panose="020B0604020202020204" pitchFamily="34" charset="0"/>
              <a:buChar char="•"/>
            </a:pPr>
            <a:r>
              <a:rPr lang="en-US" sz="2400" dirty="0"/>
              <a:t>For most: 150 hours = five years</a:t>
            </a:r>
          </a:p>
          <a:p>
            <a:pPr marL="342900" indent="-342900">
              <a:buFont typeface="Arial" panose="020B0604020202020204" pitchFamily="34" charset="0"/>
              <a:buChar char="•"/>
            </a:pPr>
            <a:r>
              <a:rPr lang="en-US" sz="2400" dirty="0"/>
              <a:t>“Fifth year” scholarships available through funding by CPA license fees</a:t>
            </a:r>
          </a:p>
          <a:p>
            <a:pPr marL="800100" lvl="1" indent="-342900">
              <a:buFont typeface="Arial" panose="020B0604020202020204" pitchFamily="34" charset="0"/>
              <a:buChar char="•"/>
            </a:pPr>
            <a:r>
              <a:rPr lang="en-US" sz="2400" dirty="0"/>
              <a:t>Link to scholarship info: </a:t>
            </a:r>
            <a:r>
              <a:rPr lang="en-US" sz="2400" dirty="0" err="1"/>
              <a:t>tx.cpa</a:t>
            </a:r>
            <a:r>
              <a:rPr lang="en-US" sz="2400" dirty="0"/>
              <a:t>/fortworth/students</a:t>
            </a:r>
          </a:p>
        </p:txBody>
      </p:sp>
      <p:sp>
        <p:nvSpPr>
          <p:cNvPr id="16" name="Title 15">
            <a:extLst>
              <a:ext uri="{FF2B5EF4-FFF2-40B4-BE49-F238E27FC236}">
                <a16:creationId xmlns:a16="http://schemas.microsoft.com/office/drawing/2014/main" id="{A43C2481-A16B-AE4C-AB3E-C3C08CD1D56E}"/>
              </a:ext>
            </a:extLst>
          </p:cNvPr>
          <p:cNvSpPr>
            <a:spLocks noGrp="1"/>
          </p:cNvSpPr>
          <p:nvPr>
            <p:ph type="title"/>
          </p:nvPr>
        </p:nvSpPr>
        <p:spPr/>
        <p:txBody>
          <a:bodyPr>
            <a:normAutofit fontScale="90000"/>
          </a:bodyPr>
          <a:lstStyle/>
          <a:p>
            <a:r>
              <a:rPr lang="en-US" dirty="0"/>
              <a:t>Education Requirement</a:t>
            </a:r>
          </a:p>
        </p:txBody>
      </p:sp>
    </p:spTree>
    <p:extLst>
      <p:ext uri="{BB962C8B-B14F-4D97-AF65-F5344CB8AC3E}">
        <p14:creationId xmlns:p14="http://schemas.microsoft.com/office/powerpoint/2010/main" val="3984552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52647" y="2259454"/>
            <a:ext cx="10007738" cy="3077756"/>
          </a:xfrm>
          <a:prstGeom prst="rect">
            <a:avLst/>
          </a:prstGeom>
          <a:noFill/>
        </p:spPr>
        <p:txBody>
          <a:bodyPr wrap="square" lIns="121910" tIns="60955" rIns="121910" bIns="60955" rtlCol="0">
            <a:spAutoFit/>
          </a:bodyPr>
          <a:lstStyle/>
          <a:p>
            <a:pPr marL="342900" indent="-342900">
              <a:buFont typeface="Arial" panose="020B0604020202020204" pitchFamily="34" charset="0"/>
              <a:buChar char="•"/>
            </a:pPr>
            <a:r>
              <a:rPr lang="en-US" sz="2400" dirty="0"/>
              <a:t>National computerized examination, four parts</a:t>
            </a:r>
          </a:p>
          <a:p>
            <a:pPr marL="800100" lvl="1" indent="-342900">
              <a:buFont typeface="Arial" panose="020B0604020202020204" pitchFamily="34" charset="0"/>
              <a:buChar char="•"/>
            </a:pPr>
            <a:r>
              <a:rPr lang="en-US" sz="2400" dirty="0"/>
              <a:t>Auditing and attestation</a:t>
            </a:r>
          </a:p>
          <a:p>
            <a:pPr marL="800100" lvl="1" indent="-342900">
              <a:buFont typeface="Arial" panose="020B0604020202020204" pitchFamily="34" charset="0"/>
              <a:buChar char="•"/>
            </a:pPr>
            <a:r>
              <a:rPr lang="en-US" sz="2400" dirty="0"/>
              <a:t>Business environment and concepts</a:t>
            </a:r>
          </a:p>
          <a:p>
            <a:pPr marL="800100" lvl="1" indent="-342900">
              <a:buFont typeface="Arial" panose="020B0604020202020204" pitchFamily="34" charset="0"/>
              <a:buChar char="•"/>
            </a:pPr>
            <a:r>
              <a:rPr lang="en-US" sz="2400" dirty="0"/>
              <a:t>Financial accounting and reporting</a:t>
            </a:r>
          </a:p>
          <a:p>
            <a:pPr marL="800100" lvl="1" indent="-342900">
              <a:buFont typeface="Arial" panose="020B0604020202020204" pitchFamily="34" charset="0"/>
              <a:buChar char="•"/>
            </a:pPr>
            <a:r>
              <a:rPr lang="en-US" sz="2400" dirty="0"/>
              <a:t>Regulation</a:t>
            </a:r>
          </a:p>
          <a:p>
            <a:pPr marL="342900" indent="-342900">
              <a:buFont typeface="Arial" panose="020B0604020202020204" pitchFamily="34" charset="0"/>
              <a:buChar char="•"/>
            </a:pPr>
            <a:r>
              <a:rPr lang="en-US" sz="2400" dirty="0"/>
              <a:t>Experience under direction of a CPA</a:t>
            </a:r>
          </a:p>
          <a:p>
            <a:pPr marL="342900" indent="-342900">
              <a:buFont typeface="Arial" panose="020B0604020202020204" pitchFamily="34" charset="0"/>
              <a:buChar char="•"/>
            </a:pPr>
            <a:r>
              <a:rPr lang="en-US" sz="2400" dirty="0"/>
              <a:t>Then, to maintain the license: </a:t>
            </a:r>
            <a:br>
              <a:rPr lang="en-US" sz="2400" dirty="0"/>
            </a:br>
            <a:r>
              <a:rPr lang="en-US" sz="2400" dirty="0"/>
              <a:t>40 hours of education annually</a:t>
            </a:r>
          </a:p>
        </p:txBody>
      </p:sp>
      <p:sp>
        <p:nvSpPr>
          <p:cNvPr id="16" name="Title 15">
            <a:extLst>
              <a:ext uri="{FF2B5EF4-FFF2-40B4-BE49-F238E27FC236}">
                <a16:creationId xmlns:a16="http://schemas.microsoft.com/office/drawing/2014/main" id="{A43C2481-A16B-AE4C-AB3E-C3C08CD1D56E}"/>
              </a:ext>
            </a:extLst>
          </p:cNvPr>
          <p:cNvSpPr>
            <a:spLocks noGrp="1"/>
          </p:cNvSpPr>
          <p:nvPr>
            <p:ph type="title"/>
          </p:nvPr>
        </p:nvSpPr>
        <p:spPr>
          <a:xfrm>
            <a:off x="838200" y="1177871"/>
            <a:ext cx="10515600" cy="480448"/>
          </a:xfrm>
        </p:spPr>
        <p:txBody>
          <a:bodyPr>
            <a:normAutofit fontScale="90000"/>
          </a:bodyPr>
          <a:lstStyle/>
          <a:p>
            <a:r>
              <a:rPr lang="en-US" dirty="0"/>
              <a:t>Examination and Experience Requirements for Licensure</a:t>
            </a:r>
          </a:p>
        </p:txBody>
      </p:sp>
    </p:spTree>
    <p:extLst>
      <p:ext uri="{BB962C8B-B14F-4D97-AF65-F5344CB8AC3E}">
        <p14:creationId xmlns:p14="http://schemas.microsoft.com/office/powerpoint/2010/main" val="2778828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52647" y="2259454"/>
            <a:ext cx="10007738" cy="861764"/>
          </a:xfrm>
          <a:prstGeom prst="rect">
            <a:avLst/>
          </a:prstGeom>
          <a:noFill/>
        </p:spPr>
        <p:txBody>
          <a:bodyPr wrap="square" lIns="121910" tIns="60955" rIns="121910" bIns="60955" rtlCol="0">
            <a:spAutoFit/>
          </a:bodyPr>
          <a:lstStyle/>
          <a:p>
            <a:pPr marL="342900" indent="-342900">
              <a:buFont typeface="Arial" panose="020B0604020202020204" pitchFamily="34" charset="0"/>
              <a:buChar char="•"/>
            </a:pPr>
            <a:r>
              <a:rPr lang="en-US" sz="2400" dirty="0"/>
              <a:t>American Institute of CPAs website for community college students</a:t>
            </a:r>
            <a:br>
              <a:rPr lang="en-US" sz="2400" dirty="0"/>
            </a:br>
            <a:r>
              <a:rPr lang="en-US" sz="2400" dirty="0">
                <a:solidFill>
                  <a:srgbClr val="0000FF"/>
                </a:solidFill>
              </a:rPr>
              <a:t>www.StartHereGoPlaces.com</a:t>
            </a:r>
            <a:endParaRPr lang="en-US" sz="2400" dirty="0"/>
          </a:p>
        </p:txBody>
      </p:sp>
      <p:sp>
        <p:nvSpPr>
          <p:cNvPr id="16" name="Title 15">
            <a:extLst>
              <a:ext uri="{FF2B5EF4-FFF2-40B4-BE49-F238E27FC236}">
                <a16:creationId xmlns:a16="http://schemas.microsoft.com/office/drawing/2014/main" id="{A43C2481-A16B-AE4C-AB3E-C3C08CD1D56E}"/>
              </a:ext>
            </a:extLst>
          </p:cNvPr>
          <p:cNvSpPr>
            <a:spLocks noGrp="1"/>
          </p:cNvSpPr>
          <p:nvPr>
            <p:ph type="title"/>
          </p:nvPr>
        </p:nvSpPr>
        <p:spPr>
          <a:xfrm>
            <a:off x="838200" y="1177871"/>
            <a:ext cx="10515600" cy="480448"/>
          </a:xfrm>
        </p:spPr>
        <p:txBody>
          <a:bodyPr>
            <a:normAutofit fontScale="90000"/>
          </a:bodyPr>
          <a:lstStyle/>
          <a:p>
            <a:r>
              <a:rPr lang="en-US" dirty="0"/>
              <a:t>Mapping a Path to CPA</a:t>
            </a:r>
          </a:p>
        </p:txBody>
      </p:sp>
    </p:spTree>
    <p:extLst>
      <p:ext uri="{BB962C8B-B14F-4D97-AF65-F5344CB8AC3E}">
        <p14:creationId xmlns:p14="http://schemas.microsoft.com/office/powerpoint/2010/main" val="3688508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itle 1"/>
          <p:cNvSpPr txBox="1">
            <a:spLocks/>
          </p:cNvSpPr>
          <p:nvPr/>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41B6E6"/>
                </a:solidFill>
                <a:effectLst/>
                <a:uLnTx/>
                <a:uFillTx/>
                <a:latin typeface="Saira ExtraCondensed Light" pitchFamily="2" charset="77"/>
                <a:ea typeface="+mj-ea"/>
              </a:rPr>
              <a:t>What is a CPA?</a:t>
            </a:r>
          </a:p>
        </p:txBody>
      </p:sp>
      <p:pic>
        <p:nvPicPr>
          <p:cNvPr id="5" name="Picture 4">
            <a:extLst>
              <a:ext uri="{FF2B5EF4-FFF2-40B4-BE49-F238E27FC236}">
                <a16:creationId xmlns:a16="http://schemas.microsoft.com/office/drawing/2014/main" id="{6DEA8196-9746-7B46-8A31-985E914C21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62044"/>
            <a:ext cx="4567502" cy="2476463"/>
          </a:xfrm>
          <a:prstGeom prst="rect">
            <a:avLst/>
          </a:prstGeom>
        </p:spPr>
      </p:pic>
    </p:spTree>
    <p:extLst>
      <p:ext uri="{BB962C8B-B14F-4D97-AF65-F5344CB8AC3E}">
        <p14:creationId xmlns:p14="http://schemas.microsoft.com/office/powerpoint/2010/main" val="407755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itle 1"/>
          <p:cNvSpPr txBox="1">
            <a:spLocks/>
          </p:cNvSpPr>
          <p:nvPr/>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defRPr/>
            </a:pPr>
            <a:r>
              <a:rPr kumimoji="0" lang="en-US" sz="7199" b="0" i="0" u="none" strike="noStrike" kern="1200" cap="none" spc="0" normalizeH="0" baseline="0" noProof="0" dirty="0">
                <a:ln>
                  <a:noFill/>
                </a:ln>
                <a:solidFill>
                  <a:srgbClr val="41B6E6"/>
                </a:solidFill>
                <a:effectLst/>
                <a:uLnTx/>
                <a:uFillTx/>
                <a:latin typeface="Saira ExtraCondensed Light" pitchFamily="2" charset="77"/>
                <a:ea typeface="+mj-ea"/>
              </a:rPr>
              <a:t>TXCPA STUDENT MEMBERSHIP</a:t>
            </a:r>
          </a:p>
        </p:txBody>
      </p:sp>
      <p:pic>
        <p:nvPicPr>
          <p:cNvPr id="5" name="Picture 4">
            <a:extLst>
              <a:ext uri="{FF2B5EF4-FFF2-40B4-BE49-F238E27FC236}">
                <a16:creationId xmlns:a16="http://schemas.microsoft.com/office/drawing/2014/main" id="{6DEA8196-9746-7B46-8A31-985E914C21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62044"/>
            <a:ext cx="4567502" cy="2476463"/>
          </a:xfrm>
          <a:prstGeom prst="rect">
            <a:avLst/>
          </a:prstGeom>
        </p:spPr>
      </p:pic>
    </p:spTree>
    <p:extLst>
      <p:ext uri="{BB962C8B-B14F-4D97-AF65-F5344CB8AC3E}">
        <p14:creationId xmlns:p14="http://schemas.microsoft.com/office/powerpoint/2010/main" val="654628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43C2481-A16B-AE4C-AB3E-C3C08CD1D56E}"/>
              </a:ext>
            </a:extLst>
          </p:cNvPr>
          <p:cNvSpPr>
            <a:spLocks noGrp="1"/>
          </p:cNvSpPr>
          <p:nvPr>
            <p:ph type="title"/>
          </p:nvPr>
        </p:nvSpPr>
        <p:spPr/>
        <p:txBody>
          <a:bodyPr>
            <a:normAutofit fontScale="90000"/>
          </a:bodyPr>
          <a:lstStyle/>
          <a:p>
            <a:r>
              <a:rPr lang="en-US" dirty="0"/>
              <a:t>STUDENT MEMBERSHIP </a:t>
            </a:r>
          </a:p>
        </p:txBody>
      </p:sp>
      <p:sp>
        <p:nvSpPr>
          <p:cNvPr id="4" name="Rectangle 3">
            <a:extLst>
              <a:ext uri="{FF2B5EF4-FFF2-40B4-BE49-F238E27FC236}">
                <a16:creationId xmlns:a16="http://schemas.microsoft.com/office/drawing/2014/main" id="{CFC3692C-083C-4629-98DA-0C1097DEA4E9}"/>
              </a:ext>
            </a:extLst>
          </p:cNvPr>
          <p:cNvSpPr/>
          <p:nvPr/>
        </p:nvSpPr>
        <p:spPr>
          <a:xfrm>
            <a:off x="721364" y="2598819"/>
            <a:ext cx="10632436" cy="2633827"/>
          </a:xfrm>
          <a:prstGeom prst="rect">
            <a:avLst/>
          </a:prstGeom>
          <a:solidFill>
            <a:srgbClr val="41B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5" name="Graphic 4" descr="Group">
            <a:extLst>
              <a:ext uri="{FF2B5EF4-FFF2-40B4-BE49-F238E27FC236}">
                <a16:creationId xmlns:a16="http://schemas.microsoft.com/office/drawing/2014/main" id="{83C84525-964C-4768-869C-0746F6621F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043" y="2318073"/>
            <a:ext cx="3195321" cy="3195321"/>
          </a:xfrm>
          <a:prstGeom prst="rect">
            <a:avLst/>
          </a:prstGeom>
        </p:spPr>
      </p:pic>
      <p:sp>
        <p:nvSpPr>
          <p:cNvPr id="2" name="TextBox 1">
            <a:extLst>
              <a:ext uri="{FF2B5EF4-FFF2-40B4-BE49-F238E27FC236}">
                <a16:creationId xmlns:a16="http://schemas.microsoft.com/office/drawing/2014/main" id="{9236989F-9A42-4CDE-9303-A9BDDF930992}"/>
              </a:ext>
            </a:extLst>
          </p:cNvPr>
          <p:cNvSpPr txBox="1"/>
          <p:nvPr/>
        </p:nvSpPr>
        <p:spPr>
          <a:xfrm>
            <a:off x="4614037" y="3038569"/>
            <a:ext cx="6296089" cy="1754326"/>
          </a:xfrm>
          <a:prstGeom prst="rect">
            <a:avLst/>
          </a:prstGeom>
          <a:noFill/>
        </p:spPr>
        <p:txBody>
          <a:bodyPr wrap="square" rtlCol="0">
            <a:spAutoFit/>
          </a:bodyPr>
          <a:lstStyle/>
          <a:p>
            <a:r>
              <a:rPr lang="en-US" sz="3600" b="1" dirty="0">
                <a:solidFill>
                  <a:schemeClr val="bg1"/>
                </a:solidFill>
                <a:latin typeface="Zilla Slab" pitchFamily="2" charset="0"/>
                <a:ea typeface="Zilla Slab" pitchFamily="2" charset="0"/>
              </a:rPr>
              <a:t>Thousands</a:t>
            </a:r>
            <a:r>
              <a:rPr lang="en-US" sz="3600" dirty="0">
                <a:solidFill>
                  <a:schemeClr val="bg1"/>
                </a:solidFill>
                <a:latin typeface="Zilla Slab" pitchFamily="2" charset="0"/>
                <a:ea typeface="Zilla Slab" pitchFamily="2" charset="0"/>
              </a:rPr>
              <a:t> of current student members from        different chapters across Texas </a:t>
            </a:r>
          </a:p>
        </p:txBody>
      </p:sp>
      <p:sp>
        <p:nvSpPr>
          <p:cNvPr id="8" name="TextBox 7">
            <a:extLst>
              <a:ext uri="{FF2B5EF4-FFF2-40B4-BE49-F238E27FC236}">
                <a16:creationId xmlns:a16="http://schemas.microsoft.com/office/drawing/2014/main" id="{A095EF54-DE20-4486-A9F0-F268C4E39E39}"/>
              </a:ext>
            </a:extLst>
          </p:cNvPr>
          <p:cNvSpPr txBox="1"/>
          <p:nvPr/>
        </p:nvSpPr>
        <p:spPr>
          <a:xfrm>
            <a:off x="7681139" y="3510991"/>
            <a:ext cx="1634836" cy="830997"/>
          </a:xfrm>
          <a:prstGeom prst="rect">
            <a:avLst/>
          </a:prstGeom>
          <a:noFill/>
        </p:spPr>
        <p:txBody>
          <a:bodyPr wrap="square" rtlCol="0">
            <a:spAutoFit/>
          </a:bodyPr>
          <a:lstStyle/>
          <a:p>
            <a:r>
              <a:rPr lang="en-US" sz="4800" b="1" spc="100" dirty="0">
                <a:solidFill>
                  <a:schemeClr val="bg1"/>
                </a:solidFill>
                <a:latin typeface="Saira ExtraCondensed" panose="00000508000000000000" pitchFamily="2" charset="0"/>
              </a:rPr>
              <a:t>20</a:t>
            </a:r>
            <a:endParaRPr lang="en-US" sz="2800" b="1" spc="100" dirty="0">
              <a:solidFill>
                <a:schemeClr val="bg1"/>
              </a:solidFill>
              <a:latin typeface="Saira ExtraCondensed" panose="00000508000000000000" pitchFamily="2" charset="0"/>
            </a:endParaRPr>
          </a:p>
        </p:txBody>
      </p:sp>
    </p:spTree>
    <p:extLst>
      <p:ext uri="{BB962C8B-B14F-4D97-AF65-F5344CB8AC3E}">
        <p14:creationId xmlns:p14="http://schemas.microsoft.com/office/powerpoint/2010/main" val="1828718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7216" y="2261937"/>
            <a:ext cx="1608668" cy="1588896"/>
            <a:chOff x="1119258" y="2257147"/>
            <a:chExt cx="1868076" cy="1868076"/>
          </a:xfrm>
          <a:solidFill>
            <a:schemeClr val="accent2"/>
          </a:solidFill>
        </p:grpSpPr>
        <p:sp>
          <p:nvSpPr>
            <p:cNvPr id="48" name="Oval 5"/>
            <p:cNvSpPr>
              <a:spLocks noChangeArrowheads="1"/>
            </p:cNvSpPr>
            <p:nvPr/>
          </p:nvSpPr>
          <p:spPr bwMode="auto">
            <a:xfrm>
              <a:off x="1292880" y="2430769"/>
              <a:ext cx="1521933" cy="1521933"/>
            </a:xfrm>
            <a:prstGeom prst="ellipse">
              <a:avLst/>
            </a:pr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49" name="Group 48"/>
            <p:cNvGrpSpPr/>
            <p:nvPr/>
          </p:nvGrpSpPr>
          <p:grpSpPr>
            <a:xfrm>
              <a:off x="1119258" y="2257147"/>
              <a:ext cx="1868076" cy="1868076"/>
              <a:chOff x="1119258" y="2257147"/>
              <a:chExt cx="1868076" cy="1868076"/>
            </a:xfrm>
            <a:grpFill/>
          </p:grpSpPr>
          <p:sp>
            <p:nvSpPr>
              <p:cNvPr id="50" name="Freeform 6"/>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1" name="Freeform 7"/>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2" name="Freeform 8"/>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3" name="Freeform 9"/>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4" name="Freeform 10"/>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5" name="Freeform 11"/>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6" name="Freeform 12"/>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7" name="Freeform 13"/>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8" name="Freeform 14"/>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59" name="Freeform 15"/>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0" name="Freeform 16"/>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61" name="Freeform 17"/>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sp>
        <p:nvSpPr>
          <p:cNvPr id="108" name="TextBox 107"/>
          <p:cNvSpPr txBox="1"/>
          <p:nvPr/>
        </p:nvSpPr>
        <p:spPr>
          <a:xfrm>
            <a:off x="494705" y="4106682"/>
            <a:ext cx="1610784" cy="1367164"/>
          </a:xfrm>
          <a:prstGeom prst="rect">
            <a:avLst/>
          </a:prstGeom>
          <a:noFill/>
        </p:spPr>
        <p:txBody>
          <a:bodyPr lIns="0" tIns="60955" rIns="0" bIns="0">
            <a:spAutoFit/>
          </a:bodyPr>
          <a:lstStyle/>
          <a:p>
            <a:pPr lvl="0" algn="ctr" defTabSz="609370">
              <a:lnSpc>
                <a:spcPct val="120000"/>
              </a:lnSpc>
              <a:defRPr/>
            </a:pPr>
            <a:r>
              <a:rPr lang="en-US" dirty="0">
                <a:solidFill>
                  <a:srgbClr val="1D4F91"/>
                </a:solidFill>
                <a:latin typeface="Zilla Slab" pitchFamily="2" charset="77"/>
                <a:ea typeface="Zilla Slab" pitchFamily="2" charset="77"/>
                <a:cs typeface="Raleway Light"/>
              </a:rPr>
              <a:t>Membership and events in your local chapter</a:t>
            </a:r>
          </a:p>
        </p:txBody>
      </p:sp>
      <p:sp>
        <p:nvSpPr>
          <p:cNvPr id="109" name="TextBox 108"/>
          <p:cNvSpPr txBox="1"/>
          <p:nvPr/>
        </p:nvSpPr>
        <p:spPr>
          <a:xfrm>
            <a:off x="2741209" y="4092439"/>
            <a:ext cx="1725904" cy="2031961"/>
          </a:xfrm>
          <a:prstGeom prst="rect">
            <a:avLst/>
          </a:prstGeom>
          <a:noFill/>
        </p:spPr>
        <p:txBody>
          <a:bodyPr wrap="square" lIns="0" tIns="60955" rIns="0" bIns="0">
            <a:spAutoFit/>
          </a:bodyPr>
          <a:lstStyle/>
          <a:p>
            <a:pPr lvl="0" algn="ctr" defTabSz="609370">
              <a:lnSpc>
                <a:spcPct val="120000"/>
              </a:lnSpc>
              <a:defRPr/>
            </a:pPr>
            <a:r>
              <a:rPr lang="en-US" dirty="0">
                <a:solidFill>
                  <a:srgbClr val="1D4F91"/>
                </a:solidFill>
                <a:latin typeface="Zilla Slab" pitchFamily="2" charset="77"/>
                <a:ea typeface="Zilla Slab" pitchFamily="2" charset="77"/>
                <a:cs typeface="Raleway Light"/>
              </a:rPr>
              <a:t>Listing membership on your resume for future employers to see your dedication</a:t>
            </a:r>
          </a:p>
        </p:txBody>
      </p:sp>
      <p:sp>
        <p:nvSpPr>
          <p:cNvPr id="110" name="TextBox 109"/>
          <p:cNvSpPr txBox="1"/>
          <p:nvPr/>
        </p:nvSpPr>
        <p:spPr>
          <a:xfrm>
            <a:off x="5143280" y="4091971"/>
            <a:ext cx="1725904" cy="2031961"/>
          </a:xfrm>
          <a:prstGeom prst="rect">
            <a:avLst/>
          </a:prstGeom>
          <a:noFill/>
        </p:spPr>
        <p:txBody>
          <a:bodyPr wrap="square" lIns="0" tIns="60955" rIns="0" bIns="0">
            <a:spAutoFit/>
          </a:bodyPr>
          <a:lstStyle/>
          <a:p>
            <a:pPr lvl="0" algn="ctr" defTabSz="609370">
              <a:lnSpc>
                <a:spcPct val="120000"/>
              </a:lnSpc>
              <a:defRPr/>
            </a:pPr>
            <a:r>
              <a:rPr lang="en-US" dirty="0">
                <a:solidFill>
                  <a:srgbClr val="1D4F91"/>
                </a:solidFill>
                <a:latin typeface="Zilla Slab" pitchFamily="2" charset="77"/>
                <a:ea typeface="Zilla Slab" pitchFamily="2" charset="77"/>
                <a:cs typeface="Raleway Light"/>
              </a:rPr>
              <a:t>Access to TXCPA Exchange, our exclusive online member community and directory</a:t>
            </a:r>
          </a:p>
        </p:txBody>
      </p:sp>
      <p:sp>
        <p:nvSpPr>
          <p:cNvPr id="111" name="TextBox 110"/>
          <p:cNvSpPr txBox="1"/>
          <p:nvPr/>
        </p:nvSpPr>
        <p:spPr>
          <a:xfrm>
            <a:off x="7395722" y="4066559"/>
            <a:ext cx="1838465" cy="1034765"/>
          </a:xfrm>
          <a:prstGeom prst="rect">
            <a:avLst/>
          </a:prstGeom>
          <a:noFill/>
        </p:spPr>
        <p:txBody>
          <a:bodyPr wrap="square" lIns="0" tIns="60955" rIns="0" bIns="0">
            <a:spAutoFit/>
          </a:bodyPr>
          <a:lstStyle/>
          <a:p>
            <a:pPr lvl="0" algn="ctr" defTabSz="609370">
              <a:lnSpc>
                <a:spcPct val="120000"/>
              </a:lnSpc>
              <a:defRPr/>
            </a:pPr>
            <a:r>
              <a:rPr lang="en-US" dirty="0">
                <a:solidFill>
                  <a:srgbClr val="1D4F91"/>
                </a:solidFill>
                <a:latin typeface="Zilla Slab" pitchFamily="2" charset="77"/>
                <a:ea typeface="Zilla Slab" pitchFamily="2" charset="77"/>
                <a:cs typeface="Raleway Light"/>
              </a:rPr>
              <a:t>Discounts from several exam review vendors</a:t>
            </a:r>
          </a:p>
        </p:txBody>
      </p:sp>
      <p:sp>
        <p:nvSpPr>
          <p:cNvPr id="2" name="Title 1">
            <a:extLst>
              <a:ext uri="{FF2B5EF4-FFF2-40B4-BE49-F238E27FC236}">
                <a16:creationId xmlns:a16="http://schemas.microsoft.com/office/drawing/2014/main" id="{F0C2BF59-FD63-9E43-881D-71EEC78D1EC7}"/>
              </a:ext>
            </a:extLst>
          </p:cNvPr>
          <p:cNvSpPr>
            <a:spLocks noGrp="1"/>
          </p:cNvSpPr>
          <p:nvPr>
            <p:ph type="title"/>
          </p:nvPr>
        </p:nvSpPr>
        <p:spPr/>
        <p:txBody>
          <a:bodyPr>
            <a:normAutofit fontScale="90000"/>
          </a:bodyPr>
          <a:lstStyle/>
          <a:p>
            <a:r>
              <a:rPr lang="en-US" dirty="0"/>
              <a:t>RESOURCES FOR STUDENT MEMBERS </a:t>
            </a:r>
          </a:p>
        </p:txBody>
      </p:sp>
      <p:grpSp>
        <p:nvGrpSpPr>
          <p:cNvPr id="161" name="Group 160">
            <a:extLst>
              <a:ext uri="{FF2B5EF4-FFF2-40B4-BE49-F238E27FC236}">
                <a16:creationId xmlns:a16="http://schemas.microsoft.com/office/drawing/2014/main" id="{793B3777-B7DC-4047-81B4-79310DE4E30F}"/>
              </a:ext>
            </a:extLst>
          </p:cNvPr>
          <p:cNvGrpSpPr/>
          <p:nvPr/>
        </p:nvGrpSpPr>
        <p:grpSpPr>
          <a:xfrm>
            <a:off x="2799353" y="2262405"/>
            <a:ext cx="1608668" cy="1588896"/>
            <a:chOff x="1119258" y="2257147"/>
            <a:chExt cx="1868076" cy="1868076"/>
          </a:xfrm>
          <a:solidFill>
            <a:schemeClr val="accent2"/>
          </a:solidFill>
        </p:grpSpPr>
        <p:sp>
          <p:nvSpPr>
            <p:cNvPr id="162" name="Oval 5">
              <a:extLst>
                <a:ext uri="{FF2B5EF4-FFF2-40B4-BE49-F238E27FC236}">
                  <a16:creationId xmlns:a16="http://schemas.microsoft.com/office/drawing/2014/main" id="{5719F467-AD0D-4EB3-BD1D-BEC573D1210A}"/>
                </a:ext>
              </a:extLst>
            </p:cNvPr>
            <p:cNvSpPr>
              <a:spLocks noChangeArrowheads="1"/>
            </p:cNvSpPr>
            <p:nvPr/>
          </p:nvSpPr>
          <p:spPr bwMode="auto">
            <a:xfrm>
              <a:off x="1292880" y="2430769"/>
              <a:ext cx="1521933" cy="1521933"/>
            </a:xfrm>
            <a:prstGeom prst="ellipse">
              <a:avLst/>
            </a:pr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163" name="Group 162">
              <a:extLst>
                <a:ext uri="{FF2B5EF4-FFF2-40B4-BE49-F238E27FC236}">
                  <a16:creationId xmlns:a16="http://schemas.microsoft.com/office/drawing/2014/main" id="{A0BB9FDC-E0F2-4FB5-8CCA-888C40E4D45E}"/>
                </a:ext>
              </a:extLst>
            </p:cNvPr>
            <p:cNvGrpSpPr/>
            <p:nvPr/>
          </p:nvGrpSpPr>
          <p:grpSpPr>
            <a:xfrm>
              <a:off x="1119258" y="2257147"/>
              <a:ext cx="1868076" cy="1868076"/>
              <a:chOff x="1119258" y="2257147"/>
              <a:chExt cx="1868076" cy="1868076"/>
            </a:xfrm>
            <a:grpFill/>
          </p:grpSpPr>
          <p:sp>
            <p:nvSpPr>
              <p:cNvPr id="164" name="Freeform 6">
                <a:extLst>
                  <a:ext uri="{FF2B5EF4-FFF2-40B4-BE49-F238E27FC236}">
                    <a16:creationId xmlns:a16="http://schemas.microsoft.com/office/drawing/2014/main" id="{0C5F5039-0C2A-4ACB-8C9D-56A3E53226F3}"/>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65" name="Freeform 7">
                <a:extLst>
                  <a:ext uri="{FF2B5EF4-FFF2-40B4-BE49-F238E27FC236}">
                    <a16:creationId xmlns:a16="http://schemas.microsoft.com/office/drawing/2014/main" id="{DE6C4D3B-1255-41AF-8222-2B1DE9D14CAD}"/>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66" name="Freeform 8">
                <a:extLst>
                  <a:ext uri="{FF2B5EF4-FFF2-40B4-BE49-F238E27FC236}">
                    <a16:creationId xmlns:a16="http://schemas.microsoft.com/office/drawing/2014/main" id="{41790E5F-5315-4ACB-A39C-04D3B61F4285}"/>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67" name="Freeform 9">
                <a:extLst>
                  <a:ext uri="{FF2B5EF4-FFF2-40B4-BE49-F238E27FC236}">
                    <a16:creationId xmlns:a16="http://schemas.microsoft.com/office/drawing/2014/main" id="{0FB3EEA1-C51A-46E2-A39A-2AECE783B00B}"/>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68" name="Freeform 10">
                <a:extLst>
                  <a:ext uri="{FF2B5EF4-FFF2-40B4-BE49-F238E27FC236}">
                    <a16:creationId xmlns:a16="http://schemas.microsoft.com/office/drawing/2014/main" id="{D5F6C8C1-BAFA-4267-B761-F03FAB8EF54F}"/>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69" name="Freeform 11">
                <a:extLst>
                  <a:ext uri="{FF2B5EF4-FFF2-40B4-BE49-F238E27FC236}">
                    <a16:creationId xmlns:a16="http://schemas.microsoft.com/office/drawing/2014/main" id="{F65B8C40-D986-4F15-92F4-0B020BB91855}"/>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70" name="Freeform 12">
                <a:extLst>
                  <a:ext uri="{FF2B5EF4-FFF2-40B4-BE49-F238E27FC236}">
                    <a16:creationId xmlns:a16="http://schemas.microsoft.com/office/drawing/2014/main" id="{A57AA656-C0EE-46BA-A183-5EA538C8C0B9}"/>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71" name="Freeform 13">
                <a:extLst>
                  <a:ext uri="{FF2B5EF4-FFF2-40B4-BE49-F238E27FC236}">
                    <a16:creationId xmlns:a16="http://schemas.microsoft.com/office/drawing/2014/main" id="{C0F4CB02-F502-49B8-9602-E518D950D49C}"/>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72" name="Freeform 14">
                <a:extLst>
                  <a:ext uri="{FF2B5EF4-FFF2-40B4-BE49-F238E27FC236}">
                    <a16:creationId xmlns:a16="http://schemas.microsoft.com/office/drawing/2014/main" id="{4692E0B0-182D-4D99-BE8B-AA77F14F9E8C}"/>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73" name="Freeform 15">
                <a:extLst>
                  <a:ext uri="{FF2B5EF4-FFF2-40B4-BE49-F238E27FC236}">
                    <a16:creationId xmlns:a16="http://schemas.microsoft.com/office/drawing/2014/main" id="{088954CF-7E57-4B1D-B513-A297E5A887E3}"/>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74" name="Freeform 16">
                <a:extLst>
                  <a:ext uri="{FF2B5EF4-FFF2-40B4-BE49-F238E27FC236}">
                    <a16:creationId xmlns:a16="http://schemas.microsoft.com/office/drawing/2014/main" id="{B5A86E2D-417D-411C-9E43-4B4EE459F994}"/>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75" name="Freeform 17">
                <a:extLst>
                  <a:ext uri="{FF2B5EF4-FFF2-40B4-BE49-F238E27FC236}">
                    <a16:creationId xmlns:a16="http://schemas.microsoft.com/office/drawing/2014/main" id="{80DCE6AC-8833-4FF6-AA58-B07533D9F575}"/>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grpSp>
        <p:nvGrpSpPr>
          <p:cNvPr id="176" name="Group 175">
            <a:extLst>
              <a:ext uri="{FF2B5EF4-FFF2-40B4-BE49-F238E27FC236}">
                <a16:creationId xmlns:a16="http://schemas.microsoft.com/office/drawing/2014/main" id="{03E934D6-757B-408A-AAE2-37AA0C4D1A3D}"/>
              </a:ext>
            </a:extLst>
          </p:cNvPr>
          <p:cNvGrpSpPr/>
          <p:nvPr/>
        </p:nvGrpSpPr>
        <p:grpSpPr>
          <a:xfrm>
            <a:off x="5270783" y="2262405"/>
            <a:ext cx="1608668" cy="1588896"/>
            <a:chOff x="1119258" y="2257147"/>
            <a:chExt cx="1868076" cy="1868076"/>
          </a:xfrm>
          <a:solidFill>
            <a:schemeClr val="accent2"/>
          </a:solidFill>
        </p:grpSpPr>
        <p:sp>
          <p:nvSpPr>
            <p:cNvPr id="177" name="Oval 5">
              <a:extLst>
                <a:ext uri="{FF2B5EF4-FFF2-40B4-BE49-F238E27FC236}">
                  <a16:creationId xmlns:a16="http://schemas.microsoft.com/office/drawing/2014/main" id="{5A8BCEF7-0F08-4CA9-A1A0-AF1EE5791D5C}"/>
                </a:ext>
              </a:extLst>
            </p:cNvPr>
            <p:cNvSpPr>
              <a:spLocks noChangeArrowheads="1"/>
            </p:cNvSpPr>
            <p:nvPr/>
          </p:nvSpPr>
          <p:spPr bwMode="auto">
            <a:xfrm>
              <a:off x="1292880" y="2430769"/>
              <a:ext cx="1521933" cy="1521933"/>
            </a:xfrm>
            <a:prstGeom prst="ellipse">
              <a:avLst/>
            </a:pr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178" name="Group 177">
              <a:extLst>
                <a:ext uri="{FF2B5EF4-FFF2-40B4-BE49-F238E27FC236}">
                  <a16:creationId xmlns:a16="http://schemas.microsoft.com/office/drawing/2014/main" id="{1655878C-0CA8-4BBD-A4A2-CED776821544}"/>
                </a:ext>
              </a:extLst>
            </p:cNvPr>
            <p:cNvGrpSpPr/>
            <p:nvPr/>
          </p:nvGrpSpPr>
          <p:grpSpPr>
            <a:xfrm>
              <a:off x="1119258" y="2257147"/>
              <a:ext cx="1868076" cy="1868076"/>
              <a:chOff x="1119258" y="2257147"/>
              <a:chExt cx="1868076" cy="1868076"/>
            </a:xfrm>
            <a:grpFill/>
          </p:grpSpPr>
          <p:sp>
            <p:nvSpPr>
              <p:cNvPr id="179" name="Freeform 6">
                <a:extLst>
                  <a:ext uri="{FF2B5EF4-FFF2-40B4-BE49-F238E27FC236}">
                    <a16:creationId xmlns:a16="http://schemas.microsoft.com/office/drawing/2014/main" id="{C6BD7C60-641B-4056-A46E-C4EFC739A541}"/>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80" name="Freeform 7">
                <a:extLst>
                  <a:ext uri="{FF2B5EF4-FFF2-40B4-BE49-F238E27FC236}">
                    <a16:creationId xmlns:a16="http://schemas.microsoft.com/office/drawing/2014/main" id="{D43E46F4-1920-4C2C-9B41-46DCB74698BD}"/>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81" name="Freeform 8">
                <a:extLst>
                  <a:ext uri="{FF2B5EF4-FFF2-40B4-BE49-F238E27FC236}">
                    <a16:creationId xmlns:a16="http://schemas.microsoft.com/office/drawing/2014/main" id="{DE6D3C43-9A67-41B1-8F83-4BE4E7A6CCC4}"/>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82" name="Freeform 9">
                <a:extLst>
                  <a:ext uri="{FF2B5EF4-FFF2-40B4-BE49-F238E27FC236}">
                    <a16:creationId xmlns:a16="http://schemas.microsoft.com/office/drawing/2014/main" id="{F800D2BD-887B-4848-B0C5-DB79268BE231}"/>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83" name="Freeform 10">
                <a:extLst>
                  <a:ext uri="{FF2B5EF4-FFF2-40B4-BE49-F238E27FC236}">
                    <a16:creationId xmlns:a16="http://schemas.microsoft.com/office/drawing/2014/main" id="{00715D87-BC4E-49AC-8CC0-3596B2899E58}"/>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84" name="Freeform 11">
                <a:extLst>
                  <a:ext uri="{FF2B5EF4-FFF2-40B4-BE49-F238E27FC236}">
                    <a16:creationId xmlns:a16="http://schemas.microsoft.com/office/drawing/2014/main" id="{8B736C0A-E2D9-4FD1-8687-C03CF45B7A3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85" name="Freeform 12">
                <a:extLst>
                  <a:ext uri="{FF2B5EF4-FFF2-40B4-BE49-F238E27FC236}">
                    <a16:creationId xmlns:a16="http://schemas.microsoft.com/office/drawing/2014/main" id="{F5847040-81DA-4B60-937E-F384EC0E7F7F}"/>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86" name="Freeform 13">
                <a:extLst>
                  <a:ext uri="{FF2B5EF4-FFF2-40B4-BE49-F238E27FC236}">
                    <a16:creationId xmlns:a16="http://schemas.microsoft.com/office/drawing/2014/main" id="{F309E4F7-8F59-4404-B668-DEE5F146136A}"/>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87" name="Freeform 14">
                <a:extLst>
                  <a:ext uri="{FF2B5EF4-FFF2-40B4-BE49-F238E27FC236}">
                    <a16:creationId xmlns:a16="http://schemas.microsoft.com/office/drawing/2014/main" id="{845362BE-F04A-48D1-98BB-66BD523FB743}"/>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88" name="Freeform 15">
                <a:extLst>
                  <a:ext uri="{FF2B5EF4-FFF2-40B4-BE49-F238E27FC236}">
                    <a16:creationId xmlns:a16="http://schemas.microsoft.com/office/drawing/2014/main" id="{744D425D-A599-4D38-925D-D59B99A11B27}"/>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89" name="Freeform 16">
                <a:extLst>
                  <a:ext uri="{FF2B5EF4-FFF2-40B4-BE49-F238E27FC236}">
                    <a16:creationId xmlns:a16="http://schemas.microsoft.com/office/drawing/2014/main" id="{7A583B13-CED2-41BB-A83F-AC4E9C7B92B6}"/>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90" name="Freeform 17">
                <a:extLst>
                  <a:ext uri="{FF2B5EF4-FFF2-40B4-BE49-F238E27FC236}">
                    <a16:creationId xmlns:a16="http://schemas.microsoft.com/office/drawing/2014/main" id="{2B7BD1E7-1084-40E5-8815-F937B1544B8B}"/>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grpSp>
        <p:nvGrpSpPr>
          <p:cNvPr id="191" name="Group 190">
            <a:extLst>
              <a:ext uri="{FF2B5EF4-FFF2-40B4-BE49-F238E27FC236}">
                <a16:creationId xmlns:a16="http://schemas.microsoft.com/office/drawing/2014/main" id="{622550F5-D573-4715-A8B5-F91D109AD83C}"/>
              </a:ext>
            </a:extLst>
          </p:cNvPr>
          <p:cNvGrpSpPr/>
          <p:nvPr/>
        </p:nvGrpSpPr>
        <p:grpSpPr>
          <a:xfrm>
            <a:off x="7624643" y="2267367"/>
            <a:ext cx="1608668" cy="1588896"/>
            <a:chOff x="1119258" y="2257147"/>
            <a:chExt cx="1868076" cy="1868076"/>
          </a:xfrm>
          <a:solidFill>
            <a:schemeClr val="accent2"/>
          </a:solidFill>
        </p:grpSpPr>
        <p:sp>
          <p:nvSpPr>
            <p:cNvPr id="192" name="Oval 5">
              <a:extLst>
                <a:ext uri="{FF2B5EF4-FFF2-40B4-BE49-F238E27FC236}">
                  <a16:creationId xmlns:a16="http://schemas.microsoft.com/office/drawing/2014/main" id="{1DA7E012-B95E-4F63-822F-192CFFAB1622}"/>
                </a:ext>
              </a:extLst>
            </p:cNvPr>
            <p:cNvSpPr>
              <a:spLocks noChangeArrowheads="1"/>
            </p:cNvSpPr>
            <p:nvPr/>
          </p:nvSpPr>
          <p:spPr bwMode="auto">
            <a:xfrm>
              <a:off x="1292880" y="2430769"/>
              <a:ext cx="1521933" cy="1521933"/>
            </a:xfrm>
            <a:prstGeom prst="ellipse">
              <a:avLst/>
            </a:pr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193" name="Group 192">
              <a:extLst>
                <a:ext uri="{FF2B5EF4-FFF2-40B4-BE49-F238E27FC236}">
                  <a16:creationId xmlns:a16="http://schemas.microsoft.com/office/drawing/2014/main" id="{90B051F8-48EC-40B9-9926-4DF7B2CF2C89}"/>
                </a:ext>
              </a:extLst>
            </p:cNvPr>
            <p:cNvGrpSpPr/>
            <p:nvPr/>
          </p:nvGrpSpPr>
          <p:grpSpPr>
            <a:xfrm>
              <a:off x="1119258" y="2257147"/>
              <a:ext cx="1868076" cy="1868076"/>
              <a:chOff x="1119258" y="2257147"/>
              <a:chExt cx="1868076" cy="1868076"/>
            </a:xfrm>
            <a:grpFill/>
          </p:grpSpPr>
          <p:sp>
            <p:nvSpPr>
              <p:cNvPr id="194" name="Freeform 6">
                <a:extLst>
                  <a:ext uri="{FF2B5EF4-FFF2-40B4-BE49-F238E27FC236}">
                    <a16:creationId xmlns:a16="http://schemas.microsoft.com/office/drawing/2014/main" id="{6730E9E7-352B-4405-9A79-C60CE220B6C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95" name="Freeform 7">
                <a:extLst>
                  <a:ext uri="{FF2B5EF4-FFF2-40B4-BE49-F238E27FC236}">
                    <a16:creationId xmlns:a16="http://schemas.microsoft.com/office/drawing/2014/main" id="{64881B13-A5C3-4074-9B7D-ADF1AD76EC00}"/>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96" name="Freeform 8">
                <a:extLst>
                  <a:ext uri="{FF2B5EF4-FFF2-40B4-BE49-F238E27FC236}">
                    <a16:creationId xmlns:a16="http://schemas.microsoft.com/office/drawing/2014/main" id="{F30592D5-D5F9-4E25-953F-B0A064428987}"/>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97" name="Freeform 9">
                <a:extLst>
                  <a:ext uri="{FF2B5EF4-FFF2-40B4-BE49-F238E27FC236}">
                    <a16:creationId xmlns:a16="http://schemas.microsoft.com/office/drawing/2014/main" id="{A83C9B62-8813-4788-950E-3BC5B2986406}"/>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98" name="Freeform 10">
                <a:extLst>
                  <a:ext uri="{FF2B5EF4-FFF2-40B4-BE49-F238E27FC236}">
                    <a16:creationId xmlns:a16="http://schemas.microsoft.com/office/drawing/2014/main" id="{E7FD2822-017E-48CB-81DF-67EBB0EC07B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199" name="Freeform 11">
                <a:extLst>
                  <a:ext uri="{FF2B5EF4-FFF2-40B4-BE49-F238E27FC236}">
                    <a16:creationId xmlns:a16="http://schemas.microsoft.com/office/drawing/2014/main" id="{5D438497-0F4B-4D5C-A7D6-8D6ED709E001}"/>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00" name="Freeform 12">
                <a:extLst>
                  <a:ext uri="{FF2B5EF4-FFF2-40B4-BE49-F238E27FC236}">
                    <a16:creationId xmlns:a16="http://schemas.microsoft.com/office/drawing/2014/main" id="{EF43E86B-9CDA-445B-A493-5C70700C6A49}"/>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01" name="Freeform 13">
                <a:extLst>
                  <a:ext uri="{FF2B5EF4-FFF2-40B4-BE49-F238E27FC236}">
                    <a16:creationId xmlns:a16="http://schemas.microsoft.com/office/drawing/2014/main" id="{CFC6ADDF-FA24-479D-815B-AD5A5A224909}"/>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02" name="Freeform 14">
                <a:extLst>
                  <a:ext uri="{FF2B5EF4-FFF2-40B4-BE49-F238E27FC236}">
                    <a16:creationId xmlns:a16="http://schemas.microsoft.com/office/drawing/2014/main" id="{A708138F-35BD-4137-BA62-2F6F5B088BAE}"/>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03" name="Freeform 15">
                <a:extLst>
                  <a:ext uri="{FF2B5EF4-FFF2-40B4-BE49-F238E27FC236}">
                    <a16:creationId xmlns:a16="http://schemas.microsoft.com/office/drawing/2014/main" id="{AF3BFE69-2AFF-4D38-8834-6963D2517846}"/>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04" name="Freeform 16">
                <a:extLst>
                  <a:ext uri="{FF2B5EF4-FFF2-40B4-BE49-F238E27FC236}">
                    <a16:creationId xmlns:a16="http://schemas.microsoft.com/office/drawing/2014/main" id="{5DEF7B11-1875-4C74-AC30-BC311D8F758E}"/>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05" name="Freeform 17">
                <a:extLst>
                  <a:ext uri="{FF2B5EF4-FFF2-40B4-BE49-F238E27FC236}">
                    <a16:creationId xmlns:a16="http://schemas.microsoft.com/office/drawing/2014/main" id="{C8C0EC21-912F-45AF-AA66-209CA9B7CBD8}"/>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grpSp>
        <p:nvGrpSpPr>
          <p:cNvPr id="206" name="Group 205">
            <a:extLst>
              <a:ext uri="{FF2B5EF4-FFF2-40B4-BE49-F238E27FC236}">
                <a16:creationId xmlns:a16="http://schemas.microsoft.com/office/drawing/2014/main" id="{1F7550B8-DD97-4174-9C0D-E498534163D0}"/>
              </a:ext>
            </a:extLst>
          </p:cNvPr>
          <p:cNvGrpSpPr/>
          <p:nvPr/>
        </p:nvGrpSpPr>
        <p:grpSpPr>
          <a:xfrm>
            <a:off x="9890029" y="2261937"/>
            <a:ext cx="1608668" cy="1588896"/>
            <a:chOff x="1119258" y="2257147"/>
            <a:chExt cx="1868076" cy="1868076"/>
          </a:xfrm>
          <a:solidFill>
            <a:schemeClr val="accent2"/>
          </a:solidFill>
        </p:grpSpPr>
        <p:sp>
          <p:nvSpPr>
            <p:cNvPr id="207" name="Oval 5">
              <a:extLst>
                <a:ext uri="{FF2B5EF4-FFF2-40B4-BE49-F238E27FC236}">
                  <a16:creationId xmlns:a16="http://schemas.microsoft.com/office/drawing/2014/main" id="{07CD48ED-15DE-4D16-B7D9-F1740BD84399}"/>
                </a:ext>
              </a:extLst>
            </p:cNvPr>
            <p:cNvSpPr>
              <a:spLocks noChangeArrowheads="1"/>
            </p:cNvSpPr>
            <p:nvPr/>
          </p:nvSpPr>
          <p:spPr bwMode="auto">
            <a:xfrm>
              <a:off x="1292880" y="2430769"/>
              <a:ext cx="1521933" cy="1521933"/>
            </a:xfrm>
            <a:prstGeom prst="ellipse">
              <a:avLst/>
            </a:pr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nvGrpSpPr>
            <p:cNvPr id="208" name="Group 207">
              <a:extLst>
                <a:ext uri="{FF2B5EF4-FFF2-40B4-BE49-F238E27FC236}">
                  <a16:creationId xmlns:a16="http://schemas.microsoft.com/office/drawing/2014/main" id="{82C809E5-03E9-4E25-A515-2C56C5C37F80}"/>
                </a:ext>
              </a:extLst>
            </p:cNvPr>
            <p:cNvGrpSpPr/>
            <p:nvPr/>
          </p:nvGrpSpPr>
          <p:grpSpPr>
            <a:xfrm>
              <a:off x="1119258" y="2257147"/>
              <a:ext cx="1868076" cy="1868076"/>
              <a:chOff x="1119258" y="2257147"/>
              <a:chExt cx="1868076" cy="1868076"/>
            </a:xfrm>
            <a:grpFill/>
          </p:grpSpPr>
          <p:sp>
            <p:nvSpPr>
              <p:cNvPr id="209" name="Freeform 6">
                <a:extLst>
                  <a:ext uri="{FF2B5EF4-FFF2-40B4-BE49-F238E27FC236}">
                    <a16:creationId xmlns:a16="http://schemas.microsoft.com/office/drawing/2014/main" id="{BA188A5B-3F2E-4C92-89CF-C1BC437BC44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10" name="Freeform 7">
                <a:extLst>
                  <a:ext uri="{FF2B5EF4-FFF2-40B4-BE49-F238E27FC236}">
                    <a16:creationId xmlns:a16="http://schemas.microsoft.com/office/drawing/2014/main" id="{922B203B-304A-4829-A84F-AB0B7A208199}"/>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11" name="Freeform 8">
                <a:extLst>
                  <a:ext uri="{FF2B5EF4-FFF2-40B4-BE49-F238E27FC236}">
                    <a16:creationId xmlns:a16="http://schemas.microsoft.com/office/drawing/2014/main" id="{FCE39925-5BCD-4FA6-A3EC-D90D24AFB8A7}"/>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12" name="Freeform 9">
                <a:extLst>
                  <a:ext uri="{FF2B5EF4-FFF2-40B4-BE49-F238E27FC236}">
                    <a16:creationId xmlns:a16="http://schemas.microsoft.com/office/drawing/2014/main" id="{CEEE1CE0-6576-4376-A6FB-4C1DDCA4CBDC}"/>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13" name="Freeform 10">
                <a:extLst>
                  <a:ext uri="{FF2B5EF4-FFF2-40B4-BE49-F238E27FC236}">
                    <a16:creationId xmlns:a16="http://schemas.microsoft.com/office/drawing/2014/main" id="{7609DA70-2864-40DE-BD33-04422278DB2E}"/>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14" name="Freeform 11">
                <a:extLst>
                  <a:ext uri="{FF2B5EF4-FFF2-40B4-BE49-F238E27FC236}">
                    <a16:creationId xmlns:a16="http://schemas.microsoft.com/office/drawing/2014/main" id="{A8909674-78EF-473C-8CDC-EA3AA05827C2}"/>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15" name="Freeform 12">
                <a:extLst>
                  <a:ext uri="{FF2B5EF4-FFF2-40B4-BE49-F238E27FC236}">
                    <a16:creationId xmlns:a16="http://schemas.microsoft.com/office/drawing/2014/main" id="{4F2C900D-A09B-4E28-A064-5E042FA7E54B}"/>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16" name="Freeform 13">
                <a:extLst>
                  <a:ext uri="{FF2B5EF4-FFF2-40B4-BE49-F238E27FC236}">
                    <a16:creationId xmlns:a16="http://schemas.microsoft.com/office/drawing/2014/main" id="{CE52DE37-550E-4CC8-980D-CF2236BA3B72}"/>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17" name="Freeform 14">
                <a:extLst>
                  <a:ext uri="{FF2B5EF4-FFF2-40B4-BE49-F238E27FC236}">
                    <a16:creationId xmlns:a16="http://schemas.microsoft.com/office/drawing/2014/main" id="{DF6A1149-C139-4C26-8378-EE66DC5E2CA1}"/>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18" name="Freeform 15">
                <a:extLst>
                  <a:ext uri="{FF2B5EF4-FFF2-40B4-BE49-F238E27FC236}">
                    <a16:creationId xmlns:a16="http://schemas.microsoft.com/office/drawing/2014/main" id="{AD0B8F47-7AAD-424D-B53F-8B99763445AB}"/>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19" name="Freeform 16">
                <a:extLst>
                  <a:ext uri="{FF2B5EF4-FFF2-40B4-BE49-F238E27FC236}">
                    <a16:creationId xmlns:a16="http://schemas.microsoft.com/office/drawing/2014/main" id="{45B7B5AE-DE93-44E3-80C8-135F21FADD2C}"/>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sp>
            <p:nvSpPr>
              <p:cNvPr id="220" name="Freeform 17">
                <a:extLst>
                  <a:ext uri="{FF2B5EF4-FFF2-40B4-BE49-F238E27FC236}">
                    <a16:creationId xmlns:a16="http://schemas.microsoft.com/office/drawing/2014/main" id="{74406778-292F-49D2-9241-FF0BBCA4EB04}"/>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D4F91"/>
                  </a:solidFill>
                  <a:effectLst/>
                  <a:uLnTx/>
                  <a:uFillTx/>
                  <a:latin typeface="Calibri" panose="020F0502020204030204"/>
                  <a:ea typeface="+mn-ea"/>
                  <a:cs typeface="+mn-cs"/>
                </a:endParaRPr>
              </a:p>
            </p:txBody>
          </p:sp>
        </p:grpSp>
      </p:grpSp>
      <p:pic>
        <p:nvPicPr>
          <p:cNvPr id="221" name="Graphic 220" descr="Team">
            <a:extLst>
              <a:ext uri="{FF2B5EF4-FFF2-40B4-BE49-F238E27FC236}">
                <a16:creationId xmlns:a16="http://schemas.microsoft.com/office/drawing/2014/main" id="{6A03D107-2C14-44C8-9AE0-CAD161FF2F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6951" y="2666334"/>
            <a:ext cx="817487" cy="817487"/>
          </a:xfrm>
          <a:prstGeom prst="rect">
            <a:avLst/>
          </a:prstGeom>
        </p:spPr>
      </p:pic>
      <p:pic>
        <p:nvPicPr>
          <p:cNvPr id="222" name="Graphic 221" descr="List">
            <a:extLst>
              <a:ext uri="{FF2B5EF4-FFF2-40B4-BE49-F238E27FC236}">
                <a16:creationId xmlns:a16="http://schemas.microsoft.com/office/drawing/2014/main" id="{CDE63044-93CD-4834-B2DC-B9161260B8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4458" y="2613174"/>
            <a:ext cx="892877" cy="892877"/>
          </a:xfrm>
          <a:prstGeom prst="rect">
            <a:avLst/>
          </a:prstGeom>
        </p:spPr>
      </p:pic>
      <p:pic>
        <p:nvPicPr>
          <p:cNvPr id="223" name="Graphic 222" descr="Network">
            <a:extLst>
              <a:ext uri="{FF2B5EF4-FFF2-40B4-BE49-F238E27FC236}">
                <a16:creationId xmlns:a16="http://schemas.microsoft.com/office/drawing/2014/main" id="{31D100D7-2B66-475D-B4D1-FBB5C36C85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19681" y="2572886"/>
            <a:ext cx="896236" cy="896236"/>
          </a:xfrm>
          <a:prstGeom prst="rect">
            <a:avLst/>
          </a:prstGeom>
        </p:spPr>
      </p:pic>
      <p:pic>
        <p:nvPicPr>
          <p:cNvPr id="224" name="Graphic 223" descr="Money">
            <a:extLst>
              <a:ext uri="{FF2B5EF4-FFF2-40B4-BE49-F238E27FC236}">
                <a16:creationId xmlns:a16="http://schemas.microsoft.com/office/drawing/2014/main" id="{8DFCF523-3CB3-443B-865D-B1A26D2807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51283" y="2532861"/>
            <a:ext cx="950960" cy="950960"/>
          </a:xfrm>
          <a:prstGeom prst="rect">
            <a:avLst/>
          </a:prstGeom>
        </p:spPr>
      </p:pic>
      <p:pic>
        <p:nvPicPr>
          <p:cNvPr id="225" name="Graphic 224" descr="Newspaper">
            <a:extLst>
              <a:ext uri="{FF2B5EF4-FFF2-40B4-BE49-F238E27FC236}">
                <a16:creationId xmlns:a16="http://schemas.microsoft.com/office/drawing/2014/main" id="{F0D05CE8-8A00-4672-9330-7B0E58A3186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35134" y="2603549"/>
            <a:ext cx="917028" cy="917028"/>
          </a:xfrm>
          <a:prstGeom prst="rect">
            <a:avLst/>
          </a:prstGeom>
        </p:spPr>
      </p:pic>
      <p:sp>
        <p:nvSpPr>
          <p:cNvPr id="226" name="TextBox 225">
            <a:extLst>
              <a:ext uri="{FF2B5EF4-FFF2-40B4-BE49-F238E27FC236}">
                <a16:creationId xmlns:a16="http://schemas.microsoft.com/office/drawing/2014/main" id="{30D18256-C2D6-40EC-BF14-8D7D1833CD15}"/>
              </a:ext>
            </a:extLst>
          </p:cNvPr>
          <p:cNvSpPr txBox="1"/>
          <p:nvPr/>
        </p:nvSpPr>
        <p:spPr>
          <a:xfrm>
            <a:off x="9760726" y="4125094"/>
            <a:ext cx="1936569" cy="1034765"/>
          </a:xfrm>
          <a:prstGeom prst="rect">
            <a:avLst/>
          </a:prstGeom>
          <a:noFill/>
        </p:spPr>
        <p:txBody>
          <a:bodyPr wrap="square" lIns="0" tIns="60955" rIns="0" bIns="0">
            <a:spAutoFit/>
          </a:bodyPr>
          <a:lstStyle/>
          <a:p>
            <a:pPr lvl="0" algn="ctr" defTabSz="609370">
              <a:lnSpc>
                <a:spcPct val="120000"/>
              </a:lnSpc>
              <a:defRPr/>
            </a:pPr>
            <a:r>
              <a:rPr lang="en-US" dirty="0" err="1">
                <a:solidFill>
                  <a:srgbClr val="1D4F91"/>
                </a:solidFill>
                <a:latin typeface="Zilla Slab" pitchFamily="2" charset="77"/>
                <a:ea typeface="Zilla Slab" pitchFamily="2" charset="77"/>
                <a:cs typeface="Raleway Light"/>
              </a:rPr>
              <a:t>TXCPA’s</a:t>
            </a:r>
            <a:r>
              <a:rPr lang="en-US" dirty="0">
                <a:solidFill>
                  <a:srgbClr val="1D4F91"/>
                </a:solidFill>
                <a:latin typeface="Zilla Slab" pitchFamily="2" charset="77"/>
                <a:ea typeface="Zilla Slab" pitchFamily="2" charset="77"/>
                <a:cs typeface="Raleway Light"/>
              </a:rPr>
              <a:t> publications and</a:t>
            </a:r>
          </a:p>
          <a:p>
            <a:pPr lvl="0" algn="ctr" defTabSz="609370">
              <a:lnSpc>
                <a:spcPct val="120000"/>
              </a:lnSpc>
              <a:defRPr/>
            </a:pPr>
            <a:r>
              <a:rPr lang="en-US" dirty="0">
                <a:solidFill>
                  <a:srgbClr val="1D4F91"/>
                </a:solidFill>
                <a:latin typeface="Zilla Slab" pitchFamily="2" charset="77"/>
                <a:ea typeface="Zilla Slab" pitchFamily="2" charset="77"/>
                <a:cs typeface="Raleway Light"/>
              </a:rPr>
              <a:t>e-communications</a:t>
            </a:r>
          </a:p>
        </p:txBody>
      </p:sp>
    </p:spTree>
    <p:extLst>
      <p:ext uri="{BB962C8B-B14F-4D97-AF65-F5344CB8AC3E}">
        <p14:creationId xmlns:p14="http://schemas.microsoft.com/office/powerpoint/2010/main" val="4116398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65190" y="1982407"/>
            <a:ext cx="3219381" cy="1079181"/>
            <a:chOff x="4727204" y="3964815"/>
            <a:chExt cx="6438761" cy="2158362"/>
          </a:xfrm>
        </p:grpSpPr>
        <p:sp>
          <p:nvSpPr>
            <p:cNvPr id="34" name="TextBox 33"/>
            <p:cNvSpPr txBox="1"/>
            <p:nvPr/>
          </p:nvSpPr>
          <p:spPr>
            <a:xfrm>
              <a:off x="4830580" y="3964815"/>
              <a:ext cx="5397883" cy="830960"/>
            </a:xfrm>
            <a:prstGeom prst="rect">
              <a:avLst/>
            </a:prstGeom>
            <a:noFill/>
          </p:spPr>
          <p:txBody>
            <a:bodyPr wrap="square" lIns="91422" tIns="45711" rIns="91422" bIns="4571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D4F91"/>
                  </a:solidFill>
                  <a:effectLst/>
                  <a:uLnTx/>
                  <a:uFillTx/>
                  <a:latin typeface="Zilla Slab" pitchFamily="2" charset="77"/>
                  <a:ea typeface="Zilla Slab" pitchFamily="2" charset="77"/>
                  <a:cs typeface="Lato Regular"/>
                </a:rPr>
                <a:t>TWITTER</a:t>
              </a:r>
            </a:p>
          </p:txBody>
        </p:sp>
        <p:sp>
          <p:nvSpPr>
            <p:cNvPr id="35" name="TextBox 34"/>
            <p:cNvSpPr txBox="1"/>
            <p:nvPr/>
          </p:nvSpPr>
          <p:spPr>
            <a:xfrm>
              <a:off x="4727204" y="4670507"/>
              <a:ext cx="6438761" cy="1452670"/>
            </a:xfrm>
            <a:prstGeom prst="rect">
              <a:avLst/>
            </a:prstGeom>
            <a:noFill/>
          </p:spPr>
          <p:txBody>
            <a:bodyPr wrap="square" lIns="109710" tIns="54855" rIns="109710" bIns="54855" rtlCol="0">
              <a:spAutoFit/>
            </a:bodyPr>
            <a:lstStyle/>
            <a:p>
              <a:pPr lvl="0"/>
              <a:r>
                <a:rPr lang="en-US" sz="2000" dirty="0">
                  <a:solidFill>
                    <a:srgbClr val="1D4F91"/>
                  </a:solidFill>
                  <a:latin typeface="Zilla Slab" pitchFamily="2" charset="77"/>
                  <a:ea typeface="Zilla Slab" pitchFamily="2" charset="77"/>
                  <a:cs typeface="Lato Light"/>
                </a:rPr>
                <a:t>@</a:t>
              </a:r>
              <a:r>
                <a:rPr lang="en-US" sz="2000" dirty="0" err="1">
                  <a:solidFill>
                    <a:srgbClr val="1D4F91"/>
                  </a:solidFill>
                  <a:latin typeface="Zilla Slab" pitchFamily="2" charset="77"/>
                  <a:ea typeface="Zilla Slab" pitchFamily="2" charset="77"/>
                  <a:cs typeface="Lato Light"/>
                </a:rPr>
                <a:t>TXCPAs</a:t>
              </a:r>
              <a:endParaRPr lang="en-US" sz="2000" dirty="0">
                <a:solidFill>
                  <a:srgbClr val="1D4F91"/>
                </a:solidFill>
                <a:latin typeface="Zilla Slab" pitchFamily="2" charset="77"/>
                <a:ea typeface="Zilla Slab" pitchFamily="2" charset="77"/>
                <a:cs typeface="Lato Light"/>
              </a:endParaRPr>
            </a:p>
            <a:p>
              <a:pPr lvl="0"/>
              <a:r>
                <a:rPr lang="en-US" sz="2000" dirty="0">
                  <a:solidFill>
                    <a:srgbClr val="1D4F91"/>
                  </a:solidFill>
                  <a:latin typeface="Zilla Slab" pitchFamily="2" charset="77"/>
                  <a:ea typeface="Zilla Slab" pitchFamily="2" charset="77"/>
                  <a:cs typeface="Lato Light"/>
                </a:rPr>
                <a:t>@</a:t>
              </a:r>
              <a:r>
                <a:rPr lang="en-US" sz="2000" dirty="0" err="1">
                  <a:solidFill>
                    <a:srgbClr val="1D4F91"/>
                  </a:solidFill>
                  <a:latin typeface="Zilla Slab" pitchFamily="2" charset="77"/>
                  <a:ea typeface="Zilla Slab" pitchFamily="2" charset="77"/>
                  <a:cs typeface="Lato Light"/>
                </a:rPr>
                <a:t>FortWorthCPAs</a:t>
              </a:r>
              <a:endParaRPr lang="en-US" sz="2000" dirty="0">
                <a:solidFill>
                  <a:srgbClr val="1D4F91"/>
                </a:solidFill>
                <a:latin typeface="Zilla Slab" pitchFamily="2" charset="77"/>
                <a:ea typeface="Zilla Slab" pitchFamily="2" charset="77"/>
                <a:cs typeface="Lato Light"/>
              </a:endParaRPr>
            </a:p>
          </p:txBody>
        </p:sp>
      </p:grpSp>
      <p:grpSp>
        <p:nvGrpSpPr>
          <p:cNvPr id="3" name="Group 2"/>
          <p:cNvGrpSpPr/>
          <p:nvPr/>
        </p:nvGrpSpPr>
        <p:grpSpPr>
          <a:xfrm>
            <a:off x="7328993" y="2013128"/>
            <a:ext cx="3901991" cy="1077295"/>
            <a:chOff x="14654811" y="3942135"/>
            <a:chExt cx="7803981" cy="2154590"/>
          </a:xfrm>
        </p:grpSpPr>
        <p:sp>
          <p:nvSpPr>
            <p:cNvPr id="39" name="TextBox 38"/>
            <p:cNvSpPr txBox="1"/>
            <p:nvPr/>
          </p:nvSpPr>
          <p:spPr>
            <a:xfrm>
              <a:off x="14675085" y="3942135"/>
              <a:ext cx="4557149" cy="830960"/>
            </a:xfrm>
            <a:prstGeom prst="rect">
              <a:avLst/>
            </a:prstGeom>
            <a:noFill/>
          </p:spPr>
          <p:txBody>
            <a:bodyPr wrap="square" lIns="91422" tIns="45711" rIns="91422" bIns="4571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D4F91"/>
                  </a:solidFill>
                  <a:effectLst/>
                  <a:uLnTx/>
                  <a:uFillTx/>
                  <a:latin typeface="Zilla Slab" pitchFamily="2" charset="77"/>
                  <a:ea typeface="Zilla Slab" pitchFamily="2" charset="77"/>
                  <a:cs typeface="Lato Regular"/>
                </a:rPr>
                <a:t>INSTAGRAM</a:t>
              </a:r>
            </a:p>
          </p:txBody>
        </p:sp>
        <p:sp>
          <p:nvSpPr>
            <p:cNvPr id="40" name="TextBox 39"/>
            <p:cNvSpPr txBox="1"/>
            <p:nvPr/>
          </p:nvSpPr>
          <p:spPr>
            <a:xfrm>
              <a:off x="14654811" y="4644055"/>
              <a:ext cx="7803981" cy="1452670"/>
            </a:xfrm>
            <a:prstGeom prst="rect">
              <a:avLst/>
            </a:prstGeom>
            <a:noFill/>
          </p:spPr>
          <p:txBody>
            <a:bodyPr wrap="square" lIns="109710" tIns="54855" rIns="109710" bIns="54855" rtlCol="0">
              <a:spAutoFit/>
            </a:bodyPr>
            <a:lstStyle/>
            <a:p>
              <a:pPr lvl="0"/>
              <a:r>
                <a:rPr lang="en-US" sz="2000" dirty="0">
                  <a:solidFill>
                    <a:srgbClr val="1D4F91"/>
                  </a:solidFill>
                  <a:latin typeface="Zilla Slab" pitchFamily="2" charset="77"/>
                  <a:ea typeface="Zilla Slab" pitchFamily="2" charset="77"/>
                  <a:cs typeface="Lato Light"/>
                </a:rPr>
                <a:t>@</a:t>
              </a:r>
              <a:r>
                <a:rPr lang="en-US" sz="2000" dirty="0" err="1">
                  <a:solidFill>
                    <a:srgbClr val="1D4F91"/>
                  </a:solidFill>
                  <a:latin typeface="Zilla Slab" pitchFamily="2" charset="77"/>
                  <a:ea typeface="Zilla Slab" pitchFamily="2" charset="77"/>
                  <a:cs typeface="Lato Light"/>
                </a:rPr>
                <a:t>texassocietyofcpas</a:t>
              </a:r>
              <a:endParaRPr lang="en-US" sz="2000" dirty="0">
                <a:solidFill>
                  <a:srgbClr val="1D4F91"/>
                </a:solidFill>
                <a:latin typeface="Zilla Slab" pitchFamily="2" charset="77"/>
                <a:ea typeface="Zilla Slab" pitchFamily="2" charset="77"/>
                <a:cs typeface="Lato Light"/>
              </a:endParaRPr>
            </a:p>
            <a:p>
              <a:pPr lvl="0"/>
              <a:r>
                <a:rPr lang="en-US" sz="2000" dirty="0">
                  <a:solidFill>
                    <a:srgbClr val="1D4F91"/>
                  </a:solidFill>
                  <a:latin typeface="Zilla Slab" pitchFamily="2" charset="77"/>
                  <a:ea typeface="Zilla Slab" pitchFamily="2" charset="77"/>
                  <a:cs typeface="Lato Light"/>
                </a:rPr>
                <a:t>@</a:t>
              </a:r>
              <a:r>
                <a:rPr lang="en-US" sz="2000" dirty="0" err="1">
                  <a:solidFill>
                    <a:srgbClr val="1D4F91"/>
                  </a:solidFill>
                  <a:latin typeface="Zilla Slab" pitchFamily="2" charset="77"/>
                  <a:ea typeface="Zilla Slab" pitchFamily="2" charset="77"/>
                  <a:cs typeface="Lato Light"/>
                </a:rPr>
                <a:t>fortworthcpas</a:t>
              </a:r>
              <a:endParaRPr lang="en-US" sz="2000" dirty="0">
                <a:solidFill>
                  <a:srgbClr val="1D4F91"/>
                </a:solidFill>
                <a:latin typeface="Zilla Slab" pitchFamily="2" charset="77"/>
                <a:ea typeface="Zilla Slab" pitchFamily="2" charset="77"/>
                <a:cs typeface="Lato Light"/>
              </a:endParaRPr>
            </a:p>
          </p:txBody>
        </p:sp>
      </p:grpSp>
      <p:grpSp>
        <p:nvGrpSpPr>
          <p:cNvPr id="4" name="Group 3"/>
          <p:cNvGrpSpPr/>
          <p:nvPr/>
        </p:nvGrpSpPr>
        <p:grpSpPr>
          <a:xfrm>
            <a:off x="2406144" y="4114368"/>
            <a:ext cx="3509964" cy="1077295"/>
            <a:chOff x="4809112" y="8228741"/>
            <a:chExt cx="7019927" cy="2154590"/>
          </a:xfrm>
        </p:grpSpPr>
        <p:sp>
          <p:nvSpPr>
            <p:cNvPr id="46" name="TextBox 45"/>
            <p:cNvSpPr txBox="1"/>
            <p:nvPr/>
          </p:nvSpPr>
          <p:spPr>
            <a:xfrm>
              <a:off x="4830582" y="8228741"/>
              <a:ext cx="4966971" cy="830960"/>
            </a:xfrm>
            <a:prstGeom prst="rect">
              <a:avLst/>
            </a:prstGeom>
            <a:noFill/>
          </p:spPr>
          <p:txBody>
            <a:bodyPr wrap="square" lIns="91422" tIns="45711" rIns="91422" bIns="4571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D4F91"/>
                  </a:solidFill>
                  <a:effectLst/>
                  <a:uLnTx/>
                  <a:uFillTx/>
                  <a:latin typeface="Zilla Slab" pitchFamily="2" charset="77"/>
                  <a:ea typeface="Zilla Slab" pitchFamily="2" charset="77"/>
                  <a:cs typeface="Lato Regular"/>
                </a:rPr>
                <a:t>FACEBOOK</a:t>
              </a:r>
            </a:p>
          </p:txBody>
        </p:sp>
        <p:sp>
          <p:nvSpPr>
            <p:cNvPr id="48" name="TextBox 47"/>
            <p:cNvSpPr txBox="1"/>
            <p:nvPr/>
          </p:nvSpPr>
          <p:spPr>
            <a:xfrm>
              <a:off x="4809112" y="8930661"/>
              <a:ext cx="7019927" cy="1452670"/>
            </a:xfrm>
            <a:prstGeom prst="rect">
              <a:avLst/>
            </a:prstGeom>
            <a:noFill/>
          </p:spPr>
          <p:txBody>
            <a:bodyPr wrap="square" lIns="109710" tIns="54855" rIns="109710" bIns="54855" rtlCol="0">
              <a:spAutoFit/>
            </a:bodyPr>
            <a:lstStyle/>
            <a:p>
              <a:pPr lvl="0"/>
              <a:r>
                <a:rPr lang="en-US" sz="2000" dirty="0">
                  <a:solidFill>
                    <a:srgbClr val="1D4F91"/>
                  </a:solidFill>
                  <a:latin typeface="Zilla Slab" pitchFamily="2" charset="77"/>
                  <a:ea typeface="Zilla Slab" pitchFamily="2" charset="77"/>
                  <a:cs typeface="Lato Light"/>
                </a:rPr>
                <a:t>@</a:t>
              </a:r>
              <a:r>
                <a:rPr lang="en-US" sz="2000" dirty="0" err="1">
                  <a:solidFill>
                    <a:srgbClr val="1D4F91"/>
                  </a:solidFill>
                  <a:latin typeface="Zilla Slab" pitchFamily="2" charset="77"/>
                  <a:ea typeface="Zilla Slab" pitchFamily="2" charset="77"/>
                  <a:cs typeface="Lato Light"/>
                </a:rPr>
                <a:t>TXCPAs</a:t>
              </a:r>
              <a:endParaRPr lang="en-US" sz="2000" dirty="0">
                <a:solidFill>
                  <a:srgbClr val="1D4F91"/>
                </a:solidFill>
                <a:latin typeface="Zilla Slab" pitchFamily="2" charset="77"/>
                <a:ea typeface="Zilla Slab" pitchFamily="2" charset="77"/>
                <a:cs typeface="Lato Light"/>
              </a:endParaRPr>
            </a:p>
            <a:p>
              <a:pPr lvl="0"/>
              <a:r>
                <a:rPr lang="en-US" sz="2000" dirty="0">
                  <a:solidFill>
                    <a:srgbClr val="1D4F91"/>
                  </a:solidFill>
                  <a:latin typeface="Zilla Slab" pitchFamily="2" charset="77"/>
                  <a:ea typeface="Zilla Slab" pitchFamily="2" charset="77"/>
                  <a:cs typeface="Lato Light"/>
                </a:rPr>
                <a:t>@</a:t>
              </a:r>
              <a:r>
                <a:rPr lang="en-US" sz="2000" dirty="0" err="1">
                  <a:solidFill>
                    <a:srgbClr val="1D4F91"/>
                  </a:solidFill>
                  <a:latin typeface="Zilla Slab" pitchFamily="2" charset="77"/>
                  <a:ea typeface="Zilla Slab" pitchFamily="2" charset="77"/>
                  <a:cs typeface="Lato Light"/>
                </a:rPr>
                <a:t>FortWorthCPA</a:t>
              </a:r>
              <a:endParaRPr lang="en-US" sz="2000" dirty="0">
                <a:solidFill>
                  <a:srgbClr val="1D4F91"/>
                </a:solidFill>
                <a:latin typeface="Zilla Slab" pitchFamily="2" charset="77"/>
                <a:ea typeface="Zilla Slab" pitchFamily="2" charset="77"/>
                <a:cs typeface="Lato Light"/>
              </a:endParaRPr>
            </a:p>
          </p:txBody>
        </p:sp>
      </p:grpSp>
      <p:grpSp>
        <p:nvGrpSpPr>
          <p:cNvPr id="5" name="Group 4"/>
          <p:cNvGrpSpPr/>
          <p:nvPr/>
        </p:nvGrpSpPr>
        <p:grpSpPr>
          <a:xfrm>
            <a:off x="7328993" y="4114368"/>
            <a:ext cx="3219381" cy="1077295"/>
            <a:chOff x="14654811" y="8206061"/>
            <a:chExt cx="6438761" cy="2154590"/>
          </a:xfrm>
        </p:grpSpPr>
        <p:sp>
          <p:nvSpPr>
            <p:cNvPr id="53" name="TextBox 52"/>
            <p:cNvSpPr txBox="1"/>
            <p:nvPr/>
          </p:nvSpPr>
          <p:spPr>
            <a:xfrm>
              <a:off x="14675085" y="8206061"/>
              <a:ext cx="5691125" cy="830960"/>
            </a:xfrm>
            <a:prstGeom prst="rect">
              <a:avLst/>
            </a:prstGeom>
            <a:noFill/>
          </p:spPr>
          <p:txBody>
            <a:bodyPr wrap="square" lIns="91422" tIns="45711" rIns="91422" bIns="4571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D4F91"/>
                  </a:solidFill>
                  <a:effectLst/>
                  <a:uLnTx/>
                  <a:uFillTx/>
                  <a:latin typeface="Zilla Slab" pitchFamily="2" charset="77"/>
                  <a:ea typeface="Zilla Slab" pitchFamily="2" charset="77"/>
                  <a:cs typeface="Lato Regular"/>
                </a:rPr>
                <a:t>LINKEDIN</a:t>
              </a:r>
            </a:p>
          </p:txBody>
        </p:sp>
        <p:sp>
          <p:nvSpPr>
            <p:cNvPr id="54" name="TextBox 53"/>
            <p:cNvSpPr txBox="1"/>
            <p:nvPr/>
          </p:nvSpPr>
          <p:spPr>
            <a:xfrm>
              <a:off x="14654811" y="8907981"/>
              <a:ext cx="6438761" cy="1452670"/>
            </a:xfrm>
            <a:prstGeom prst="rect">
              <a:avLst/>
            </a:prstGeom>
            <a:noFill/>
          </p:spPr>
          <p:txBody>
            <a:bodyPr wrap="square" lIns="109710" tIns="54855" rIns="109710" bIns="5485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Lato Light"/>
                </a:rPr>
                <a:t>Texas Society of CPAs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D4F91"/>
                  </a:solidFill>
                  <a:latin typeface="Zilla Slab" pitchFamily="2" charset="77"/>
                  <a:ea typeface="Zilla Slab" pitchFamily="2" charset="77"/>
                  <a:cs typeface="Lato Light"/>
                </a:rPr>
                <a:t>TXCPA</a:t>
              </a:r>
              <a:r>
                <a:rPr lang="en-US" sz="2000" dirty="0">
                  <a:solidFill>
                    <a:srgbClr val="1D4F91"/>
                  </a:solidFill>
                  <a:latin typeface="Zilla Slab" pitchFamily="2" charset="77"/>
                  <a:ea typeface="Zilla Slab" pitchFamily="2" charset="77"/>
                  <a:cs typeface="Lato Light"/>
                </a:rPr>
                <a:t> Fort Worth</a:t>
              </a:r>
              <a:endParaRPr kumimoji="0" lang="en-US" sz="20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Lato Light"/>
              </a:endParaRPr>
            </a:p>
          </p:txBody>
        </p:sp>
      </p:grpSp>
      <p:sp>
        <p:nvSpPr>
          <p:cNvPr id="6" name="Title 5">
            <a:extLst>
              <a:ext uri="{FF2B5EF4-FFF2-40B4-BE49-F238E27FC236}">
                <a16:creationId xmlns:a16="http://schemas.microsoft.com/office/drawing/2014/main" id="{C09BBEE9-02B9-AA46-86E0-1B04A2F2F44E}"/>
              </a:ext>
            </a:extLst>
          </p:cNvPr>
          <p:cNvSpPr>
            <a:spLocks noGrp="1"/>
          </p:cNvSpPr>
          <p:nvPr>
            <p:ph type="title"/>
          </p:nvPr>
        </p:nvSpPr>
        <p:spPr/>
        <p:txBody>
          <a:bodyPr>
            <a:normAutofit fontScale="90000"/>
          </a:bodyPr>
          <a:lstStyle/>
          <a:p>
            <a:r>
              <a:rPr lang="en-US" dirty="0"/>
              <a:t>WE’RE SOCIAL!</a:t>
            </a:r>
          </a:p>
        </p:txBody>
      </p:sp>
      <p:pic>
        <p:nvPicPr>
          <p:cNvPr id="23" name="Picture 22" descr="A picture containing clipart, first-aid kit&#10;&#10;Description generated with high confidence">
            <a:extLst>
              <a:ext uri="{FF2B5EF4-FFF2-40B4-BE49-F238E27FC236}">
                <a16:creationId xmlns:a16="http://schemas.microsoft.com/office/drawing/2014/main" id="{8DADAE97-50E2-4CD9-9BBB-2880D8AC089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51556" y="4209282"/>
            <a:ext cx="847895" cy="847895"/>
          </a:xfrm>
          <a:prstGeom prst="rect">
            <a:avLst/>
          </a:prstGeom>
        </p:spPr>
      </p:pic>
      <p:pic>
        <p:nvPicPr>
          <p:cNvPr id="24" name="Picture 23">
            <a:extLst>
              <a:ext uri="{FF2B5EF4-FFF2-40B4-BE49-F238E27FC236}">
                <a16:creationId xmlns:a16="http://schemas.microsoft.com/office/drawing/2014/main" id="{C37252F0-89CE-4BFC-B3FE-26DB6F2F368D}"/>
              </a:ext>
            </a:extLst>
          </p:cNvPr>
          <p:cNvPicPr>
            <a:picLocks noChangeAspect="1"/>
          </p:cNvPicPr>
          <p:nvPr/>
        </p:nvPicPr>
        <p:blipFill>
          <a:blip r:embed="rId5"/>
          <a:stretch>
            <a:fillRect/>
          </a:stretch>
        </p:blipFill>
        <p:spPr>
          <a:xfrm>
            <a:off x="6430938" y="2084003"/>
            <a:ext cx="848706" cy="848706"/>
          </a:xfrm>
          <a:prstGeom prst="rect">
            <a:avLst/>
          </a:prstGeom>
        </p:spPr>
      </p:pic>
      <p:pic>
        <p:nvPicPr>
          <p:cNvPr id="8" name="Picture 7">
            <a:extLst>
              <a:ext uri="{FF2B5EF4-FFF2-40B4-BE49-F238E27FC236}">
                <a16:creationId xmlns:a16="http://schemas.microsoft.com/office/drawing/2014/main" id="{D8D1F41C-CFEA-486A-A5D0-BC81891DEC6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361659" y="2092876"/>
            <a:ext cx="1055219" cy="858245"/>
          </a:xfrm>
          <a:prstGeom prst="rect">
            <a:avLst/>
          </a:prstGeom>
        </p:spPr>
      </p:pic>
      <p:pic>
        <p:nvPicPr>
          <p:cNvPr id="28" name="Picture 27">
            <a:extLst>
              <a:ext uri="{FF2B5EF4-FFF2-40B4-BE49-F238E27FC236}">
                <a16:creationId xmlns:a16="http://schemas.microsoft.com/office/drawing/2014/main" id="{E3332581-FB99-4EF3-9CE6-E8957BD9D2B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399468" y="4114370"/>
            <a:ext cx="881937" cy="881937"/>
          </a:xfrm>
          <a:prstGeom prst="rect">
            <a:avLst/>
          </a:prstGeom>
        </p:spPr>
      </p:pic>
    </p:spTree>
    <p:extLst>
      <p:ext uri="{BB962C8B-B14F-4D97-AF65-F5344CB8AC3E}">
        <p14:creationId xmlns:p14="http://schemas.microsoft.com/office/powerpoint/2010/main" val="537759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43C2481-A16B-AE4C-AB3E-C3C08CD1D56E}"/>
              </a:ext>
            </a:extLst>
          </p:cNvPr>
          <p:cNvSpPr>
            <a:spLocks noGrp="1"/>
          </p:cNvSpPr>
          <p:nvPr>
            <p:ph type="title"/>
          </p:nvPr>
        </p:nvSpPr>
        <p:spPr/>
        <p:txBody>
          <a:bodyPr>
            <a:normAutofit fontScale="90000"/>
          </a:bodyPr>
          <a:lstStyle/>
          <a:p>
            <a:r>
              <a:rPr lang="en-US" dirty="0"/>
              <a:t>JOIN </a:t>
            </a:r>
            <a:r>
              <a:rPr lang="en-US" dirty="0" err="1"/>
              <a:t>TXCPA</a:t>
            </a:r>
            <a:r>
              <a:rPr lang="en-US" dirty="0"/>
              <a:t> FORT WORTH TODAY</a:t>
            </a:r>
          </a:p>
        </p:txBody>
      </p:sp>
      <p:sp>
        <p:nvSpPr>
          <p:cNvPr id="6" name="TextBox 5">
            <a:extLst>
              <a:ext uri="{FF2B5EF4-FFF2-40B4-BE49-F238E27FC236}">
                <a16:creationId xmlns:a16="http://schemas.microsoft.com/office/drawing/2014/main" id="{68770CED-D19D-425A-A2F3-1B3149CCB2A6}"/>
              </a:ext>
            </a:extLst>
          </p:cNvPr>
          <p:cNvSpPr txBox="1"/>
          <p:nvPr/>
        </p:nvSpPr>
        <p:spPr>
          <a:xfrm>
            <a:off x="838200" y="3429000"/>
            <a:ext cx="8017001" cy="769441"/>
          </a:xfrm>
          <a:prstGeom prst="rect">
            <a:avLst/>
          </a:prstGeom>
          <a:noFill/>
        </p:spPr>
        <p:txBody>
          <a:bodyPr wrap="square" rtlCol="0">
            <a:spAutoFit/>
          </a:bodyPr>
          <a:lstStyle/>
          <a:p>
            <a:pPr marL="342900" marR="0" lvl="0" indent="-342900" defTabSz="914400" eaLnBrk="1" fontAlgn="auto" latinLnBrk="0" hangingPunct="1">
              <a:lnSpc>
                <a:spcPct val="100000"/>
              </a:lnSpc>
              <a:spcBef>
                <a:spcPts val="1200"/>
              </a:spcBef>
              <a:spcAft>
                <a:spcPts val="1200"/>
              </a:spcAft>
              <a:buClr>
                <a:schemeClr val="tx2"/>
              </a:buClr>
              <a:buSzTx/>
              <a:buFont typeface="Arial" panose="020B0604020202020204" pitchFamily="34" charset="0"/>
              <a:buChar char="•"/>
              <a:tabLst/>
              <a:defRPr/>
            </a:pPr>
            <a:r>
              <a:rPr lang="en-US" sz="4400" kern="0" dirty="0" err="1">
                <a:latin typeface="Zilla Slab" pitchFamily="2" charset="0"/>
                <a:ea typeface="Zilla Slab" pitchFamily="2" charset="0"/>
              </a:rPr>
              <a:t>tx.cpa</a:t>
            </a:r>
            <a:r>
              <a:rPr lang="en-US" sz="4400" kern="0" dirty="0">
                <a:latin typeface="Zilla Slab" pitchFamily="2" charset="0"/>
                <a:ea typeface="Zilla Slab" pitchFamily="2" charset="0"/>
              </a:rPr>
              <a:t>/</a:t>
            </a:r>
            <a:r>
              <a:rPr lang="en-US" sz="4400" kern="0" dirty="0" err="1">
                <a:latin typeface="Zilla Slab" pitchFamily="2" charset="0"/>
                <a:ea typeface="Zilla Slab" pitchFamily="2" charset="0"/>
              </a:rPr>
              <a:t>fortworth</a:t>
            </a:r>
            <a:r>
              <a:rPr lang="en-US" sz="4400" kern="0" dirty="0">
                <a:latin typeface="Zilla Slab" pitchFamily="2" charset="0"/>
                <a:ea typeface="Zilla Slab" pitchFamily="2" charset="0"/>
              </a:rPr>
              <a:t>/student</a:t>
            </a:r>
          </a:p>
        </p:txBody>
      </p:sp>
      <p:pic>
        <p:nvPicPr>
          <p:cNvPr id="2" name="Picture 1">
            <a:extLst>
              <a:ext uri="{FF2B5EF4-FFF2-40B4-BE49-F238E27FC236}">
                <a16:creationId xmlns:a16="http://schemas.microsoft.com/office/drawing/2014/main" id="{162FA0FF-DB67-4463-B73F-CEC1FE7ADA26}"/>
              </a:ext>
            </a:extLst>
          </p:cNvPr>
          <p:cNvPicPr>
            <a:picLocks noChangeAspect="1"/>
          </p:cNvPicPr>
          <p:nvPr/>
        </p:nvPicPr>
        <p:blipFill>
          <a:blip r:embed="rId3"/>
          <a:stretch>
            <a:fillRect/>
          </a:stretch>
        </p:blipFill>
        <p:spPr>
          <a:xfrm>
            <a:off x="6010593" y="1568402"/>
            <a:ext cx="5694158" cy="3798137"/>
          </a:xfrm>
          <a:prstGeom prst="rect">
            <a:avLst/>
          </a:prstGeom>
        </p:spPr>
      </p:pic>
    </p:spTree>
    <p:extLst>
      <p:ext uri="{BB962C8B-B14F-4D97-AF65-F5344CB8AC3E}">
        <p14:creationId xmlns:p14="http://schemas.microsoft.com/office/powerpoint/2010/main" val="577511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3BF70D-BB2E-43F1-AA24-276D66D5F817}"/>
              </a:ext>
            </a:extLst>
          </p:cNvPr>
          <p:cNvSpPr txBox="1">
            <a:spLocks/>
          </p:cNvSpPr>
          <p:nvPr/>
        </p:nvSpPr>
        <p:spPr>
          <a:xfrm>
            <a:off x="1596501" y="2905572"/>
            <a:ext cx="9144000" cy="15027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b="0" i="0" kern="1200" spc="500" baseline="0">
                <a:solidFill>
                  <a:schemeClr val="tx1"/>
                </a:solidFill>
                <a:latin typeface="Saira ExtraCondensed Light"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500" normalizeH="0" baseline="0" noProof="0" dirty="0">
                <a:ln>
                  <a:noFill/>
                </a:ln>
                <a:solidFill>
                  <a:srgbClr val="1D4F91"/>
                </a:solidFill>
                <a:effectLst/>
                <a:uLnTx/>
                <a:uFillTx/>
                <a:latin typeface="Saira ExtraCondensed Light" pitchFamily="2" charset="77"/>
                <a:ea typeface="+mj-ea"/>
                <a:cs typeface="+mj-cs"/>
              </a:rPr>
              <a:t>QUESTIONS?</a:t>
            </a:r>
          </a:p>
        </p:txBody>
      </p:sp>
      <p:pic>
        <p:nvPicPr>
          <p:cNvPr id="3" name="Picture 2">
            <a:extLst>
              <a:ext uri="{FF2B5EF4-FFF2-40B4-BE49-F238E27FC236}">
                <a16:creationId xmlns:a16="http://schemas.microsoft.com/office/drawing/2014/main" id="{F8D976D3-E022-4DDC-814A-7E7545D912E4}"/>
              </a:ext>
            </a:extLst>
          </p:cNvPr>
          <p:cNvPicPr>
            <a:picLocks noChangeAspect="1"/>
          </p:cNvPicPr>
          <p:nvPr/>
        </p:nvPicPr>
        <p:blipFill>
          <a:blip r:embed="rId4"/>
          <a:stretch>
            <a:fillRect/>
          </a:stretch>
        </p:blipFill>
        <p:spPr>
          <a:xfrm>
            <a:off x="4144453" y="209319"/>
            <a:ext cx="4048095" cy="2200847"/>
          </a:xfrm>
          <a:prstGeom prst="rect">
            <a:avLst/>
          </a:prstGeom>
        </p:spPr>
      </p:pic>
    </p:spTree>
    <p:extLst>
      <p:ext uri="{BB962C8B-B14F-4D97-AF65-F5344CB8AC3E}">
        <p14:creationId xmlns:p14="http://schemas.microsoft.com/office/powerpoint/2010/main" val="1501963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3BF70D-BB2E-43F1-AA24-276D66D5F817}"/>
              </a:ext>
            </a:extLst>
          </p:cNvPr>
          <p:cNvSpPr txBox="1">
            <a:spLocks/>
          </p:cNvSpPr>
          <p:nvPr/>
        </p:nvSpPr>
        <p:spPr>
          <a:xfrm>
            <a:off x="1676400" y="2354883"/>
            <a:ext cx="9144000" cy="15027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b="0" i="0" kern="1200" spc="500" baseline="0">
                <a:solidFill>
                  <a:schemeClr val="tx1"/>
                </a:solidFill>
                <a:latin typeface="Saira ExtraCondensed Light"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dirty="0">
                <a:solidFill>
                  <a:srgbClr val="1D4F91"/>
                </a:solidFill>
              </a:rPr>
              <a:t>THANK YOU!</a:t>
            </a:r>
            <a:endParaRPr kumimoji="0" lang="en-US" sz="6000" b="0" i="0" u="none" strike="noStrike" kern="1200" cap="none" spc="500" normalizeH="0" baseline="0" noProof="0" dirty="0">
              <a:ln>
                <a:noFill/>
              </a:ln>
              <a:solidFill>
                <a:srgbClr val="1D4F91"/>
              </a:solidFill>
              <a:effectLst/>
              <a:uLnTx/>
              <a:uFillTx/>
              <a:latin typeface="Saira ExtraCondensed Light" pitchFamily="2" charset="77"/>
              <a:ea typeface="+mj-ea"/>
              <a:cs typeface="+mj-cs"/>
            </a:endParaRPr>
          </a:p>
        </p:txBody>
      </p:sp>
      <p:pic>
        <p:nvPicPr>
          <p:cNvPr id="3" name="Picture 2">
            <a:extLst>
              <a:ext uri="{FF2B5EF4-FFF2-40B4-BE49-F238E27FC236}">
                <a16:creationId xmlns:a16="http://schemas.microsoft.com/office/drawing/2014/main" id="{9F43B638-3E40-4785-AA47-8127E7CBB4BF}"/>
              </a:ext>
            </a:extLst>
          </p:cNvPr>
          <p:cNvPicPr>
            <a:picLocks noChangeAspect="1"/>
          </p:cNvPicPr>
          <p:nvPr/>
        </p:nvPicPr>
        <p:blipFill>
          <a:blip r:embed="rId4"/>
          <a:stretch>
            <a:fillRect/>
          </a:stretch>
        </p:blipFill>
        <p:spPr>
          <a:xfrm>
            <a:off x="4286117" y="119461"/>
            <a:ext cx="3619766" cy="1967975"/>
          </a:xfrm>
          <a:prstGeom prst="rect">
            <a:avLst/>
          </a:prstGeom>
        </p:spPr>
      </p:pic>
    </p:spTree>
    <p:extLst>
      <p:ext uri="{BB962C8B-B14F-4D97-AF65-F5344CB8AC3E}">
        <p14:creationId xmlns:p14="http://schemas.microsoft.com/office/powerpoint/2010/main" val="3703182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92131" y="1792365"/>
            <a:ext cx="10007738" cy="3200866"/>
          </a:xfrm>
          <a:prstGeom prst="rect">
            <a:avLst/>
          </a:prstGeom>
          <a:noFill/>
        </p:spPr>
        <p:txBody>
          <a:bodyPr wrap="square" lIns="121910" tIns="60955" rIns="121910" bIns="60955" rtlCol="0">
            <a:spAutoFit/>
          </a:bodyPr>
          <a:lstStyle/>
          <a:p>
            <a:pPr lvl="0">
              <a:spcBef>
                <a:spcPts val="600"/>
              </a:spcBef>
              <a:spcAft>
                <a:spcPts val="600"/>
              </a:spcAft>
              <a:defRPr/>
            </a:pPr>
            <a:r>
              <a:rPr lang="en-US" sz="2000" b="1" dirty="0">
                <a:solidFill>
                  <a:srgbClr val="1D4F91"/>
                </a:solidFill>
                <a:latin typeface="Zilla Slab" pitchFamily="2" charset="0"/>
                <a:ea typeface="Zilla Slab" pitchFamily="2" charset="0"/>
              </a:rPr>
              <a:t>License is controlled by the states</a:t>
            </a:r>
          </a:p>
          <a:p>
            <a:pPr lvl="0">
              <a:spcBef>
                <a:spcPts val="600"/>
              </a:spcBef>
              <a:spcAft>
                <a:spcPts val="600"/>
              </a:spcAft>
              <a:defRPr/>
            </a:pPr>
            <a:r>
              <a:rPr lang="en-US" sz="2000" b="1" dirty="0">
                <a:solidFill>
                  <a:srgbClr val="1D4F91"/>
                </a:solidFill>
                <a:latin typeface="Zilla Slab" pitchFamily="2" charset="0"/>
                <a:ea typeface="Zilla Slab" pitchFamily="2" charset="0"/>
              </a:rPr>
              <a:t>Myths about CPAs:</a:t>
            </a:r>
          </a:p>
          <a:p>
            <a:pPr marL="667941" lvl="1" indent="-210741">
              <a:spcBef>
                <a:spcPts val="600"/>
              </a:spcBef>
              <a:spcAft>
                <a:spcPts val="600"/>
              </a:spcAft>
              <a:buFont typeface="Arial" panose="020B0604020202020204" pitchFamily="34" charset="0"/>
              <a:buChar char="•"/>
              <a:defRPr/>
            </a:pPr>
            <a:r>
              <a:rPr lang="en-US" sz="2000" dirty="0">
                <a:solidFill>
                  <a:srgbClr val="1D4F91"/>
                </a:solidFill>
                <a:latin typeface="Zilla Slab" pitchFamily="2" charset="0"/>
                <a:ea typeface="Zilla Slab" pitchFamily="2" charset="0"/>
              </a:rPr>
              <a:t>“CPAs only do taxes.”</a:t>
            </a:r>
          </a:p>
          <a:p>
            <a:pPr marL="667941" lvl="1" indent="-210741">
              <a:spcBef>
                <a:spcPts val="600"/>
              </a:spcBef>
              <a:spcAft>
                <a:spcPts val="600"/>
              </a:spcAft>
              <a:buFont typeface="Arial" panose="020B0604020202020204" pitchFamily="34" charset="0"/>
              <a:buChar char="•"/>
              <a:defRPr/>
            </a:pPr>
            <a:r>
              <a:rPr lang="en-US" sz="2000" dirty="0">
                <a:solidFill>
                  <a:srgbClr val="1D4F91"/>
                </a:solidFill>
                <a:latin typeface="Zilla Slab" pitchFamily="2" charset="0"/>
                <a:ea typeface="Zilla Slab" pitchFamily="2" charset="0"/>
              </a:rPr>
              <a:t>“IRS is in charge of accountants.”</a:t>
            </a:r>
          </a:p>
          <a:p>
            <a:pPr marL="667941" lvl="1" indent="-210741">
              <a:spcBef>
                <a:spcPts val="600"/>
              </a:spcBef>
              <a:spcAft>
                <a:spcPts val="600"/>
              </a:spcAft>
              <a:buFont typeface="Arial" panose="020B0604020202020204" pitchFamily="34" charset="0"/>
              <a:buChar char="•"/>
              <a:defRPr/>
            </a:pPr>
            <a:r>
              <a:rPr lang="en-US" sz="2000" dirty="0">
                <a:solidFill>
                  <a:srgbClr val="1D4F91"/>
                </a:solidFill>
                <a:latin typeface="Zilla Slab" pitchFamily="2" charset="0"/>
                <a:ea typeface="Zilla Slab" pitchFamily="2" charset="0"/>
              </a:rPr>
              <a:t>“You have to be good at math to be a CPA.”</a:t>
            </a:r>
          </a:p>
          <a:p>
            <a:pPr marL="667941" lvl="1" indent="-210741">
              <a:spcBef>
                <a:spcPts val="600"/>
              </a:spcBef>
              <a:spcAft>
                <a:spcPts val="600"/>
              </a:spcAft>
              <a:buFont typeface="Arial" panose="020B0604020202020204" pitchFamily="34" charset="0"/>
              <a:buChar char="•"/>
              <a:defRPr/>
            </a:pPr>
            <a:r>
              <a:rPr lang="en-US" sz="2000" dirty="0">
                <a:solidFill>
                  <a:srgbClr val="1D4F91"/>
                </a:solidFill>
                <a:latin typeface="Zilla Slab" pitchFamily="2" charset="0"/>
                <a:ea typeface="Zilla Slab" pitchFamily="2" charset="0"/>
              </a:rPr>
              <a:t>“You sit in the same office all day everyday.” </a:t>
            </a:r>
          </a:p>
          <a:p>
            <a:pPr marL="667941" lvl="1" indent="-210741">
              <a:spcBef>
                <a:spcPts val="600"/>
              </a:spcBef>
              <a:spcAft>
                <a:spcPts val="600"/>
              </a:spcAft>
              <a:buFont typeface="Arial" panose="020B0604020202020204" pitchFamily="34" charset="0"/>
              <a:buChar char="•"/>
              <a:defRPr/>
            </a:pPr>
            <a:endParaRPr lang="en-US" sz="2000" dirty="0">
              <a:solidFill>
                <a:srgbClr val="1D4F91"/>
              </a:solidFill>
              <a:latin typeface="Zilla Slab" pitchFamily="2" charset="0"/>
              <a:ea typeface="Zilla Slab" pitchFamily="2" charset="0"/>
            </a:endParaRPr>
          </a:p>
        </p:txBody>
      </p:sp>
      <p:sp>
        <p:nvSpPr>
          <p:cNvPr id="16" name="Title 15">
            <a:extLst>
              <a:ext uri="{FF2B5EF4-FFF2-40B4-BE49-F238E27FC236}">
                <a16:creationId xmlns:a16="http://schemas.microsoft.com/office/drawing/2014/main" id="{A43C2481-A16B-AE4C-AB3E-C3C08CD1D56E}"/>
              </a:ext>
            </a:extLst>
          </p:cNvPr>
          <p:cNvSpPr>
            <a:spLocks noGrp="1"/>
          </p:cNvSpPr>
          <p:nvPr>
            <p:ph type="title"/>
          </p:nvPr>
        </p:nvSpPr>
        <p:spPr/>
        <p:txBody>
          <a:bodyPr>
            <a:normAutofit fontScale="90000"/>
          </a:bodyPr>
          <a:lstStyle/>
          <a:p>
            <a:pPr lvl="0">
              <a:spcBef>
                <a:spcPts val="600"/>
              </a:spcBef>
              <a:spcAft>
                <a:spcPts val="600"/>
              </a:spcAft>
              <a:defRPr/>
            </a:pPr>
            <a:r>
              <a:rPr lang="en-US" b="1" dirty="0">
                <a:solidFill>
                  <a:srgbClr val="1D4F91"/>
                </a:solidFill>
                <a:latin typeface="Zilla Slab" pitchFamily="2" charset="0"/>
                <a:ea typeface="Zilla Slab" pitchFamily="2" charset="0"/>
              </a:rPr>
              <a:t>CPA = certified public accountant</a:t>
            </a:r>
          </a:p>
        </p:txBody>
      </p:sp>
    </p:spTree>
    <p:extLst>
      <p:ext uri="{BB962C8B-B14F-4D97-AF65-F5344CB8AC3E}">
        <p14:creationId xmlns:p14="http://schemas.microsoft.com/office/powerpoint/2010/main" val="3950792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92131" y="1792365"/>
            <a:ext cx="10007738" cy="4508917"/>
          </a:xfrm>
          <a:prstGeom prst="rect">
            <a:avLst/>
          </a:prstGeom>
          <a:noFill/>
        </p:spPr>
        <p:txBody>
          <a:bodyPr wrap="square" lIns="121910" tIns="60955" rIns="121910" bIns="60955" rtlCol="0">
            <a:spAutoFit/>
          </a:bodyPr>
          <a:lstStyle/>
          <a:p>
            <a:r>
              <a:rPr lang="en-US" sz="2000" b="1" dirty="0">
                <a:latin typeface="Zilla Slab"/>
              </a:rPr>
              <a:t>Janet Jackson </a:t>
            </a:r>
            <a:r>
              <a:rPr lang="en-US" sz="2000" dirty="0">
                <a:latin typeface="Zilla Slab"/>
              </a:rPr>
              <a:t>and</a:t>
            </a:r>
            <a:r>
              <a:rPr lang="en-US" sz="2000" b="1" dirty="0">
                <a:latin typeface="Zilla Slab"/>
              </a:rPr>
              <a:t> Mick Jagger </a:t>
            </a:r>
            <a:r>
              <a:rPr lang="en-US" sz="2000" dirty="0">
                <a:latin typeface="Zilla Slab"/>
              </a:rPr>
              <a:t>studied to be an accountant</a:t>
            </a:r>
            <a:endParaRPr lang="en-US" sz="2000" b="1" dirty="0">
              <a:latin typeface="Zilla Slab"/>
            </a:endParaRPr>
          </a:p>
          <a:p>
            <a:r>
              <a:rPr lang="en-US" sz="2000" b="1" dirty="0">
                <a:latin typeface="Zilla Slab"/>
              </a:rPr>
              <a:t>Phil Knight</a:t>
            </a:r>
            <a:r>
              <a:rPr lang="en-US" sz="2000" dirty="0">
                <a:latin typeface="Zilla Slab"/>
              </a:rPr>
              <a:t>, the founder and chairman emeritus  of Nike, is a CPA</a:t>
            </a:r>
          </a:p>
          <a:p>
            <a:r>
              <a:rPr lang="en-US" sz="2000" b="1" dirty="0">
                <a:latin typeface="Zilla Slab"/>
              </a:rPr>
              <a:t>Thomas Pickard</a:t>
            </a:r>
            <a:r>
              <a:rPr lang="en-US" sz="2000" dirty="0">
                <a:latin typeface="Zilla Slab"/>
              </a:rPr>
              <a:t>, former acting Director at the FBI, is a CPA</a:t>
            </a:r>
          </a:p>
          <a:p>
            <a:r>
              <a:rPr lang="en-US" sz="2000" b="1" dirty="0">
                <a:latin typeface="Zilla Slab"/>
              </a:rPr>
              <a:t>Arthur Blank</a:t>
            </a:r>
            <a:r>
              <a:rPr lang="en-US" sz="2000" dirty="0">
                <a:latin typeface="Zilla Slab"/>
              </a:rPr>
              <a:t>, co-founder of Home Depot and owner of the Atlanta Falcons, is a CPA</a:t>
            </a:r>
          </a:p>
          <a:p>
            <a:r>
              <a:rPr lang="en-US" sz="2000" b="1" dirty="0">
                <a:latin typeface="Zilla Slab"/>
              </a:rPr>
              <a:t>John Grisham </a:t>
            </a:r>
            <a:r>
              <a:rPr lang="en-US" sz="2000" dirty="0">
                <a:latin typeface="Zilla Slab"/>
              </a:rPr>
              <a:t>has an accounting degree</a:t>
            </a:r>
          </a:p>
          <a:p>
            <a:r>
              <a:rPr lang="en-US" sz="2000" b="1" dirty="0">
                <a:latin typeface="Zilla Slab"/>
              </a:rPr>
              <a:t>Kevin Kennedy</a:t>
            </a:r>
            <a:r>
              <a:rPr lang="en-US" sz="2000" dirty="0">
                <a:latin typeface="Zilla Slab"/>
              </a:rPr>
              <a:t>, former Texas Rangers manager, is a  CPA (in the minors he did his players’ tax returns)</a:t>
            </a:r>
          </a:p>
          <a:p>
            <a:r>
              <a:rPr lang="en-US" sz="2000" b="1" dirty="0">
                <a:latin typeface="Zilla Slab"/>
              </a:rPr>
              <a:t>Gary Kelly</a:t>
            </a:r>
            <a:r>
              <a:rPr lang="en-US" sz="2000" dirty="0">
                <a:latin typeface="Zilla Slab"/>
              </a:rPr>
              <a:t>, chairman and CEO of Southwest Airlines, began his career as a CPA</a:t>
            </a:r>
          </a:p>
          <a:p>
            <a:r>
              <a:rPr lang="en-US" sz="2000" b="1" dirty="0">
                <a:latin typeface="Zilla Slab"/>
              </a:rPr>
              <a:t>Tim DuBois</a:t>
            </a:r>
            <a:r>
              <a:rPr lang="en-US" sz="2000" dirty="0">
                <a:latin typeface="Zilla Slab"/>
              </a:rPr>
              <a:t>, the “Singing Accountant”, wrote </a:t>
            </a:r>
            <a:r>
              <a:rPr lang="en-US" sz="2000" i="1" dirty="0">
                <a:latin typeface="Zilla Slab"/>
              </a:rPr>
              <a:t>Love in the First Degree </a:t>
            </a:r>
            <a:r>
              <a:rPr lang="en-US" sz="2000" dirty="0">
                <a:latin typeface="Zilla Slab"/>
              </a:rPr>
              <a:t>(Alabama), She </a:t>
            </a:r>
            <a:r>
              <a:rPr lang="en-US" sz="2000" i="1" dirty="0">
                <a:latin typeface="Zilla Slab"/>
              </a:rPr>
              <a:t>Got the Goldmine, I Got the Shaft</a:t>
            </a:r>
            <a:r>
              <a:rPr lang="en-US" sz="2000" dirty="0">
                <a:latin typeface="Zilla Slab"/>
              </a:rPr>
              <a:t> (Jerry Reed) and </a:t>
            </a:r>
            <a:r>
              <a:rPr lang="en-US" sz="2000" i="1" dirty="0">
                <a:latin typeface="Zilla Slab"/>
              </a:rPr>
              <a:t>When I Call Your Name</a:t>
            </a:r>
            <a:r>
              <a:rPr lang="en-US" sz="2000" dirty="0">
                <a:latin typeface="Zilla Slab"/>
              </a:rPr>
              <a:t> (Vince Gill). Now he’s president of Arista Records</a:t>
            </a:r>
          </a:p>
          <a:p>
            <a:r>
              <a:rPr lang="en-US" sz="2000" dirty="0">
                <a:latin typeface="Zilla Slab"/>
              </a:rPr>
              <a:t>The most senior elected official in Tarrant County, </a:t>
            </a:r>
            <a:r>
              <a:rPr lang="en-US" sz="2000" b="1" dirty="0">
                <a:latin typeface="Zilla Slab"/>
              </a:rPr>
              <a:t>Judge Glen Whitley, </a:t>
            </a:r>
            <a:r>
              <a:rPr lang="en-US" sz="2000" dirty="0">
                <a:latin typeface="Zilla Slab"/>
              </a:rPr>
              <a:t>is a CPA</a:t>
            </a:r>
          </a:p>
          <a:p>
            <a:endParaRPr lang="en-US" sz="2000" dirty="0"/>
          </a:p>
          <a:p>
            <a:pPr marL="667941" lvl="1" indent="-210741">
              <a:spcBef>
                <a:spcPts val="600"/>
              </a:spcBef>
              <a:spcAft>
                <a:spcPts val="600"/>
              </a:spcAft>
              <a:buFont typeface="Arial" panose="020B0604020202020204" pitchFamily="34" charset="0"/>
              <a:buChar char="•"/>
              <a:defRPr/>
            </a:pPr>
            <a:endParaRPr lang="en-US" sz="2000" dirty="0">
              <a:solidFill>
                <a:srgbClr val="1D4F91"/>
              </a:solidFill>
              <a:latin typeface="Zilla Slab" pitchFamily="2" charset="0"/>
              <a:ea typeface="Zilla Slab" pitchFamily="2" charset="0"/>
            </a:endParaRPr>
          </a:p>
        </p:txBody>
      </p:sp>
      <p:sp>
        <p:nvSpPr>
          <p:cNvPr id="16" name="Title 15">
            <a:extLst>
              <a:ext uri="{FF2B5EF4-FFF2-40B4-BE49-F238E27FC236}">
                <a16:creationId xmlns:a16="http://schemas.microsoft.com/office/drawing/2014/main" id="{A43C2481-A16B-AE4C-AB3E-C3C08CD1D56E}"/>
              </a:ext>
            </a:extLst>
          </p:cNvPr>
          <p:cNvSpPr>
            <a:spLocks noGrp="1"/>
          </p:cNvSpPr>
          <p:nvPr>
            <p:ph type="title"/>
          </p:nvPr>
        </p:nvSpPr>
        <p:spPr/>
        <p:txBody>
          <a:bodyPr>
            <a:normAutofit fontScale="90000"/>
          </a:bodyPr>
          <a:lstStyle/>
          <a:p>
            <a:pPr lvl="0">
              <a:spcBef>
                <a:spcPts val="600"/>
              </a:spcBef>
              <a:spcAft>
                <a:spcPts val="600"/>
              </a:spcAft>
              <a:defRPr/>
            </a:pPr>
            <a:r>
              <a:rPr lang="en-US" b="1" dirty="0">
                <a:solidFill>
                  <a:srgbClr val="1D4F91"/>
                </a:solidFill>
                <a:latin typeface="Zilla Slab" pitchFamily="2" charset="0"/>
                <a:ea typeface="Zilla Slab" pitchFamily="2" charset="0"/>
              </a:rPr>
              <a:t>Did You Know…</a:t>
            </a:r>
          </a:p>
        </p:txBody>
      </p:sp>
    </p:spTree>
    <p:extLst>
      <p:ext uri="{BB962C8B-B14F-4D97-AF65-F5344CB8AC3E}">
        <p14:creationId xmlns:p14="http://schemas.microsoft.com/office/powerpoint/2010/main" val="2555227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itle 1"/>
          <p:cNvSpPr txBox="1">
            <a:spLocks/>
          </p:cNvSpPr>
          <p:nvPr/>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41B6E6"/>
                </a:solidFill>
                <a:effectLst/>
                <a:uLnTx/>
                <a:uFillTx/>
                <a:latin typeface="Saira ExtraCondensed Light" pitchFamily="2" charset="77"/>
                <a:ea typeface="+mj-ea"/>
              </a:rPr>
              <a:t>BENEFITS</a:t>
            </a:r>
            <a:r>
              <a:rPr kumimoji="0" lang="en-US" sz="6600" b="0" i="0" u="none" strike="noStrike" kern="1200" cap="none" spc="0" normalizeH="0" noProof="0" dirty="0">
                <a:ln>
                  <a:noFill/>
                </a:ln>
                <a:solidFill>
                  <a:srgbClr val="41B6E6"/>
                </a:solidFill>
                <a:effectLst/>
                <a:uLnTx/>
                <a:uFillTx/>
                <a:latin typeface="Saira ExtraCondensed Light" pitchFamily="2" charset="77"/>
                <a:ea typeface="+mj-ea"/>
              </a:rPr>
              <a:t> OF THE CPA CREDENTIAL</a:t>
            </a:r>
            <a:endParaRPr kumimoji="0" lang="en-US" sz="6600" b="0" i="0" u="none" strike="noStrike" kern="1200" cap="none" spc="0" normalizeH="0" baseline="0" noProof="0" dirty="0">
              <a:ln>
                <a:noFill/>
              </a:ln>
              <a:solidFill>
                <a:srgbClr val="41B6E6"/>
              </a:solidFill>
              <a:effectLst/>
              <a:uLnTx/>
              <a:uFillTx/>
              <a:latin typeface="Saira ExtraCondensed Light" pitchFamily="2" charset="77"/>
              <a:ea typeface="+mj-ea"/>
            </a:endParaRPr>
          </a:p>
        </p:txBody>
      </p:sp>
      <p:pic>
        <p:nvPicPr>
          <p:cNvPr id="5" name="Picture 4">
            <a:extLst>
              <a:ext uri="{FF2B5EF4-FFF2-40B4-BE49-F238E27FC236}">
                <a16:creationId xmlns:a16="http://schemas.microsoft.com/office/drawing/2014/main" id="{6DEA8196-9746-7B46-8A31-985E914C21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62044"/>
            <a:ext cx="4567502" cy="2476463"/>
          </a:xfrm>
          <a:prstGeom prst="rect">
            <a:avLst/>
          </a:prstGeom>
        </p:spPr>
      </p:pic>
    </p:spTree>
    <p:extLst>
      <p:ext uri="{BB962C8B-B14F-4D97-AF65-F5344CB8AC3E}">
        <p14:creationId xmlns:p14="http://schemas.microsoft.com/office/powerpoint/2010/main" val="426857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8F726D-6714-2F49-9002-9F47155202C2}"/>
              </a:ext>
            </a:extLst>
          </p:cNvPr>
          <p:cNvSpPr>
            <a:spLocks noGrp="1"/>
          </p:cNvSpPr>
          <p:nvPr>
            <p:ph type="title"/>
          </p:nvPr>
        </p:nvSpPr>
        <p:spPr/>
        <p:txBody>
          <a:bodyPr>
            <a:normAutofit fontScale="90000"/>
          </a:bodyPr>
          <a:lstStyle/>
          <a:p>
            <a:r>
              <a:rPr lang="en-US" dirty="0"/>
              <a:t>REASONS TO BECOME A CPA </a:t>
            </a:r>
          </a:p>
        </p:txBody>
      </p:sp>
      <p:sp>
        <p:nvSpPr>
          <p:cNvPr id="5" name="Content Placeholder 4">
            <a:extLst>
              <a:ext uri="{FF2B5EF4-FFF2-40B4-BE49-F238E27FC236}">
                <a16:creationId xmlns:a16="http://schemas.microsoft.com/office/drawing/2014/main" id="{5BE43F68-FB77-0245-9EA7-158197EE5BCB}"/>
              </a:ext>
            </a:extLst>
          </p:cNvPr>
          <p:cNvSpPr>
            <a:spLocks noGrp="1"/>
          </p:cNvSpPr>
          <p:nvPr>
            <p:ph idx="1"/>
          </p:nvPr>
        </p:nvSpPr>
        <p:spPr/>
        <p:txBody>
          <a:bodyPr/>
          <a:lstStyle/>
          <a:p>
            <a:pPr marL="0" indent="0">
              <a:buNone/>
            </a:pPr>
            <a:r>
              <a:rPr lang="en-US" sz="2400" dirty="0"/>
              <a:t>According to a 2015 independent research study conducted by AICPA: </a:t>
            </a:r>
          </a:p>
          <a:p>
            <a:endParaRPr lang="en-US" dirty="0"/>
          </a:p>
        </p:txBody>
      </p:sp>
      <p:pic>
        <p:nvPicPr>
          <p:cNvPr id="2" name="Picture 1">
            <a:extLst>
              <a:ext uri="{FF2B5EF4-FFF2-40B4-BE49-F238E27FC236}">
                <a16:creationId xmlns:a16="http://schemas.microsoft.com/office/drawing/2014/main" id="{9FBD44E9-DE99-45DF-A4DA-913F035509DA}"/>
              </a:ext>
            </a:extLst>
          </p:cNvPr>
          <p:cNvPicPr>
            <a:picLocks noChangeAspect="1"/>
          </p:cNvPicPr>
          <p:nvPr/>
        </p:nvPicPr>
        <p:blipFill>
          <a:blip r:embed="rId3"/>
          <a:stretch>
            <a:fillRect/>
          </a:stretch>
        </p:blipFill>
        <p:spPr>
          <a:xfrm>
            <a:off x="886160" y="2218374"/>
            <a:ext cx="3511318" cy="3516687"/>
          </a:xfrm>
          <a:prstGeom prst="rect">
            <a:avLst/>
          </a:prstGeom>
        </p:spPr>
      </p:pic>
      <p:sp>
        <p:nvSpPr>
          <p:cNvPr id="7" name="Oval 6">
            <a:extLst>
              <a:ext uri="{FF2B5EF4-FFF2-40B4-BE49-F238E27FC236}">
                <a16:creationId xmlns:a16="http://schemas.microsoft.com/office/drawing/2014/main" id="{AA9E4CDD-FDD9-44F8-9FD3-EC901FE20FF5}"/>
              </a:ext>
            </a:extLst>
          </p:cNvPr>
          <p:cNvSpPr/>
          <p:nvPr/>
        </p:nvSpPr>
        <p:spPr>
          <a:xfrm>
            <a:off x="5477393" y="2556217"/>
            <a:ext cx="914400" cy="87001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BED6EED-1CAB-408E-8E0F-A6963C611D05}"/>
              </a:ext>
            </a:extLst>
          </p:cNvPr>
          <p:cNvSpPr/>
          <p:nvPr/>
        </p:nvSpPr>
        <p:spPr>
          <a:xfrm>
            <a:off x="6618979" y="2601604"/>
            <a:ext cx="4924087" cy="707886"/>
          </a:xfrm>
          <a:prstGeom prst="rect">
            <a:avLst/>
          </a:prstGeom>
        </p:spPr>
        <p:txBody>
          <a:bodyPr wrap="square">
            <a:spAutoFit/>
          </a:bodyPr>
          <a:lstStyle/>
          <a:p>
            <a:r>
              <a:rPr lang="en-US" sz="2000" dirty="0">
                <a:latin typeface="Zilla Slab" pitchFamily="2" charset="0"/>
                <a:ea typeface="Zilla Slab" pitchFamily="2" charset="0"/>
              </a:rPr>
              <a:t>the CPA credential is second only to MD in professional esteem</a:t>
            </a:r>
          </a:p>
        </p:txBody>
      </p:sp>
      <p:sp>
        <p:nvSpPr>
          <p:cNvPr id="11" name="Oval 10">
            <a:extLst>
              <a:ext uri="{FF2B5EF4-FFF2-40B4-BE49-F238E27FC236}">
                <a16:creationId xmlns:a16="http://schemas.microsoft.com/office/drawing/2014/main" id="{5158D16A-8782-4E1A-A292-EC985D33224E}"/>
              </a:ext>
            </a:extLst>
          </p:cNvPr>
          <p:cNvSpPr/>
          <p:nvPr/>
        </p:nvSpPr>
        <p:spPr>
          <a:xfrm>
            <a:off x="5477393" y="3976718"/>
            <a:ext cx="914400" cy="87001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5DA8A7F7-A239-4DC3-8333-9FA650C17563}"/>
              </a:ext>
            </a:extLst>
          </p:cNvPr>
          <p:cNvSpPr/>
          <p:nvPr/>
        </p:nvSpPr>
        <p:spPr>
          <a:xfrm>
            <a:off x="5477393" y="5397220"/>
            <a:ext cx="914400" cy="87001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2191E5A-A5F8-4187-BF86-C9039A863305}"/>
              </a:ext>
            </a:extLst>
          </p:cNvPr>
          <p:cNvSpPr/>
          <p:nvPr/>
        </p:nvSpPr>
        <p:spPr>
          <a:xfrm>
            <a:off x="6616962" y="4064022"/>
            <a:ext cx="4688878" cy="707886"/>
          </a:xfrm>
          <a:prstGeom prst="rect">
            <a:avLst/>
          </a:prstGeom>
        </p:spPr>
        <p:txBody>
          <a:bodyPr wrap="square">
            <a:spAutoFit/>
          </a:bodyPr>
          <a:lstStyle/>
          <a:p>
            <a:r>
              <a:rPr lang="en-US" sz="2000" dirty="0">
                <a:latin typeface="Zilla Slab" pitchFamily="2" charset="0"/>
                <a:ea typeface="Zilla Slab" pitchFamily="2" charset="0"/>
              </a:rPr>
              <a:t>CPAs are the most-trusted advisors to business owners</a:t>
            </a:r>
          </a:p>
        </p:txBody>
      </p:sp>
      <p:sp>
        <p:nvSpPr>
          <p:cNvPr id="14" name="Rectangle 13">
            <a:extLst>
              <a:ext uri="{FF2B5EF4-FFF2-40B4-BE49-F238E27FC236}">
                <a16:creationId xmlns:a16="http://schemas.microsoft.com/office/drawing/2014/main" id="{AFB50D01-AFE2-458E-834D-7DAA9AF99083}"/>
              </a:ext>
            </a:extLst>
          </p:cNvPr>
          <p:cNvSpPr/>
          <p:nvPr/>
        </p:nvSpPr>
        <p:spPr>
          <a:xfrm>
            <a:off x="6583077" y="5530632"/>
            <a:ext cx="4995892" cy="707886"/>
          </a:xfrm>
          <a:prstGeom prst="rect">
            <a:avLst/>
          </a:prstGeom>
        </p:spPr>
        <p:txBody>
          <a:bodyPr wrap="square">
            <a:spAutoFit/>
          </a:bodyPr>
          <a:lstStyle/>
          <a:p>
            <a:r>
              <a:rPr lang="en-US" sz="2000" dirty="0">
                <a:latin typeface="Zilla Slab" pitchFamily="2" charset="0"/>
                <a:ea typeface="Zilla Slab" pitchFamily="2" charset="0"/>
              </a:rPr>
              <a:t>they are also known for high level of integrity and competency </a:t>
            </a:r>
          </a:p>
        </p:txBody>
      </p:sp>
      <p:sp>
        <p:nvSpPr>
          <p:cNvPr id="15" name="Rectangle 14">
            <a:extLst>
              <a:ext uri="{FF2B5EF4-FFF2-40B4-BE49-F238E27FC236}">
                <a16:creationId xmlns:a16="http://schemas.microsoft.com/office/drawing/2014/main" id="{C82340CC-919E-4590-8E58-C13B4590E5C7}"/>
              </a:ext>
            </a:extLst>
          </p:cNvPr>
          <p:cNvSpPr/>
          <p:nvPr/>
        </p:nvSpPr>
        <p:spPr>
          <a:xfrm>
            <a:off x="5409227" y="6437529"/>
            <a:ext cx="7070748" cy="261610"/>
          </a:xfrm>
          <a:prstGeom prst="rect">
            <a:avLst/>
          </a:prstGeom>
        </p:spPr>
        <p:txBody>
          <a:bodyPr wrap="square">
            <a:spAutoFit/>
          </a:bodyPr>
          <a:lstStyle/>
          <a:p>
            <a:r>
              <a:rPr lang="en-US" sz="1100" i="1" dirty="0">
                <a:latin typeface="Zilla Slab" pitchFamily="2" charset="0"/>
                <a:ea typeface="Zilla Slab" pitchFamily="2" charset="0"/>
              </a:rPr>
              <a:t>Source: AICPA Insights article “CPA Brand Research: The Good, the Challenge and the Opportunity,” May 10, 2016</a:t>
            </a:r>
          </a:p>
        </p:txBody>
      </p:sp>
      <p:pic>
        <p:nvPicPr>
          <p:cNvPr id="17" name="Graphic 16" descr="Handshake">
            <a:extLst>
              <a:ext uri="{FF2B5EF4-FFF2-40B4-BE49-F238E27FC236}">
                <a16:creationId xmlns:a16="http://schemas.microsoft.com/office/drawing/2014/main" id="{3B81E09B-9258-451F-88AD-6B2B52D5EF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99161" y="4076291"/>
            <a:ext cx="708333" cy="708333"/>
          </a:xfrm>
          <a:prstGeom prst="rect">
            <a:avLst/>
          </a:prstGeom>
        </p:spPr>
      </p:pic>
      <p:pic>
        <p:nvPicPr>
          <p:cNvPr id="19" name="Graphic 18" descr="Trophy">
            <a:extLst>
              <a:ext uri="{FF2B5EF4-FFF2-40B4-BE49-F238E27FC236}">
                <a16:creationId xmlns:a16="http://schemas.microsoft.com/office/drawing/2014/main" id="{A195B600-3960-4014-AD14-8C354C89E4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36485" y="2698656"/>
            <a:ext cx="595934" cy="595934"/>
          </a:xfrm>
          <a:prstGeom prst="rect">
            <a:avLst/>
          </a:prstGeom>
        </p:spPr>
      </p:pic>
      <p:pic>
        <p:nvPicPr>
          <p:cNvPr id="21" name="Graphic 20" descr="Diploma">
            <a:extLst>
              <a:ext uri="{FF2B5EF4-FFF2-40B4-BE49-F238E27FC236}">
                <a16:creationId xmlns:a16="http://schemas.microsoft.com/office/drawing/2014/main" id="{DF2C3420-DD35-4A74-8A8C-924DA7C24C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09649" y="5497878"/>
            <a:ext cx="668694" cy="668694"/>
          </a:xfrm>
          <a:prstGeom prst="rect">
            <a:avLst/>
          </a:prstGeom>
        </p:spPr>
      </p:pic>
    </p:spTree>
    <p:extLst>
      <p:ext uri="{BB962C8B-B14F-4D97-AF65-F5344CB8AC3E}">
        <p14:creationId xmlns:p14="http://schemas.microsoft.com/office/powerpoint/2010/main" val="2033094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1"/>
          <p:cNvSpPr>
            <a:spLocks noChangeArrowheads="1"/>
          </p:cNvSpPr>
          <p:nvPr/>
        </p:nvSpPr>
        <p:spPr bwMode="auto">
          <a:xfrm rot="10800000">
            <a:off x="631806" y="2133725"/>
            <a:ext cx="2211326" cy="98721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D4F91"/>
              </a:solidFill>
              <a:effectLst/>
              <a:uLnTx/>
              <a:uFillTx/>
              <a:latin typeface="Calibri" panose="020F0502020204030204"/>
              <a:ea typeface="+mn-ea"/>
              <a:cs typeface="+mn-cs"/>
            </a:endParaRPr>
          </a:p>
        </p:txBody>
      </p:sp>
      <p:sp>
        <p:nvSpPr>
          <p:cNvPr id="5" name="TextBox 4"/>
          <p:cNvSpPr txBox="1"/>
          <p:nvPr/>
        </p:nvSpPr>
        <p:spPr>
          <a:xfrm>
            <a:off x="12048809" y="6681553"/>
            <a:ext cx="18473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D4F91"/>
              </a:solidFill>
              <a:effectLst/>
              <a:uLnTx/>
              <a:uFillTx/>
              <a:latin typeface="Zilla Slab" pitchFamily="2" charset="77"/>
              <a:ea typeface="Zilla Slab" pitchFamily="2" charset="77"/>
              <a:cs typeface="+mn-cs"/>
            </a:endParaRPr>
          </a:p>
        </p:txBody>
      </p:sp>
      <p:sp>
        <p:nvSpPr>
          <p:cNvPr id="10" name="Title 9">
            <a:extLst>
              <a:ext uri="{FF2B5EF4-FFF2-40B4-BE49-F238E27FC236}">
                <a16:creationId xmlns:a16="http://schemas.microsoft.com/office/drawing/2014/main" id="{1C7F8F39-C116-F74E-AF4E-87517B99CC32}"/>
              </a:ext>
            </a:extLst>
          </p:cNvPr>
          <p:cNvSpPr>
            <a:spLocks noGrp="1"/>
          </p:cNvSpPr>
          <p:nvPr>
            <p:ph type="title"/>
          </p:nvPr>
        </p:nvSpPr>
        <p:spPr/>
        <p:txBody>
          <a:bodyPr>
            <a:normAutofit fontScale="90000"/>
          </a:bodyPr>
          <a:lstStyle/>
          <a:p>
            <a:r>
              <a:rPr lang="en-US" dirty="0"/>
              <a:t>STRENGTH OF THE CPA CREDENTIAL</a:t>
            </a:r>
          </a:p>
        </p:txBody>
      </p:sp>
      <p:sp>
        <p:nvSpPr>
          <p:cNvPr id="52" name="Freeform 1">
            <a:extLst>
              <a:ext uri="{FF2B5EF4-FFF2-40B4-BE49-F238E27FC236}">
                <a16:creationId xmlns:a16="http://schemas.microsoft.com/office/drawing/2014/main" id="{A386DC93-6074-4B63-9351-CEB1A4B01796}"/>
              </a:ext>
            </a:extLst>
          </p:cNvPr>
          <p:cNvSpPr>
            <a:spLocks noChangeArrowheads="1"/>
          </p:cNvSpPr>
          <p:nvPr/>
        </p:nvSpPr>
        <p:spPr bwMode="auto">
          <a:xfrm rot="10800000">
            <a:off x="631806" y="3490733"/>
            <a:ext cx="2211326" cy="98721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D4F91"/>
              </a:solidFill>
              <a:effectLst/>
              <a:uLnTx/>
              <a:uFillTx/>
              <a:latin typeface="Calibri" panose="020F0502020204030204"/>
              <a:ea typeface="+mn-ea"/>
              <a:cs typeface="+mn-cs"/>
            </a:endParaRPr>
          </a:p>
        </p:txBody>
      </p:sp>
      <p:sp>
        <p:nvSpPr>
          <p:cNvPr id="53" name="Freeform 1">
            <a:extLst>
              <a:ext uri="{FF2B5EF4-FFF2-40B4-BE49-F238E27FC236}">
                <a16:creationId xmlns:a16="http://schemas.microsoft.com/office/drawing/2014/main" id="{36BE1AC8-0987-433F-9CAD-C387DF4D9CDE}"/>
              </a:ext>
            </a:extLst>
          </p:cNvPr>
          <p:cNvSpPr>
            <a:spLocks noChangeArrowheads="1"/>
          </p:cNvSpPr>
          <p:nvPr/>
        </p:nvSpPr>
        <p:spPr bwMode="auto">
          <a:xfrm rot="10800000">
            <a:off x="631806" y="4851555"/>
            <a:ext cx="2211326" cy="987219"/>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D4F91"/>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E8FDF4C-3E8C-4283-879E-59F84E3CA052}"/>
              </a:ext>
            </a:extLst>
          </p:cNvPr>
          <p:cNvSpPr/>
          <p:nvPr/>
        </p:nvSpPr>
        <p:spPr>
          <a:xfrm>
            <a:off x="2686452" y="1544913"/>
            <a:ext cx="7043916" cy="461665"/>
          </a:xfrm>
          <a:prstGeom prst="rect">
            <a:avLst/>
          </a:prstGeom>
        </p:spPr>
        <p:txBody>
          <a:bodyPr wrap="none">
            <a:spAutoFit/>
          </a:bodyPr>
          <a:lstStyle/>
          <a:p>
            <a:r>
              <a:rPr lang="en-US" sz="2400" b="1" dirty="0">
                <a:latin typeface="Zilla Slab" pitchFamily="2" charset="0"/>
                <a:ea typeface="Zilla Slab" pitchFamily="2" charset="0"/>
              </a:rPr>
              <a:t>According to the DOL’s Bureau of Labor Statistics: </a:t>
            </a:r>
          </a:p>
        </p:txBody>
      </p:sp>
      <p:sp>
        <p:nvSpPr>
          <p:cNvPr id="3" name="Rectangle 2">
            <a:extLst>
              <a:ext uri="{FF2B5EF4-FFF2-40B4-BE49-F238E27FC236}">
                <a16:creationId xmlns:a16="http://schemas.microsoft.com/office/drawing/2014/main" id="{89680ECD-D75A-4DC9-A7B9-606FEDC68BD3}"/>
              </a:ext>
            </a:extLst>
          </p:cNvPr>
          <p:cNvSpPr/>
          <p:nvPr/>
        </p:nvSpPr>
        <p:spPr>
          <a:xfrm>
            <a:off x="3197289" y="2282488"/>
            <a:ext cx="8362906" cy="1015663"/>
          </a:xfrm>
          <a:prstGeom prst="rect">
            <a:avLst/>
          </a:prstGeom>
        </p:spPr>
        <p:txBody>
          <a:bodyPr wrap="square">
            <a:spAutoFit/>
          </a:bodyPr>
          <a:lstStyle/>
          <a:p>
            <a:r>
              <a:rPr lang="en-US" sz="2000" dirty="0">
                <a:latin typeface="Zilla Slab" pitchFamily="2" charset="0"/>
                <a:ea typeface="Zilla Slab" pitchFamily="2" charset="0"/>
              </a:rPr>
              <a:t>Accountants and auditors who have earned professional recognition, especially as Certified Public Accountants (CPAs), should have the best prospects</a:t>
            </a:r>
          </a:p>
        </p:txBody>
      </p:sp>
      <p:sp>
        <p:nvSpPr>
          <p:cNvPr id="4" name="Rectangle 3">
            <a:extLst>
              <a:ext uri="{FF2B5EF4-FFF2-40B4-BE49-F238E27FC236}">
                <a16:creationId xmlns:a16="http://schemas.microsoft.com/office/drawing/2014/main" id="{29D8AF6B-A2D6-4402-AFA1-6537FE3A90E4}"/>
              </a:ext>
            </a:extLst>
          </p:cNvPr>
          <p:cNvSpPr/>
          <p:nvPr/>
        </p:nvSpPr>
        <p:spPr>
          <a:xfrm>
            <a:off x="3197289" y="3661176"/>
            <a:ext cx="7215674" cy="707886"/>
          </a:xfrm>
          <a:prstGeom prst="rect">
            <a:avLst/>
          </a:prstGeom>
        </p:spPr>
        <p:txBody>
          <a:bodyPr wrap="square">
            <a:spAutoFit/>
          </a:bodyPr>
          <a:lstStyle/>
          <a:p>
            <a:r>
              <a:rPr lang="en-US" sz="2000" dirty="0">
                <a:latin typeface="Zilla Slab" pitchFamily="2" charset="0"/>
                <a:ea typeface="Zilla Slab" pitchFamily="2" charset="0"/>
              </a:rPr>
              <a:t>A CPA license paired with an MBA with a concentration in accounting may have an advantage</a:t>
            </a:r>
          </a:p>
        </p:txBody>
      </p:sp>
      <p:sp>
        <p:nvSpPr>
          <p:cNvPr id="11" name="Rectangle 10">
            <a:extLst>
              <a:ext uri="{FF2B5EF4-FFF2-40B4-BE49-F238E27FC236}">
                <a16:creationId xmlns:a16="http://schemas.microsoft.com/office/drawing/2014/main" id="{E4226D99-45CF-4434-A161-5250CE642129}"/>
              </a:ext>
            </a:extLst>
          </p:cNvPr>
          <p:cNvSpPr/>
          <p:nvPr/>
        </p:nvSpPr>
        <p:spPr>
          <a:xfrm>
            <a:off x="3197289" y="4991221"/>
            <a:ext cx="7765737" cy="707886"/>
          </a:xfrm>
          <a:prstGeom prst="rect">
            <a:avLst/>
          </a:prstGeom>
        </p:spPr>
        <p:txBody>
          <a:bodyPr wrap="square">
            <a:spAutoFit/>
          </a:bodyPr>
          <a:lstStyle/>
          <a:p>
            <a:r>
              <a:rPr lang="en-US" sz="2000" dirty="0">
                <a:latin typeface="Zilla Slab" pitchFamily="2" charset="0"/>
                <a:ea typeface="Zilla Slab" pitchFamily="2" charset="0"/>
              </a:rPr>
              <a:t>Employment of accountants and auditors is projected to grow 10 percent from 2016 to 2026, faster than the average for all occupations</a:t>
            </a:r>
          </a:p>
        </p:txBody>
      </p:sp>
      <p:pic>
        <p:nvPicPr>
          <p:cNvPr id="13" name="Graphic 12" descr="Diploma">
            <a:extLst>
              <a:ext uri="{FF2B5EF4-FFF2-40B4-BE49-F238E27FC236}">
                <a16:creationId xmlns:a16="http://schemas.microsoft.com/office/drawing/2014/main" id="{E4778576-1EDE-4403-9DAE-B6F4D9AD90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0268" y="2176188"/>
            <a:ext cx="914400" cy="914400"/>
          </a:xfrm>
          <a:prstGeom prst="rect">
            <a:avLst/>
          </a:prstGeom>
        </p:spPr>
      </p:pic>
      <p:pic>
        <p:nvPicPr>
          <p:cNvPr id="15" name="Graphic 14" descr="Open book">
            <a:extLst>
              <a:ext uri="{FF2B5EF4-FFF2-40B4-BE49-F238E27FC236}">
                <a16:creationId xmlns:a16="http://schemas.microsoft.com/office/drawing/2014/main" id="{CDA08AF4-D40B-4517-BE9A-7E6ABB3049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1837" y="3529050"/>
            <a:ext cx="914400" cy="914400"/>
          </a:xfrm>
          <a:prstGeom prst="rect">
            <a:avLst/>
          </a:prstGeom>
        </p:spPr>
      </p:pic>
      <p:pic>
        <p:nvPicPr>
          <p:cNvPr id="17" name="Graphic 16" descr="Upward trend">
            <a:extLst>
              <a:ext uri="{FF2B5EF4-FFF2-40B4-BE49-F238E27FC236}">
                <a16:creationId xmlns:a16="http://schemas.microsoft.com/office/drawing/2014/main" id="{3511BB34-7DD7-449E-A518-3281EDAA5E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1837" y="4887964"/>
            <a:ext cx="914400" cy="914400"/>
          </a:xfrm>
          <a:prstGeom prst="rect">
            <a:avLst/>
          </a:prstGeom>
        </p:spPr>
      </p:pic>
      <p:sp>
        <p:nvSpPr>
          <p:cNvPr id="74" name="Rectangle 73">
            <a:extLst>
              <a:ext uri="{FF2B5EF4-FFF2-40B4-BE49-F238E27FC236}">
                <a16:creationId xmlns:a16="http://schemas.microsoft.com/office/drawing/2014/main" id="{C0B777B5-D423-4DBB-AFFE-18B3A99F9F93}"/>
              </a:ext>
            </a:extLst>
          </p:cNvPr>
          <p:cNvSpPr/>
          <p:nvPr/>
        </p:nvSpPr>
        <p:spPr>
          <a:xfrm>
            <a:off x="2452175" y="6208562"/>
            <a:ext cx="83713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tx2"/>
                </a:solidFill>
                <a:effectLst/>
                <a:uLnTx/>
                <a:uFillTx/>
                <a:latin typeface="Zilla Slab" pitchFamily="2" charset="0"/>
                <a:ea typeface="Zilla Slab" pitchFamily="2" charset="0"/>
              </a:rPr>
              <a:t>Source: Bureau of Labor Statistics, U.S. Department of Labor, Occupational Outlook Handbook, Accountants and Auditors, </a:t>
            </a:r>
            <a:br>
              <a:rPr kumimoji="0" lang="en-US" sz="1200" b="0" i="1" u="none" strike="noStrike" kern="1200" cap="none" spc="0" normalizeH="0" baseline="0" noProof="0" dirty="0">
                <a:ln>
                  <a:noFill/>
                </a:ln>
                <a:solidFill>
                  <a:schemeClr val="tx2"/>
                </a:solidFill>
                <a:effectLst/>
                <a:uLnTx/>
                <a:uFillTx/>
                <a:latin typeface="Zilla Slab" pitchFamily="2" charset="0"/>
                <a:ea typeface="Zilla Slab" pitchFamily="2" charset="0"/>
              </a:rPr>
            </a:br>
            <a:r>
              <a:rPr kumimoji="0" lang="en-US" sz="1200" b="0" i="1" u="none" strike="noStrike" kern="1200" cap="none" spc="0" normalizeH="0" baseline="0" noProof="0" dirty="0">
                <a:ln>
                  <a:noFill/>
                </a:ln>
                <a:solidFill>
                  <a:schemeClr val="tx2"/>
                </a:solidFill>
                <a:effectLst/>
                <a:uLnTx/>
                <a:uFillTx/>
                <a:latin typeface="Zilla Slab" pitchFamily="2" charset="0"/>
                <a:ea typeface="Zilla Slab" pitchFamily="2" charset="0"/>
              </a:rPr>
              <a:t>on the Internet at </a:t>
            </a:r>
            <a:r>
              <a:rPr kumimoji="0" lang="en-US" sz="1200" b="0" i="1" u="sng" strike="noStrike" kern="1200" cap="none" spc="0" normalizeH="0" baseline="0" noProof="0" dirty="0">
                <a:ln>
                  <a:noFill/>
                </a:ln>
                <a:solidFill>
                  <a:schemeClr val="tx2"/>
                </a:solidFill>
                <a:effectLst/>
                <a:uLnTx/>
                <a:uFillTx/>
                <a:latin typeface="Zilla Slab" pitchFamily="2" charset="0"/>
                <a:ea typeface="Zilla Slab" pitchFamily="2" charset="0"/>
                <a:hlinkClick r:id="rId9">
                  <a:extLst>
                    <a:ext uri="{A12FA001-AC4F-418D-AE19-62706E023703}">
                      <ahyp:hlinkClr xmlns:ahyp="http://schemas.microsoft.com/office/drawing/2018/hyperlinkcolor" val="tx"/>
                    </a:ext>
                  </a:extLst>
                </a:hlinkClick>
              </a:rPr>
              <a:t>https://www.bls.gov/ooh/business-and-financial/accountants-and-auditors.htm</a:t>
            </a:r>
            <a:r>
              <a:rPr kumimoji="0" lang="en-US" sz="1200" b="0" i="1" u="none" strike="noStrike" kern="1200" cap="none" spc="0" normalizeH="0" baseline="0" noProof="0" dirty="0">
                <a:ln>
                  <a:noFill/>
                </a:ln>
                <a:solidFill>
                  <a:schemeClr val="tx2"/>
                </a:solidFill>
                <a:effectLst/>
                <a:uLnTx/>
                <a:uFillTx/>
                <a:latin typeface="Zilla Slab" pitchFamily="2" charset="0"/>
                <a:ea typeface="Zilla Slab" pitchFamily="2" charset="0"/>
              </a:rPr>
              <a:t> (visited March 28, 2019).</a:t>
            </a:r>
          </a:p>
        </p:txBody>
      </p:sp>
    </p:spTree>
    <p:extLst>
      <p:ext uri="{BB962C8B-B14F-4D97-AF65-F5344CB8AC3E}">
        <p14:creationId xmlns:p14="http://schemas.microsoft.com/office/powerpoint/2010/main" val="670010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itle 1"/>
          <p:cNvSpPr txBox="1">
            <a:spLocks/>
          </p:cNvSpPr>
          <p:nvPr/>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marL="0" marR="0" lvl="0" indent="0" algn="l" defTabSz="1219261" rtl="0" eaLnBrk="1" fontAlgn="auto" latinLnBrk="0" hangingPunct="1">
              <a:lnSpc>
                <a:spcPct val="100000"/>
              </a:lnSpc>
              <a:spcBef>
                <a:spcPct val="0"/>
              </a:spcBef>
              <a:spcAft>
                <a:spcPts val="0"/>
              </a:spcAft>
              <a:buClrTx/>
              <a:buSzTx/>
              <a:buFontTx/>
              <a:buNone/>
              <a:tabLst/>
              <a:defRPr/>
            </a:pPr>
            <a:r>
              <a:rPr kumimoji="0" lang="en-US" sz="7199" b="0" i="0" u="none" strike="noStrike" kern="1200" cap="none" spc="0" normalizeH="0" baseline="0" noProof="0" dirty="0">
                <a:ln>
                  <a:noFill/>
                </a:ln>
                <a:solidFill>
                  <a:srgbClr val="41B6E6"/>
                </a:solidFill>
                <a:effectLst/>
                <a:uLnTx/>
                <a:uFillTx/>
                <a:latin typeface="Saira ExtraCondensed Light" pitchFamily="2" charset="77"/>
                <a:ea typeface="+mj-ea"/>
              </a:rPr>
              <a:t>ACCOUNTING CAREERS </a:t>
            </a:r>
          </a:p>
        </p:txBody>
      </p:sp>
      <p:pic>
        <p:nvPicPr>
          <p:cNvPr id="5" name="Picture 4">
            <a:extLst>
              <a:ext uri="{FF2B5EF4-FFF2-40B4-BE49-F238E27FC236}">
                <a16:creationId xmlns:a16="http://schemas.microsoft.com/office/drawing/2014/main" id="{6DEA8196-9746-7B46-8A31-985E914C21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762044"/>
            <a:ext cx="4567502" cy="2476463"/>
          </a:xfrm>
          <a:prstGeom prst="rect">
            <a:avLst/>
          </a:prstGeom>
        </p:spPr>
      </p:pic>
    </p:spTree>
    <p:extLst>
      <p:ext uri="{BB962C8B-B14F-4D97-AF65-F5344CB8AC3E}">
        <p14:creationId xmlns:p14="http://schemas.microsoft.com/office/powerpoint/2010/main" val="22568356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TXCPA Brand">
      <a:dk1>
        <a:srgbClr val="1D4F91"/>
      </a:dk1>
      <a:lt1>
        <a:srgbClr val="FFFFFF"/>
      </a:lt1>
      <a:dk2>
        <a:srgbClr val="1D4F91"/>
      </a:dk2>
      <a:lt2>
        <a:srgbClr val="FEFFFF"/>
      </a:lt2>
      <a:accent1>
        <a:srgbClr val="41B6E6"/>
      </a:accent1>
      <a:accent2>
        <a:srgbClr val="FF6900"/>
      </a:accent2>
      <a:accent3>
        <a:srgbClr val="00816D"/>
      </a:accent3>
      <a:accent4>
        <a:srgbClr val="910048"/>
      </a:accent4>
      <a:accent5>
        <a:srgbClr val="1D4F91"/>
      </a:accent5>
      <a:accent6>
        <a:srgbClr val="41B6E6"/>
      </a:accent6>
      <a:hlink>
        <a:srgbClr val="1D4F91"/>
      </a:hlink>
      <a:folHlink>
        <a:srgbClr val="41B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XCPA PPT Option 1.1" id="{5E480F8B-1BCA-6D48-A369-02F79AA0DF82}" vid="{0D006BBA-3986-2E48-90B1-1B9C40A5619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Notes xmlns="6f9029af-79dc-4055-bcba-4469678e618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CD531AFEB56F4B98BB693256DF8805" ma:contentTypeVersion="15" ma:contentTypeDescription="Create a new document." ma:contentTypeScope="" ma:versionID="0864b3d1f0ae9a0fee8cdc1b9400a9af">
  <xsd:schema xmlns:xsd="http://www.w3.org/2001/XMLSchema" xmlns:xs="http://www.w3.org/2001/XMLSchema" xmlns:p="http://schemas.microsoft.com/office/2006/metadata/properties" xmlns:ns1="http://schemas.microsoft.com/sharepoint/v3" xmlns:ns2="6f9029af-79dc-4055-bcba-4469678e618e" xmlns:ns3="efe7f7fc-ba36-4043-864b-d9cb430c50c6" targetNamespace="http://schemas.microsoft.com/office/2006/metadata/properties" ma:root="true" ma:fieldsID="3c9f86d2ecedc05f368458f317883f40" ns1:_="" ns2:_="" ns3:_="">
    <xsd:import namespace="http://schemas.microsoft.com/sharepoint/v3"/>
    <xsd:import namespace="6f9029af-79dc-4055-bcba-4469678e618e"/>
    <xsd:import namespace="efe7f7fc-ba36-4043-864b-d9cb430c50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ServiceOCR" minOccurs="0"/>
                <xsd:element ref="ns2:MediaServiceEventHashCode" minOccurs="0"/>
                <xsd:element ref="ns2:MediaServiceGenerationTime" minOccurs="0"/>
                <xsd:element ref="ns2:Note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9029af-79dc-4055-bcba-4469678e618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Notes" ma:index="20" nillable="true" ma:displayName="Notes" ma:format="Dropdown" ma:internalName="Notes">
      <xsd:simpleType>
        <xsd:restriction base="dms:Text">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e7f7fc-ba36-4043-864b-d9cb430c50c6"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E7F080-2C98-49DC-9000-18DD7A73BF35}">
  <ds:schemaRefs>
    <ds:schemaRef ds:uri="http://purl.org/dc/dcmitype/"/>
    <ds:schemaRef ds:uri="http://purl.org/dc/elements/1.1/"/>
    <ds:schemaRef ds:uri="http://schemas.microsoft.com/office/2006/documentManagement/types"/>
    <ds:schemaRef ds:uri="http://schemas.microsoft.com/office/2006/metadata/properties"/>
    <ds:schemaRef ds:uri="efe7f7fc-ba36-4043-864b-d9cb430c50c6"/>
    <ds:schemaRef ds:uri="http://schemas.microsoft.com/office/infopath/2007/PartnerControls"/>
    <ds:schemaRef ds:uri="http://schemas.openxmlformats.org/package/2006/metadata/core-properties"/>
    <ds:schemaRef ds:uri="http://schemas.microsoft.com/sharepoint/v3"/>
    <ds:schemaRef ds:uri="6f9029af-79dc-4055-bcba-4469678e618e"/>
    <ds:schemaRef ds:uri="http://www.w3.org/XML/1998/namespace"/>
    <ds:schemaRef ds:uri="http://purl.org/dc/terms/"/>
  </ds:schemaRefs>
</ds:datastoreItem>
</file>

<file path=customXml/itemProps2.xml><?xml version="1.0" encoding="utf-8"?>
<ds:datastoreItem xmlns:ds="http://schemas.openxmlformats.org/officeDocument/2006/customXml" ds:itemID="{E3FDFCBD-D06F-46BD-B41D-7FBEFF0BBD8A}">
  <ds:schemaRefs>
    <ds:schemaRef ds:uri="http://schemas.microsoft.com/sharepoint/v3/contenttype/forms"/>
  </ds:schemaRefs>
</ds:datastoreItem>
</file>

<file path=customXml/itemProps3.xml><?xml version="1.0" encoding="utf-8"?>
<ds:datastoreItem xmlns:ds="http://schemas.openxmlformats.org/officeDocument/2006/customXml" ds:itemID="{5004201F-1860-427D-BB34-B6324E21A1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9029af-79dc-4055-bcba-4469678e618e"/>
    <ds:schemaRef ds:uri="efe7f7fc-ba36-4043-864b-d9cb430c50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1018</TotalTime>
  <Words>2690</Words>
  <Application>Microsoft Office PowerPoint</Application>
  <PresentationFormat>Widescreen</PresentationFormat>
  <Paragraphs>373</Paragraphs>
  <Slides>36</Slides>
  <Notes>36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Arial</vt:lpstr>
      <vt:lpstr>Calibri</vt:lpstr>
      <vt:lpstr>Calibri Light</vt:lpstr>
      <vt:lpstr>Raleway Light</vt:lpstr>
      <vt:lpstr>Saira ExtraCondensed</vt:lpstr>
      <vt:lpstr>Saira ExtraCondensed Light</vt:lpstr>
      <vt:lpstr>Wingdings</vt:lpstr>
      <vt:lpstr>Zilla Slab</vt:lpstr>
      <vt:lpstr>Office Theme</vt:lpstr>
      <vt:lpstr>2_Office Theme</vt:lpstr>
      <vt:lpstr>PowerPoint Presentation</vt:lpstr>
      <vt:lpstr>PowerPoint Presentation</vt:lpstr>
      <vt:lpstr>PowerPoint Presentation</vt:lpstr>
      <vt:lpstr>CPA = certified public accountant</vt:lpstr>
      <vt:lpstr>Did You Know…</vt:lpstr>
      <vt:lpstr>PowerPoint Presentation</vt:lpstr>
      <vt:lpstr>REASONS TO BECOME A CPA </vt:lpstr>
      <vt:lpstr>STRENGTH OF THE CPA CREDENTIAL</vt:lpstr>
      <vt:lpstr>PowerPoint Presentation</vt:lpstr>
      <vt:lpstr>EMPLOYMENT OPTIONS </vt:lpstr>
      <vt:lpstr>EMPLOYMENT OPTIONS </vt:lpstr>
      <vt:lpstr>THE WORLD NEEDS SKILLED ACCOUNTANTS </vt:lpstr>
      <vt:lpstr>Financial Rewards Comparison</vt:lpstr>
      <vt:lpstr>Rewards</vt:lpstr>
      <vt:lpstr>TALENT GAP CREATING PRESSURE </vt:lpstr>
      <vt:lpstr>MILLENNIALS OVERTAKE BOOMERS </vt:lpstr>
      <vt:lpstr>Security: Power of the Credential</vt:lpstr>
      <vt:lpstr>PowerPoint Presentation</vt:lpstr>
      <vt:lpstr>HIRING TRENDS </vt:lpstr>
      <vt:lpstr>EXPANDED AREAS OF ASSIGNMENT </vt:lpstr>
      <vt:lpstr>HIRING TRENDS  </vt:lpstr>
      <vt:lpstr>PowerPoint Presentation</vt:lpstr>
      <vt:lpstr>EMPLOYER AND MARKETPLACE NEEDS </vt:lpstr>
      <vt:lpstr>GROWING SKILLS DEMAND </vt:lpstr>
      <vt:lpstr>PowerPoint Presentation</vt:lpstr>
      <vt:lpstr>CPA Skill Set</vt:lpstr>
      <vt:lpstr>Education Requirement</vt:lpstr>
      <vt:lpstr>Examination and Experience Requirements for Licensure</vt:lpstr>
      <vt:lpstr>Mapping a Path to CPA</vt:lpstr>
      <vt:lpstr>PowerPoint Presentation</vt:lpstr>
      <vt:lpstr>STUDENT MEMBERSHIP </vt:lpstr>
      <vt:lpstr>RESOURCES FOR STUDENT MEMBERS </vt:lpstr>
      <vt:lpstr>WE’RE SOCIAL!</vt:lpstr>
      <vt:lpstr>JOIN TXCPA FORT WORTH TODAY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VALUE OF THE CPA DESIGNATION</dc:title>
  <dc:creator>Jennifer Davis</dc:creator>
  <cp:lastModifiedBy>Jennifer Davis</cp:lastModifiedBy>
  <cp:revision>28</cp:revision>
  <cp:lastPrinted>2022-10-17T15:35:39Z</cp:lastPrinted>
  <dcterms:created xsi:type="dcterms:W3CDTF">2019-03-27T14:38:41Z</dcterms:created>
  <dcterms:modified xsi:type="dcterms:W3CDTF">2022-10-17T15:36:03Z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0x010100ACCD531AFEB56F4B98BB693256DF8805</vt:lpwstr>
  </property>
</Properties>
</file>